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.xml" ContentType="application/vnd.openxmlformats-officedocument.theme+xml"/>
  <Override PartName="/ppt/theme/theme20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62" r:id="rId4"/>
    <p:sldMasterId id="2147483664" r:id="rId5"/>
    <p:sldMasterId id="2147483666" r:id="rId6"/>
    <p:sldMasterId id="2147483668" r:id="rId7"/>
    <p:sldMasterId id="2147483670" r:id="rId8"/>
    <p:sldMasterId id="2147483672" r:id="rId9"/>
    <p:sldMasterId id="2147483674" r:id="rId10"/>
    <p:sldMasterId id="2147483676" r:id="rId11"/>
    <p:sldMasterId id="2147483678" r:id="rId12"/>
    <p:sldMasterId id="2147483680" r:id="rId13"/>
    <p:sldMasterId id="2147483682" r:id="rId14"/>
    <p:sldMasterId id="2147483684" r:id="rId15"/>
    <p:sldMasterId id="2147483686" r:id="rId16"/>
    <p:sldMasterId id="2147483688" r:id="rId17"/>
    <p:sldMasterId id="2147483690" r:id="rId18"/>
    <p:sldMasterId id="2147483692" r:id="rId19"/>
    <p:sldMasterId id="2147483694" r:id="rId20"/>
    <p:sldMasterId id="2147483696" r:id="rId21"/>
  </p:sldMasterIdLst>
  <p:sldIdLst>
    <p:sldId id="262" r:id="rId22"/>
    <p:sldId id="265" r:id="rId23"/>
    <p:sldId id="268" r:id="rId24"/>
    <p:sldId id="271" r:id="rId25"/>
    <p:sldId id="274" r:id="rId26"/>
    <p:sldId id="277" r:id="rId27"/>
    <p:sldId id="280" r:id="rId28"/>
    <p:sldId id="283" r:id="rId29"/>
    <p:sldId id="286" r:id="rId30"/>
    <p:sldId id="289" r:id="rId31"/>
    <p:sldId id="292" r:id="rId32"/>
    <p:sldId id="295" r:id="rId33"/>
    <p:sldId id="298" r:id="rId34"/>
    <p:sldId id="301" r:id="rId35"/>
    <p:sldId id="304" r:id="rId36"/>
    <p:sldId id="307" r:id="rId37"/>
    <p:sldId id="310" r:id="rId38"/>
    <p:sldId id="313" r:id="rId39"/>
    <p:sldId id="316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" d="1"/>
          <a:sy n="1" d="1"/>
        </p:scale>
        <p:origin x="0" y="0"/>
      </p:cViewPr>
      <p:guideLst/>
    </p:cSldViewPr>
  </p:slideViewPr>
  <p:notesViewPr>
    <p:cSldViewPr>
      <p:cViewPr>
        <p:scale>
          <a:sx n="1" d="1"/>
          <a:sy n="1" d="1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8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3" Type="http://schemas.openxmlformats.org/officeDocument/2006/relationships/tableStyles" Target="tableStyles.xml"/><Relationship Id="rId42" Type="http://schemas.openxmlformats.org/officeDocument/2006/relationships/viewProps" Target="viewProps.xml"/><Relationship Id="rId41" Type="http://schemas.openxmlformats.org/officeDocument/2006/relationships/presProps" Target="presProps.xml"/><Relationship Id="rId40" Type="http://schemas.openxmlformats.org/officeDocument/2006/relationships/slide" Target="slides/slide19.xml"/><Relationship Id="rId4" Type="http://schemas.openxmlformats.org/officeDocument/2006/relationships/slideMaster" Target="slideMasters/slideMaster3.xml"/><Relationship Id="rId39" Type="http://schemas.openxmlformats.org/officeDocument/2006/relationships/slide" Target="slides/slide18.xml"/><Relationship Id="rId38" Type="http://schemas.openxmlformats.org/officeDocument/2006/relationships/slide" Target="slides/slide17.xml"/><Relationship Id="rId37" Type="http://schemas.openxmlformats.org/officeDocument/2006/relationships/slide" Target="slides/slide16.xml"/><Relationship Id="rId36" Type="http://schemas.openxmlformats.org/officeDocument/2006/relationships/slide" Target="slides/slide15.xml"/><Relationship Id="rId35" Type="http://schemas.openxmlformats.org/officeDocument/2006/relationships/slide" Target="slides/slide14.xml"/><Relationship Id="rId34" Type="http://schemas.openxmlformats.org/officeDocument/2006/relationships/slide" Target="slides/slide13.xml"/><Relationship Id="rId33" Type="http://schemas.openxmlformats.org/officeDocument/2006/relationships/slide" Target="slides/slide12.xml"/><Relationship Id="rId32" Type="http://schemas.openxmlformats.org/officeDocument/2006/relationships/slide" Target="slides/slide11.xml"/><Relationship Id="rId31" Type="http://schemas.openxmlformats.org/officeDocument/2006/relationships/slide" Target="slides/slide10.xml"/><Relationship Id="rId30" Type="http://schemas.openxmlformats.org/officeDocument/2006/relationships/slide" Target="slides/slide9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8.xml"/><Relationship Id="rId28" Type="http://schemas.openxmlformats.org/officeDocument/2006/relationships/slide" Target="slides/slide7.xml"/><Relationship Id="rId27" Type="http://schemas.openxmlformats.org/officeDocument/2006/relationships/slide" Target="slides/slide6.xml"/><Relationship Id="rId26" Type="http://schemas.openxmlformats.org/officeDocument/2006/relationships/slide" Target="slides/slide5.xml"/><Relationship Id="rId25" Type="http://schemas.openxmlformats.org/officeDocument/2006/relationships/slide" Target="slides/slide4.xml"/><Relationship Id="rId24" Type="http://schemas.openxmlformats.org/officeDocument/2006/relationships/slide" Target="slides/slide3.xml"/><Relationship Id="rId23" Type="http://schemas.openxmlformats.org/officeDocument/2006/relationships/slide" Target="slides/slide2.xml"/><Relationship Id="rId22" Type="http://schemas.openxmlformats.org/officeDocument/2006/relationships/slide" Target="slides/slide1.xml"/><Relationship Id="rId21" Type="http://schemas.openxmlformats.org/officeDocument/2006/relationships/slideMaster" Target="slideMasters/slideMaster20.xml"/><Relationship Id="rId20" Type="http://schemas.openxmlformats.org/officeDocument/2006/relationships/slideMaster" Target="slideMasters/slideMaster19.xml"/><Relationship Id="rId2" Type="http://schemas.openxmlformats.org/officeDocument/2006/relationships/theme" Target="theme/theme1.xml"/><Relationship Id="rId19" Type="http://schemas.openxmlformats.org/officeDocument/2006/relationships/slideMaster" Target="slideMasters/slideMaster18.xml"/><Relationship Id="rId18" Type="http://schemas.openxmlformats.org/officeDocument/2006/relationships/slideMaster" Target="slideMasters/slideMaster17.xml"/><Relationship Id="rId17" Type="http://schemas.openxmlformats.org/officeDocument/2006/relationships/slideMaster" Target="slideMasters/slideMaster16.xml"/><Relationship Id="rId16" Type="http://schemas.openxmlformats.org/officeDocument/2006/relationships/slideMaster" Target="slideMasters/slideMaster15.xml"/><Relationship Id="rId15" Type="http://schemas.openxmlformats.org/officeDocument/2006/relationships/slideMaster" Target="slideMasters/slideMaster14.xml"/><Relationship Id="rId14" Type="http://schemas.openxmlformats.org/officeDocument/2006/relationships/slideMaster" Target="slideMasters/slideMaster13.xml"/><Relationship Id="rId13" Type="http://schemas.openxmlformats.org/officeDocument/2006/relationships/slideMaster" Target="slideMasters/slideMaster12.xml"/><Relationship Id="rId12" Type="http://schemas.openxmlformats.org/officeDocument/2006/relationships/slideMaster" Target="slideMasters/slideMaster11.xml"/><Relationship Id="rId11" Type="http://schemas.openxmlformats.org/officeDocument/2006/relationships/slideMaster" Target="slideMasters/slideMaster10.xml"/><Relationship Id="rId10" Type="http://schemas.openxmlformats.org/officeDocument/2006/relationships/slideMaster" Target="slideMasters/slideMaster9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B144408-9857-4173-91AA-A57C56A70FF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F29CC4B-FB4E-47F3-A2F7-3DED6A8E4AE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5DCFB7-48EB-4309-8BE1-61D6E6D7949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3CEF415-D324-48FA-9871-D25ABECBB3A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70C844A-8F07-4523-BA68-05F14A000C5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B81A9659-B775-4FC3-8FF2-A3277812011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ED18F7DC-7D99-4921-A17E-3C920891B4FD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D5262646-5128-494C-8F24-1C8C1A72B531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258E6D0F-D42B-45BE-A6EA-444C054C5D7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55BC81DF-EBC1-4C89-8F2B-24FF68A87C4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F0FE421E-6D68-42A5-A241-FC6FC3C30B0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2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26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27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28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2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1.xml"/><Relationship Id="rId1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2.xml"/><Relationship Id="rId1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5.xml"/><Relationship Id="rId1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7.xml"/><Relationship Id="rId1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8.xml"/><Relationship Id="rId1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15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0.xml"/><Relationship Id="rId1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863338"/>
            <a:ext cx="6660610" cy="13484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EQKBVV+å®ä½"/>
                <a:cs typeface="EQKBVV+å®ä½"/>
              </a:rPr>
              <a:t>1.3 </a:t>
            </a:r>
            <a:r>
              <a:rPr sz="3600">
                <a:solidFill>
                  <a:srgbClr val="FFFFFF"/>
                </a:solidFill>
                <a:latin typeface="JGKHOL+å®ä½"/>
                <a:cs typeface="JGKHOL+å®ä½"/>
              </a:rPr>
              <a:t>主题：我不是完美小孩</a:t>
            </a:r>
            <a:endParaRPr sz="3600">
              <a:solidFill>
                <a:srgbClr val="FFFFFF"/>
              </a:solidFill>
              <a:latin typeface="JGKHOL+å®ä½"/>
              <a:cs typeface="JGKHOL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12633" y="1054979"/>
            <a:ext cx="5590032" cy="28656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10565"/>
              </a:lnSpc>
              <a:spcBef>
                <a:spcPct val="0"/>
              </a:spcBef>
              <a:spcAft>
                <a:spcPct val="0"/>
              </a:spcAft>
            </a:pPr>
            <a:r>
              <a:rPr sz="8000" b="1">
                <a:solidFill>
                  <a:srgbClr val="FFFFFF"/>
                </a:solidFill>
                <a:latin typeface="LCPGJJ+å¾®è½¯é�»,Bold"/>
                <a:cs typeface="LCPGJJ+å¾®è½¯é�»,Bold"/>
              </a:rPr>
              <a:t>案例教学</a:t>
            </a:r>
            <a:endParaRPr sz="8000" b="1">
              <a:solidFill>
                <a:srgbClr val="FFFFFF"/>
              </a:solidFill>
              <a:latin typeface="LCPGJJ+å¾®è½¯é�»,Bold"/>
              <a:cs typeface="LCPGJJ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11109" y="2333984"/>
            <a:ext cx="4679442" cy="11466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230"/>
              </a:lnSpc>
              <a:spcBef>
                <a:spcPct val="0"/>
              </a:spcBef>
              <a:spcAft>
                <a:spcPct val="0"/>
              </a:spcAft>
            </a:pPr>
            <a:r>
              <a:rPr sz="3200" b="1">
                <a:solidFill>
                  <a:srgbClr val="FFFFFF"/>
                </a:solidFill>
                <a:latin typeface="LCPGJJ+å¾®è½¯é�»,Bold"/>
                <a:cs typeface="LCPGJJ+å¾®è½¯é�»,Bold"/>
              </a:rPr>
              <a:t>完美主义者的心理图示</a:t>
            </a:r>
            <a:endParaRPr sz="3200" b="1">
              <a:solidFill>
                <a:srgbClr val="FFFFFF"/>
              </a:solidFill>
              <a:latin typeface="LCPGJJ+å¾®è½¯é�»,Bold"/>
              <a:cs typeface="LCPGJJ+å¾®è½¯é�»,Bold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9393046" y="1348295"/>
            <a:ext cx="3125419" cy="18221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WTUPEN+å®ä½"/>
                <a:cs typeface="WTUPEN+å®ä½"/>
              </a:rPr>
              <a:t>海清天的心理模式</a:t>
            </a:r>
            <a:endParaRPr sz="2400">
              <a:solidFill>
                <a:srgbClr val="FFFFFF"/>
              </a:solidFill>
              <a:latin typeface="WTUPEN+å®ä½"/>
              <a:cs typeface="WTUPEN+å®ä½"/>
            </a:endParaRPr>
          </a:p>
          <a:p>
            <a:pPr marL="0" marR="0">
              <a:lnSpc>
                <a:spcPts val="5625"/>
              </a:lnSpc>
              <a:spcBef>
                <a:spcPct val="0"/>
              </a:spcBef>
              <a:spcAft>
                <a:spcPct val="0"/>
              </a:spcAft>
            </a:pPr>
            <a:r>
              <a:rPr sz="4800" b="1">
                <a:solidFill>
                  <a:srgbClr val="FFFFFF"/>
                </a:solidFill>
                <a:latin typeface="ICSWSD+å¾®è½¯é�»,Bold"/>
                <a:cs typeface="ICSWSD+å¾®è½¯é�»,Bold"/>
              </a:rPr>
              <a:t>对己严苛</a:t>
            </a:r>
            <a:endParaRPr sz="4800" b="1">
              <a:solidFill>
                <a:srgbClr val="FFFFFF"/>
              </a:solidFill>
              <a:latin typeface="ICSWSD+å¾®è½¯é�»,Bold"/>
              <a:cs typeface="ICSWSD+å¾®è½¯é�»,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968" y="3610250"/>
            <a:ext cx="8457024" cy="11424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685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126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>
                <a:solidFill>
                  <a:srgbClr val="FFFFFF"/>
                </a:solidFill>
                <a:latin typeface="WTUPEN+å®ä½"/>
                <a:cs typeface="WTUPEN+å®ä½"/>
              </a:rPr>
              <a:t>总督胡宗宪尝语人曰：“昨闻海令为母寿，市肉二斤</a:t>
            </a:r>
            <a:endParaRPr sz="2400">
              <a:solidFill>
                <a:srgbClr val="FFFFFF"/>
              </a:solidFill>
              <a:latin typeface="WTUPEN+å®ä½"/>
              <a:cs typeface="WTUPEN+å®ä½"/>
            </a:endParaRPr>
          </a:p>
          <a:p>
            <a:pPr marL="342900" marR="0">
              <a:lnSpc>
                <a:spcPts val="2400"/>
              </a:lnSpc>
              <a:spcBef>
                <a:spcPts val="48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WTUPEN+å®ä½"/>
                <a:cs typeface="WTUPEN+å®ä½"/>
              </a:rPr>
              <a:t>矣。”</a:t>
            </a:r>
            <a:endParaRPr sz="2400">
              <a:solidFill>
                <a:srgbClr val="FFFFFF"/>
              </a:solidFill>
              <a:latin typeface="WTUPEN+å®ä½"/>
              <a:cs typeface="WTUPEN+å®ä½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968" y="4494827"/>
            <a:ext cx="8632664" cy="1141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68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126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>
                <a:solidFill>
                  <a:srgbClr val="FFFFFF"/>
                </a:solidFill>
                <a:latin typeface="WTUPEN+å®ä½"/>
                <a:cs typeface="WTUPEN+å®ä½"/>
              </a:rPr>
              <a:t>王用汲去主持海瑞的丧事，看见海瑞家徒四壁</a:t>
            </a:r>
            <a:r>
              <a:rPr sz="2400">
                <a:solidFill>
                  <a:srgbClr val="FFFFFF"/>
                </a:solidFill>
                <a:latin typeface="CHPSJN+å®ä½"/>
                <a:cs typeface="CHPSJN+å®ä½"/>
              </a:rPr>
              <a:t>,</a:t>
            </a:r>
            <a:r>
              <a:rPr sz="2400">
                <a:solidFill>
                  <a:srgbClr val="FFFFFF"/>
                </a:solidFill>
                <a:latin typeface="WTUPEN+å®ä½"/>
                <a:cs typeface="WTUPEN+å®ä½"/>
              </a:rPr>
              <a:t>禁不住</a:t>
            </a:r>
            <a:endParaRPr sz="2400">
              <a:solidFill>
                <a:srgbClr val="FFFFFF"/>
              </a:solidFill>
              <a:latin typeface="WTUPEN+å®ä½"/>
              <a:cs typeface="WTUPEN+å®ä½"/>
            </a:endParaRPr>
          </a:p>
          <a:p>
            <a:pPr marL="342900" marR="0">
              <a:lnSpc>
                <a:spcPts val="2400"/>
              </a:lnSpc>
              <a:spcBef>
                <a:spcPts val="48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WTUPEN+å®ä½"/>
                <a:cs typeface="WTUPEN+å®ä½"/>
              </a:rPr>
              <a:t>大哭起来。</a:t>
            </a:r>
            <a:endParaRPr sz="2400">
              <a:solidFill>
                <a:srgbClr val="FFFFFF"/>
              </a:solidFill>
              <a:latin typeface="WTUPEN+å®ä½"/>
              <a:cs typeface="WTUPEN+å®ä½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48860" y="5895293"/>
            <a:ext cx="4080491" cy="9037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1595"/>
              </a:lnSpc>
              <a:spcBef>
                <a:spcPct val="0"/>
              </a:spcBef>
              <a:spcAft>
                <a:spcPct val="0"/>
              </a:spcAft>
            </a:pPr>
            <a:r>
              <a:rPr sz="1600">
                <a:solidFill>
                  <a:srgbClr val="FFFFFF"/>
                </a:solidFill>
                <a:latin typeface="WTUPEN+å®ä½"/>
                <a:cs typeface="WTUPEN+å®ä½"/>
              </a:rPr>
              <a:t>——</a:t>
            </a:r>
            <a:r>
              <a:rPr sz="1600" spc="403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>
                <a:solidFill>
                  <a:srgbClr val="FFFFFF"/>
                </a:solidFill>
                <a:latin typeface="WTUPEN+å®ä½"/>
                <a:cs typeface="WTUPEN+å®ä½"/>
              </a:rPr>
              <a:t>摘自：当年明月《明朝那些事儿》</a:t>
            </a:r>
            <a:endParaRPr sz="1600">
              <a:solidFill>
                <a:srgbClr val="FFFFFF"/>
              </a:solidFill>
              <a:latin typeface="WTUPEN+å®ä½"/>
              <a:cs typeface="WTUPEN+å®ä½"/>
            </a:endParaRPr>
          </a:p>
          <a:p>
            <a:pPr marL="1520825" marR="0">
              <a:lnSpc>
                <a:spcPts val="1595"/>
              </a:lnSpc>
              <a:spcBef>
                <a:spcPts val="1525"/>
              </a:spcBef>
              <a:spcAft>
                <a:spcPct val="0"/>
              </a:spcAft>
            </a:pPr>
            <a:r>
              <a:rPr sz="1600">
                <a:solidFill>
                  <a:srgbClr val="FFFFFF"/>
                </a:solidFill>
                <a:latin typeface="WTUPEN+å®ä½"/>
                <a:cs typeface="WTUPEN+å®ä½"/>
              </a:rPr>
              <a:t>黄仁宇《万历十五年》</a:t>
            </a:r>
            <a:endParaRPr sz="1600">
              <a:solidFill>
                <a:srgbClr val="FFFFFF"/>
              </a:solidFill>
              <a:latin typeface="WTUPEN+å®ä½"/>
              <a:cs typeface="WTUPEN+å®ä½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9393301" y="1132268"/>
            <a:ext cx="3124200" cy="1822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JQMWOA+å®ä½"/>
                <a:cs typeface="JQMWOA+å®ä½"/>
              </a:rPr>
              <a:t>海青天的心理模式</a:t>
            </a:r>
            <a:endParaRPr sz="2400">
              <a:solidFill>
                <a:srgbClr val="FFFFFF"/>
              </a:solidFill>
              <a:latin typeface="JQMWOA+å®ä½"/>
              <a:cs typeface="JQMWOA+å®ä½"/>
            </a:endParaRPr>
          </a:p>
          <a:p>
            <a:pPr marL="0" marR="0">
              <a:lnSpc>
                <a:spcPts val="5630"/>
              </a:lnSpc>
              <a:spcBef>
                <a:spcPct val="0"/>
              </a:spcBef>
              <a:spcAft>
                <a:spcPct val="0"/>
              </a:spcAft>
            </a:pPr>
            <a:r>
              <a:rPr sz="4800" b="1">
                <a:solidFill>
                  <a:srgbClr val="FFFFFF"/>
                </a:solidFill>
                <a:latin typeface="GIMPPH+å¾®è½¯é�»,Bold"/>
                <a:cs typeface="GIMPPH+å¾®è½¯é�»,Bold"/>
              </a:rPr>
              <a:t>对人严苛</a:t>
            </a:r>
            <a:endParaRPr sz="4800" b="1">
              <a:solidFill>
                <a:srgbClr val="FFFFFF"/>
              </a:solidFill>
              <a:latin typeface="GIMPPH+å¾®è½¯é�»,Bold"/>
              <a:cs typeface="GIMPPH+å¾®è½¯é�»,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968" y="4034833"/>
            <a:ext cx="4253560" cy="7977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68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126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>
                <a:solidFill>
                  <a:srgbClr val="FFFFFF"/>
                </a:solidFill>
                <a:latin typeface="JQMWOA+å®ä½"/>
                <a:cs typeface="JQMWOA+å®ä½"/>
              </a:rPr>
              <a:t>对人严苛：海瑞骂嘉靖。</a:t>
            </a:r>
            <a:endParaRPr sz="2400">
              <a:solidFill>
                <a:srgbClr val="FFFFFF"/>
              </a:solidFill>
              <a:latin typeface="JQMWOA+å®ä½"/>
              <a:cs typeface="JQMWOA+å®ä½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968" y="4552717"/>
            <a:ext cx="6005488" cy="7980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685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126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>
                <a:solidFill>
                  <a:srgbClr val="FFFFFF"/>
                </a:solidFill>
                <a:latin typeface="JQMWOA+å®ä½"/>
                <a:cs typeface="JQMWOA+å®ä½"/>
              </a:rPr>
              <a:t>海瑞自草《治安疏》本，抬棺上本。</a:t>
            </a:r>
            <a:endParaRPr sz="2400">
              <a:solidFill>
                <a:srgbClr val="FFFFFF"/>
              </a:solidFill>
              <a:latin typeface="JQMWOA+å®ä½"/>
              <a:cs typeface="JQMWOA+å®ä½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9968" y="5071534"/>
            <a:ext cx="8456674" cy="11416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68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126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>
                <a:solidFill>
                  <a:srgbClr val="FFFFFF"/>
                </a:solidFill>
                <a:latin typeface="JQMWOA+å®ä½"/>
                <a:cs typeface="JQMWOA+å®ä½"/>
              </a:rPr>
              <a:t>嘉靖见奏疏大怒，：“赶快把他抓起来，不要让他逃</a:t>
            </a:r>
            <a:endParaRPr sz="2400">
              <a:solidFill>
                <a:srgbClr val="FFFFFF"/>
              </a:solidFill>
              <a:latin typeface="JQMWOA+å®ä½"/>
              <a:cs typeface="JQMWOA+å®ä½"/>
            </a:endParaRPr>
          </a:p>
          <a:p>
            <a:pPr marL="342900" marR="0">
              <a:lnSpc>
                <a:spcPts val="2400"/>
              </a:lnSpc>
              <a:spcBef>
                <a:spcPts val="48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JQMWOA+å®ä½"/>
                <a:cs typeface="JQMWOA+å®ä½"/>
              </a:rPr>
              <a:t>跑了”。</a:t>
            </a:r>
            <a:endParaRPr sz="2400">
              <a:solidFill>
                <a:srgbClr val="FFFFFF"/>
              </a:solidFill>
              <a:latin typeface="JQMWOA+å®ä½"/>
              <a:cs typeface="JQMWOA+å®ä½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9968" y="5955403"/>
            <a:ext cx="8106885" cy="7977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68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126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>
                <a:solidFill>
                  <a:srgbClr val="FFFFFF"/>
                </a:solidFill>
                <a:latin typeface="JQMWOA+å®ä½"/>
                <a:cs typeface="JQMWOA+å®ä½"/>
              </a:rPr>
              <a:t>嘉靖一日读了二三遍海瑞奏章，感动得大声长叹。</a:t>
            </a:r>
            <a:endParaRPr sz="2400">
              <a:solidFill>
                <a:srgbClr val="FFFFFF"/>
              </a:solidFill>
              <a:latin typeface="JQMWOA+å®ä½"/>
              <a:cs typeface="JQMWOA+å®ä½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936394"/>
            <a:ext cx="4803342" cy="1143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UIAJQP+å®ä½"/>
                <a:cs typeface="UIAJQP+å®ä½"/>
              </a:rPr>
              <a:t>完美主义者童年困境</a:t>
            </a:r>
            <a:endParaRPr sz="3600">
              <a:solidFill>
                <a:srgbClr val="FFFFFF"/>
              </a:solidFill>
              <a:latin typeface="UIAJQP+å®ä½"/>
              <a:cs typeface="UIAJQP+å®ä½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8783446" y="707866"/>
            <a:ext cx="4191000" cy="1905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6000"/>
              </a:lnSpc>
              <a:spcBef>
                <a:spcPct val="0"/>
              </a:spcBef>
              <a:spcAft>
                <a:spcPct val="0"/>
              </a:spcAft>
            </a:pPr>
            <a:r>
              <a:rPr sz="6000">
                <a:solidFill>
                  <a:srgbClr val="FFFFFF"/>
                </a:solidFill>
                <a:latin typeface="DALFQT+å®ä½"/>
                <a:cs typeface="DALFQT+å®ä½"/>
              </a:rPr>
              <a:t>原生家庭</a:t>
            </a:r>
            <a:endParaRPr sz="6000">
              <a:solidFill>
                <a:srgbClr val="FFFFFF"/>
              </a:solidFill>
              <a:latin typeface="DALFQT+å®ä½"/>
              <a:cs typeface="DALFQT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31046" y="1751873"/>
            <a:ext cx="3886504" cy="18385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1371600" marR="0">
              <a:lnSpc>
                <a:spcPts val="4755"/>
              </a:lnSpc>
              <a:spcBef>
                <a:spcPct val="0"/>
              </a:spcBef>
              <a:spcAft>
                <a:spcPct val="0"/>
              </a:spcAft>
            </a:pPr>
            <a:r>
              <a:rPr sz="3600" b="1">
                <a:solidFill>
                  <a:srgbClr val="FFFFFF"/>
                </a:solidFill>
                <a:latin typeface="SEIBQT+å¾®è½¯é�»,Bold"/>
                <a:cs typeface="SEIBQT+å¾®è½¯é�»,Bold"/>
              </a:rPr>
              <a:t>要求过高</a:t>
            </a:r>
            <a:endParaRPr sz="3600" b="1">
              <a:solidFill>
                <a:srgbClr val="FFFFFF"/>
              </a:solidFill>
              <a:latin typeface="SEIBQT+å¾®è½¯é�»,Bold"/>
              <a:cs typeface="SEIBQT+å¾®è½¯é�»,Bold"/>
            </a:endParaRPr>
          </a:p>
          <a:p>
            <a:pPr marL="0" marR="0">
              <a:lnSpc>
                <a:spcPts val="4325"/>
              </a:lnSpc>
              <a:spcBef>
                <a:spcPct val="0"/>
              </a:spcBef>
              <a:spcAft>
                <a:spcPct val="0"/>
              </a:spcAft>
            </a:pPr>
            <a:r>
              <a:rPr sz="3600" b="1">
                <a:solidFill>
                  <a:srgbClr val="FFFFFF"/>
                </a:solidFill>
                <a:latin typeface="SEIBQT+å¾®è½¯é�»,Bold"/>
                <a:cs typeface="SEIBQT+å¾®è½¯é�»,Bold"/>
              </a:rPr>
              <a:t>热衷比较的父母</a:t>
            </a:r>
            <a:endParaRPr sz="3600" b="1">
              <a:solidFill>
                <a:srgbClr val="FFFFFF"/>
              </a:solidFill>
              <a:latin typeface="SEIBQT+å¾®è½¯é�»,Bold"/>
              <a:cs typeface="SEIBQT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0242" y="3715694"/>
            <a:ext cx="5263057" cy="17989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DALFQT+å®ä½"/>
                <a:cs typeface="DALFQT+å®ä½"/>
              </a:rPr>
              <a:t>大人希望小孩能按照他们的希望，</a:t>
            </a:r>
            <a:endParaRPr sz="2400">
              <a:solidFill>
                <a:srgbClr val="FFFFFF"/>
              </a:solidFill>
              <a:latin typeface="DALFQT+å®ä½"/>
              <a:cs typeface="DALFQT+å®ä½"/>
            </a:endParaRPr>
          </a:p>
          <a:p>
            <a:pPr marL="0" marR="0">
              <a:lnSpc>
                <a:spcPts val="2400"/>
              </a:lnSpc>
              <a:spcBef>
                <a:spcPts val="168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DALFQT+å®ä½"/>
                <a:cs typeface="DALFQT+å®ä½"/>
              </a:rPr>
              <a:t>长成一个令人羡慕的模范儿童，</a:t>
            </a:r>
            <a:endParaRPr sz="2400">
              <a:solidFill>
                <a:srgbClr val="FFFFFF"/>
              </a:solidFill>
              <a:latin typeface="DALFQT+å®ä½"/>
              <a:cs typeface="DALFQT+å®ä½"/>
            </a:endParaRPr>
          </a:p>
          <a:p>
            <a:pPr marL="0" marR="0">
              <a:lnSpc>
                <a:spcPts val="2400"/>
              </a:lnSpc>
              <a:spcBef>
                <a:spcPts val="168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DALFQT+å®ä½"/>
                <a:cs typeface="DALFQT+å®ä½"/>
              </a:rPr>
              <a:t>但大人的希望，</a:t>
            </a:r>
            <a:endParaRPr sz="2400">
              <a:solidFill>
                <a:srgbClr val="FFFFFF"/>
              </a:solidFill>
              <a:latin typeface="DALFQT+å®ä½"/>
              <a:cs typeface="DALFQT+å®ä½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0242" y="5193158"/>
            <a:ext cx="4561316" cy="859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DALFQT+å®ä½"/>
                <a:cs typeface="DALFQT+å®ä½"/>
              </a:rPr>
              <a:t>却总能让小孩感到</a:t>
            </a:r>
            <a:r>
              <a:rPr sz="2400" b="1">
                <a:solidFill>
                  <a:srgbClr val="FFFFFF"/>
                </a:solidFill>
                <a:latin typeface="SEIBQT+å¾®è½¯é�»,Bold"/>
                <a:cs typeface="SEIBQT+å¾®è½¯é�»,Bold"/>
              </a:rPr>
              <a:t>深深失望</a:t>
            </a:r>
            <a:r>
              <a:rPr sz="2400">
                <a:solidFill>
                  <a:srgbClr val="FFFFFF"/>
                </a:solidFill>
                <a:latin typeface="DALFQT+å®ä½"/>
                <a:cs typeface="DALFQT+å®ä½"/>
              </a:rPr>
              <a:t>。</a:t>
            </a:r>
            <a:endParaRPr sz="2400">
              <a:solidFill>
                <a:srgbClr val="FFFFFF"/>
              </a:solidFill>
              <a:latin typeface="DALFQT+å®ä½"/>
              <a:cs typeface="DALFQT+å®ä½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00929" y="6291533"/>
            <a:ext cx="3030537" cy="5074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1595"/>
              </a:lnSpc>
              <a:spcBef>
                <a:spcPct val="0"/>
              </a:spcBef>
              <a:spcAft>
                <a:spcPct val="0"/>
              </a:spcAft>
            </a:pPr>
            <a:r>
              <a:rPr sz="1600">
                <a:solidFill>
                  <a:srgbClr val="FFFFFF"/>
                </a:solidFill>
                <a:latin typeface="DALFQT+å®ä½"/>
                <a:cs typeface="DALFQT+å®ä½"/>
              </a:rPr>
              <a:t>——几米《我不是完美小孩》</a:t>
            </a:r>
            <a:endParaRPr sz="1600">
              <a:solidFill>
                <a:srgbClr val="FFFFFF"/>
              </a:solidFill>
              <a:latin typeface="DALFQT+å®ä½"/>
              <a:cs typeface="DALFQT+å®ä½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939442"/>
            <a:ext cx="2973323" cy="1143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DIJCJA+å®ä½"/>
                <a:cs typeface="DIJCJA+å®ä½"/>
              </a:rPr>
              <a:t>相处方式：</a:t>
            </a:r>
            <a:endParaRPr sz="3600">
              <a:solidFill>
                <a:srgbClr val="FFFFFF"/>
              </a:solidFill>
              <a:latin typeface="DIJCJA+å®ä½"/>
              <a:cs typeface="DIJCJA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968" y="1564798"/>
            <a:ext cx="5783579" cy="114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DIJCJA+å®ä½"/>
                <a:cs typeface="DIJCJA+å®ä½"/>
              </a:rPr>
              <a:t>经常遭受挫折和冷嘲热讽</a:t>
            </a:r>
            <a:endParaRPr sz="3600">
              <a:solidFill>
                <a:srgbClr val="FFFFFF"/>
              </a:solidFill>
              <a:latin typeface="DIJCJA+å®ä½"/>
              <a:cs typeface="DIJCJA+å®ä½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0136" y="3411791"/>
            <a:ext cx="5613927" cy="13106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DIJCJA+å®ä½"/>
                <a:cs typeface="DIJCJA+å®ä½"/>
              </a:rPr>
              <a:t>小孩火大时，大人一定要保持冷静。</a:t>
            </a:r>
            <a:endParaRPr sz="2400">
              <a:solidFill>
                <a:srgbClr val="FFFFFF"/>
              </a:solidFill>
              <a:latin typeface="DIJCJA+å®ä½"/>
              <a:cs typeface="DIJCJA+å®ä½"/>
            </a:endParaRPr>
          </a:p>
          <a:p>
            <a:pPr marL="0" marR="0">
              <a:lnSpc>
                <a:spcPts val="2400"/>
              </a:lnSpc>
              <a:spcBef>
                <a:spcPts val="1915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DIJCJA+å®ä½"/>
                <a:cs typeface="DIJCJA+å®ä½"/>
              </a:rPr>
              <a:t>大人火大时，小孩一定要赶快逃命。</a:t>
            </a:r>
            <a:endParaRPr sz="2400">
              <a:solidFill>
                <a:srgbClr val="FFFFFF"/>
              </a:solidFill>
              <a:latin typeface="DIJCJA+å®ä½"/>
              <a:cs typeface="DIJCJA+å®ä½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81807" y="5008681"/>
            <a:ext cx="3030537" cy="5074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1595"/>
              </a:lnSpc>
              <a:spcBef>
                <a:spcPct val="0"/>
              </a:spcBef>
              <a:spcAft>
                <a:spcPct val="0"/>
              </a:spcAft>
            </a:pPr>
            <a:r>
              <a:rPr sz="1600">
                <a:solidFill>
                  <a:srgbClr val="FFFFFF"/>
                </a:solidFill>
                <a:latin typeface="DIJCJA+å®ä½"/>
                <a:cs typeface="DIJCJA+å®ä½"/>
              </a:rPr>
              <a:t>——几米《我不是完美小孩》</a:t>
            </a:r>
            <a:endParaRPr sz="1600">
              <a:solidFill>
                <a:srgbClr val="FFFFFF"/>
              </a:solidFill>
              <a:latin typeface="DIJCJA+å®ä½"/>
              <a:cs typeface="DIJCJA+å®ä½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939442"/>
            <a:ext cx="2973323" cy="1143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ATMLBB+å®ä½"/>
                <a:cs typeface="ATMLBB+å®ä½"/>
              </a:rPr>
              <a:t>心理恐惧：</a:t>
            </a:r>
            <a:endParaRPr sz="3600">
              <a:solidFill>
                <a:srgbClr val="FFFFFF"/>
              </a:solidFill>
              <a:latin typeface="ATMLBB+å®ä½"/>
              <a:cs typeface="ATMLBB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968" y="1564798"/>
            <a:ext cx="7365125" cy="114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ATMLBB+å®ä½"/>
                <a:cs typeface="ATMLBB+å®ä½"/>
              </a:rPr>
              <a:t>如果我不完美，就没有人会爱我</a:t>
            </a:r>
            <a:endParaRPr sz="3600">
              <a:solidFill>
                <a:srgbClr val="FFFFFF"/>
              </a:solidFill>
              <a:latin typeface="ATMLBB+å®ä½"/>
              <a:cs typeface="ATMLBB+å®ä½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968" y="3299396"/>
            <a:ext cx="1676400" cy="76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ATMLBB+å®ä½"/>
                <a:cs typeface="ATMLBB+å®ä½"/>
              </a:rPr>
              <a:t>林肯说：</a:t>
            </a:r>
            <a:endParaRPr sz="2400">
              <a:solidFill>
                <a:srgbClr val="FFFFFF"/>
              </a:solidFill>
              <a:latin typeface="ATMLBB+å®ä½"/>
              <a:cs typeface="ATMLBB+å®ä½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9968" y="3848036"/>
            <a:ext cx="5257800" cy="1310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ATMLBB+å®ä½"/>
                <a:cs typeface="ATMLBB+å®ä½"/>
              </a:rPr>
              <a:t>多数人想要多快乐，就能多快乐，</a:t>
            </a:r>
            <a:endParaRPr sz="2400">
              <a:solidFill>
                <a:srgbClr val="FFFFFF"/>
              </a:solidFill>
              <a:latin typeface="ATMLBB+å®ä½"/>
              <a:cs typeface="ATMLBB+å®ä½"/>
            </a:endParaRPr>
          </a:p>
          <a:p>
            <a:pPr marL="0" marR="0">
              <a:lnSpc>
                <a:spcPts val="2400"/>
              </a:lnSpc>
              <a:spcBef>
                <a:spcPts val="192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ATMLBB+å®ä½"/>
                <a:cs typeface="ATMLBB+å®ä½"/>
              </a:rPr>
              <a:t>真不幸，我是属于那群少数人。</a:t>
            </a:r>
            <a:endParaRPr sz="2400">
              <a:solidFill>
                <a:srgbClr val="FFFFFF"/>
              </a:solidFill>
              <a:latin typeface="ATMLBB+å®ä½"/>
              <a:cs typeface="ATMLBB+å®ä½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04080" y="5444799"/>
            <a:ext cx="3030684" cy="5074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1595"/>
              </a:lnSpc>
              <a:spcBef>
                <a:spcPct val="0"/>
              </a:spcBef>
              <a:spcAft>
                <a:spcPct val="0"/>
              </a:spcAft>
            </a:pPr>
            <a:r>
              <a:rPr sz="1600">
                <a:solidFill>
                  <a:srgbClr val="FFFFFF"/>
                </a:solidFill>
                <a:latin typeface="ATMLBB+å®ä½"/>
                <a:cs typeface="ATMLBB+å®ä½"/>
              </a:rPr>
              <a:t>——几米《我不是完美小孩》</a:t>
            </a:r>
            <a:endParaRPr sz="1600">
              <a:solidFill>
                <a:srgbClr val="FFFFFF"/>
              </a:solidFill>
              <a:latin typeface="ATMLBB+å®ä½"/>
              <a:cs typeface="ATMLBB+å®ä½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9322943" y="825753"/>
            <a:ext cx="3124504" cy="17604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PPEBEJ+å®ä½"/>
                <a:cs typeface="PPEBEJ+å®ä½"/>
              </a:rPr>
              <a:t>人生期待</a:t>
            </a:r>
            <a:endParaRPr sz="4800">
              <a:solidFill>
                <a:srgbClr val="FFFFFF"/>
              </a:solidFill>
              <a:latin typeface="PPEBEJ+å®ä½"/>
              <a:cs typeface="PPEBEJ+å®ä½"/>
            </a:endParaRPr>
          </a:p>
          <a:p>
            <a:pPr marL="609600" marR="0">
              <a:lnSpc>
                <a:spcPts val="3170"/>
              </a:lnSpc>
              <a:spcBef>
                <a:spcPts val="535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WSWMNR+å¾®è½¯é�»,Bold"/>
                <a:cs typeface="WSWMNR+å¾®è½¯é�»,Bold"/>
              </a:rPr>
              <a:t>如果我不完美</a:t>
            </a:r>
            <a:endParaRPr sz="2400" b="1">
              <a:solidFill>
                <a:srgbClr val="FFFFFF"/>
              </a:solidFill>
              <a:latin typeface="WSWMNR+å¾®è½¯é�»,Bold"/>
              <a:cs typeface="WSWMNR+å¾®è½¯é�»,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2543" y="1940375"/>
            <a:ext cx="22860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WSWMNR+å¾®è½¯é�»,Bold"/>
                <a:cs typeface="WSWMNR+å¾®è½¯é�»,Bold"/>
              </a:rPr>
              <a:t>还有人会爱我</a:t>
            </a:r>
            <a:endParaRPr sz="2400" b="1">
              <a:solidFill>
                <a:srgbClr val="FFFFFF"/>
              </a:solidFill>
              <a:latin typeface="WSWMNR+å¾®è½¯é�»,Bold"/>
              <a:cs typeface="WSWMNR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0242" y="3538910"/>
            <a:ext cx="4912186" cy="2408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PPEBEJ+å®ä½"/>
                <a:cs typeface="PPEBEJ+å®ä½"/>
              </a:rPr>
              <a:t>我知道我不是一个完美的小孩，</a:t>
            </a:r>
            <a:endParaRPr sz="2400">
              <a:solidFill>
                <a:srgbClr val="FFFFFF"/>
              </a:solidFill>
              <a:latin typeface="PPEBEJ+å®ä½"/>
              <a:cs typeface="PPEBEJ+å®ä½"/>
            </a:endParaRPr>
          </a:p>
          <a:p>
            <a:pPr marL="0" marR="0">
              <a:lnSpc>
                <a:spcPts val="2400"/>
              </a:lnSpc>
              <a:spcBef>
                <a:spcPts val="1925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PPEBEJ+å®ä½"/>
                <a:cs typeface="PPEBEJ+å®ä½"/>
              </a:rPr>
              <a:t>但你们也从来不是完美的父母，</a:t>
            </a:r>
            <a:endParaRPr sz="2400">
              <a:solidFill>
                <a:srgbClr val="FFFFFF"/>
              </a:solidFill>
              <a:latin typeface="PPEBEJ+å®ä½"/>
              <a:cs typeface="PPEBEJ+å®ä½"/>
            </a:endParaRPr>
          </a:p>
          <a:p>
            <a:pPr marL="0" marR="0">
              <a:lnSpc>
                <a:spcPts val="2400"/>
              </a:lnSpc>
              <a:spcBef>
                <a:spcPts val="192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PPEBEJ+å®ä½"/>
                <a:cs typeface="PPEBEJ+å®ä½"/>
              </a:rPr>
              <a:t>所以我们必须互相容忍，</a:t>
            </a:r>
            <a:endParaRPr sz="2400">
              <a:solidFill>
                <a:srgbClr val="FFFFFF"/>
              </a:solidFill>
              <a:latin typeface="PPEBEJ+å®ä½"/>
              <a:cs typeface="PPEBEJ+å®ä½"/>
            </a:endParaRPr>
          </a:p>
          <a:p>
            <a:pPr marL="0" marR="0">
              <a:lnSpc>
                <a:spcPts val="2400"/>
              </a:lnSpc>
              <a:spcBef>
                <a:spcPts val="1965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PPEBEJ+å®ä½"/>
                <a:cs typeface="PPEBEJ+å®ä½"/>
              </a:rPr>
              <a:t>辛苦坚强地活下去。</a:t>
            </a:r>
            <a:endParaRPr sz="2400">
              <a:solidFill>
                <a:srgbClr val="FFFFFF"/>
              </a:solidFill>
              <a:latin typeface="PPEBEJ+å®ä½"/>
              <a:cs typeface="PPEBEJ+å®ä½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00929" y="6233621"/>
            <a:ext cx="3030537" cy="5074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1595"/>
              </a:lnSpc>
              <a:spcBef>
                <a:spcPct val="0"/>
              </a:spcBef>
              <a:spcAft>
                <a:spcPct val="0"/>
              </a:spcAft>
            </a:pPr>
            <a:r>
              <a:rPr sz="1600">
                <a:solidFill>
                  <a:srgbClr val="FFFFFF"/>
                </a:solidFill>
                <a:latin typeface="PPEBEJ+å®ä½"/>
                <a:cs typeface="PPEBEJ+å®ä½"/>
              </a:rPr>
              <a:t>——几米《我不是完美小孩》</a:t>
            </a:r>
            <a:endParaRPr sz="1600">
              <a:solidFill>
                <a:srgbClr val="FFFFFF"/>
              </a:solidFill>
              <a:latin typeface="PPEBEJ+å®ä½"/>
              <a:cs typeface="PPEBEJ+å®ä½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963826"/>
            <a:ext cx="4803342" cy="1143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DQELVF+å®ä½"/>
                <a:cs typeface="DQELVF+å®ä½"/>
              </a:rPr>
              <a:t>如果你是完美主义者</a:t>
            </a:r>
            <a:endParaRPr sz="3600">
              <a:solidFill>
                <a:srgbClr val="FFFFFF"/>
              </a:solidFill>
              <a:latin typeface="DQELVF+å®ä½"/>
              <a:cs typeface="DQELVF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968" y="3032126"/>
            <a:ext cx="6007912" cy="19573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126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WFBUKS+å¾®è½¯é�»,Bold"/>
                <a:cs typeface="WFBUKS+å¾®è½¯é�»,Bold"/>
              </a:rPr>
              <a:t>优势：你是一个好人。</a:t>
            </a:r>
            <a:endParaRPr sz="2400" b="1">
              <a:solidFill>
                <a:srgbClr val="FFFFFF"/>
              </a:solidFill>
              <a:latin typeface="WFBUKS+å¾®è½¯é�»,Bold"/>
              <a:cs typeface="WFBUKS+å¾®è½¯é�»,Bold"/>
            </a:endParaRPr>
          </a:p>
          <a:p>
            <a:pPr marL="0" marR="0">
              <a:lnSpc>
                <a:spcPts val="3165"/>
              </a:lnSpc>
              <a:spcBef>
                <a:spcPts val="1105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126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WFBUKS+å¾®è½¯é�»,Bold"/>
                <a:cs typeface="WFBUKS+å¾®è½¯é�»,Bold"/>
              </a:rPr>
              <a:t>担心：你经常会得罪人，不那么招人</a:t>
            </a:r>
            <a:endParaRPr sz="2400" b="1">
              <a:solidFill>
                <a:srgbClr val="FFFFFF"/>
              </a:solidFill>
              <a:latin typeface="WFBUKS+å¾®è½¯é�»,Bold"/>
              <a:cs typeface="WFBUKS+å¾®è½¯é�»,Bold"/>
            </a:endParaRPr>
          </a:p>
          <a:p>
            <a:pPr marL="342900" marR="0">
              <a:lnSpc>
                <a:spcPts val="3165"/>
              </a:lnSpc>
              <a:spcBef>
                <a:spcPts val="110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WFBUKS+å¾®è½¯é�»,Bold"/>
                <a:cs typeface="WFBUKS+å¾®è½¯é�»,Bold"/>
              </a:rPr>
              <a:t>喜欢。</a:t>
            </a:r>
            <a:endParaRPr sz="2400" b="1">
              <a:solidFill>
                <a:srgbClr val="FFFFFF"/>
              </a:solidFill>
              <a:latin typeface="WFBUKS+å¾®è½¯é�»,Bold"/>
              <a:cs typeface="WFBUKS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968" y="4678299"/>
            <a:ext cx="6003677" cy="14088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126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WFBUKS+å¾®è½¯é�»,Bold"/>
                <a:cs typeface="WFBUKS+å¾®è½¯é�»,Bold"/>
              </a:rPr>
              <a:t>警惕：你可能常遇到挫折和压力，活</a:t>
            </a:r>
            <a:endParaRPr sz="2400" b="1">
              <a:solidFill>
                <a:srgbClr val="FFFFFF"/>
              </a:solidFill>
              <a:latin typeface="WFBUKS+å¾®è½¯é�»,Bold"/>
              <a:cs typeface="WFBUKS+å¾®è½¯é�»,Bold"/>
            </a:endParaRPr>
          </a:p>
          <a:p>
            <a:pPr marL="342900" marR="0">
              <a:lnSpc>
                <a:spcPts val="3165"/>
              </a:lnSpc>
              <a:spcBef>
                <a:spcPts val="1105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WFBUKS+å¾®è½¯é�»,Bold"/>
                <a:cs typeface="WFBUKS+å¾®è½¯é�»,Bold"/>
              </a:rPr>
              <a:t>得很累。</a:t>
            </a:r>
            <a:endParaRPr sz="2400" b="1">
              <a:solidFill>
                <a:srgbClr val="FFFFFF"/>
              </a:solidFill>
              <a:latin typeface="WFBUKS+å¾®è½¯é�»,Bold"/>
              <a:cs typeface="WFBUKS+å¾®è½¯é�»,Bold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963826"/>
            <a:ext cx="5261304" cy="1143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AVKHID+å®ä½"/>
                <a:cs typeface="AVKHID+å®ä½"/>
              </a:rPr>
              <a:t>如何和完美主义者相处</a:t>
            </a:r>
            <a:endParaRPr sz="3600">
              <a:solidFill>
                <a:srgbClr val="FFFFFF"/>
              </a:solidFill>
              <a:latin typeface="AVKHID+å®ä½"/>
              <a:cs typeface="AVKHID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8219" y="2646495"/>
            <a:ext cx="762000" cy="20028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CAOTIL+å¾®è½¯é�»,Bold"/>
                <a:cs typeface="CAOTIL+å¾®è½¯é�»,Bold"/>
              </a:rPr>
              <a:t>主</a:t>
            </a:r>
            <a:endParaRPr sz="2400" b="1">
              <a:solidFill>
                <a:srgbClr val="FFFFFF"/>
              </a:solidFill>
              <a:latin typeface="CAOTIL+å¾®è½¯é�»,Bold"/>
              <a:cs typeface="CAOTIL+å¾®è½¯é�»,Bold"/>
            </a:endParaRPr>
          </a:p>
          <a:p>
            <a:pPr marL="0" marR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CAOTIL+å¾®è½¯é�»,Bold"/>
                <a:cs typeface="CAOTIL+å¾®è½¯é�»,Bold"/>
              </a:rPr>
              <a:t>动</a:t>
            </a:r>
            <a:endParaRPr sz="2400" b="1">
              <a:solidFill>
                <a:srgbClr val="FFFFFF"/>
              </a:solidFill>
              <a:latin typeface="CAOTIL+å¾®è½¯é�»,Bold"/>
              <a:cs typeface="CAOTIL+å¾®è½¯é�»,Bold"/>
            </a:endParaRPr>
          </a:p>
          <a:p>
            <a:pPr marL="0" marR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CAOTIL+å¾®è½¯é�»,Bold"/>
                <a:cs typeface="CAOTIL+å¾®è½¯é�»,Bold"/>
              </a:rPr>
              <a:t>认</a:t>
            </a:r>
            <a:endParaRPr sz="2400" b="1">
              <a:solidFill>
                <a:srgbClr val="FFFFFF"/>
              </a:solidFill>
              <a:latin typeface="CAOTIL+å¾®è½¯é�»,Bold"/>
              <a:cs typeface="CAOTIL+å¾®è½¯é�»,Bold"/>
            </a:endParaRPr>
          </a:p>
          <a:p>
            <a:pPr marL="0" marR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CAOTIL+å¾®è½¯é�»,Bold"/>
                <a:cs typeface="CAOTIL+å¾®è½¯é�»,Bold"/>
              </a:rPr>
              <a:t>错</a:t>
            </a:r>
            <a:endParaRPr sz="2400" b="1">
              <a:solidFill>
                <a:srgbClr val="FFFFFF"/>
              </a:solidFill>
              <a:latin typeface="CAOTIL+å¾®è½¯é�»,Bold"/>
              <a:cs typeface="CAOTIL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7220" y="2646495"/>
            <a:ext cx="762000" cy="2764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CAOTIL+å¾®è½¯é�»,Bold"/>
                <a:cs typeface="CAOTIL+å¾®è½¯é�»,Bold"/>
              </a:rPr>
              <a:t>遵</a:t>
            </a:r>
            <a:endParaRPr sz="2400" b="1">
              <a:solidFill>
                <a:srgbClr val="FFFFFF"/>
              </a:solidFill>
              <a:latin typeface="CAOTIL+å¾®è½¯é�»,Bold"/>
              <a:cs typeface="CAOTIL+å¾®è½¯é�»,Bold"/>
            </a:endParaRPr>
          </a:p>
          <a:p>
            <a:pPr marL="0" marR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CAOTIL+å¾®è½¯é�»,Bold"/>
                <a:cs typeface="CAOTIL+å¾®è½¯é�»,Bold"/>
              </a:rPr>
              <a:t>守</a:t>
            </a:r>
            <a:endParaRPr sz="2400" b="1">
              <a:solidFill>
                <a:srgbClr val="FFFFFF"/>
              </a:solidFill>
              <a:latin typeface="CAOTIL+å¾®è½¯é�»,Bold"/>
              <a:cs typeface="CAOTIL+å¾®è½¯é�»,Bold"/>
            </a:endParaRPr>
          </a:p>
          <a:p>
            <a:pPr marL="0" marR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CAOTIL+å¾®è½¯é�»,Bold"/>
                <a:cs typeface="CAOTIL+å¾®è½¯é�»,Bold"/>
              </a:rPr>
              <a:t>他</a:t>
            </a:r>
            <a:endParaRPr sz="2400" b="1">
              <a:solidFill>
                <a:srgbClr val="FFFFFF"/>
              </a:solidFill>
              <a:latin typeface="CAOTIL+å¾®è½¯é�»,Bold"/>
              <a:cs typeface="CAOTIL+å¾®è½¯é�»,Bold"/>
            </a:endParaRPr>
          </a:p>
          <a:p>
            <a:pPr marL="0" marR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CAOTIL+å¾®è½¯é�»,Bold"/>
                <a:cs typeface="CAOTIL+å¾®è½¯é�»,Bold"/>
              </a:rPr>
              <a:t>的</a:t>
            </a:r>
            <a:endParaRPr sz="2400" b="1">
              <a:solidFill>
                <a:srgbClr val="FFFFFF"/>
              </a:solidFill>
              <a:latin typeface="CAOTIL+å¾®è½¯é�»,Bold"/>
              <a:cs typeface="CAOTIL+å¾®è½¯é�»,Bold"/>
            </a:endParaRPr>
          </a:p>
          <a:p>
            <a:pPr marL="0" marR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CAOTIL+å¾®è½¯é�»,Bold"/>
                <a:cs typeface="CAOTIL+å¾®è½¯é�»,Bold"/>
              </a:rPr>
              <a:t>原</a:t>
            </a:r>
            <a:endParaRPr sz="2400" b="1">
              <a:solidFill>
                <a:srgbClr val="FFFFFF"/>
              </a:solidFill>
              <a:latin typeface="CAOTIL+å¾®è½¯é�»,Bold"/>
              <a:cs typeface="CAOTIL+å¾®è½¯é�»,Bold"/>
            </a:endParaRPr>
          </a:p>
          <a:p>
            <a:pPr marL="0" marR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CAOTIL+å¾®è½¯é�»,Bold"/>
                <a:cs typeface="CAOTIL+å¾®è½¯é�»,Bold"/>
              </a:rPr>
              <a:t>则</a:t>
            </a:r>
            <a:endParaRPr sz="2400" b="1">
              <a:solidFill>
                <a:srgbClr val="FFFFFF"/>
              </a:solidFill>
              <a:latin typeface="CAOTIL+å¾®è½¯é�»,Bold"/>
              <a:cs typeface="CAOTIL+å¾®è½¯é�»,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16221" y="2646495"/>
            <a:ext cx="762000" cy="3145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CAOTIL+å¾®è½¯é�»,Bold"/>
                <a:cs typeface="CAOTIL+å¾®è½¯é�»,Bold"/>
              </a:rPr>
              <a:t>欣</a:t>
            </a:r>
            <a:endParaRPr sz="2400" b="1">
              <a:solidFill>
                <a:srgbClr val="FFFFFF"/>
              </a:solidFill>
              <a:latin typeface="CAOTIL+å¾®è½¯é�»,Bold"/>
              <a:cs typeface="CAOTIL+å¾®è½¯é�»,Bold"/>
            </a:endParaRPr>
          </a:p>
          <a:p>
            <a:pPr marL="0" marR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CAOTIL+å¾®è½¯é�»,Bold"/>
                <a:cs typeface="CAOTIL+å¾®è½¯é�»,Bold"/>
              </a:rPr>
              <a:t>赏</a:t>
            </a:r>
            <a:endParaRPr sz="2400" b="1">
              <a:solidFill>
                <a:srgbClr val="FFFFFF"/>
              </a:solidFill>
              <a:latin typeface="CAOTIL+å¾®è½¯é�»,Bold"/>
              <a:cs typeface="CAOTIL+å¾®è½¯é�»,Bold"/>
            </a:endParaRPr>
          </a:p>
          <a:p>
            <a:pPr marL="0" marR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CAOTIL+å¾®è½¯é�»,Bold"/>
                <a:cs typeface="CAOTIL+å¾®è½¯é�»,Bold"/>
              </a:rPr>
              <a:t>他</a:t>
            </a:r>
            <a:endParaRPr sz="2400" b="1">
              <a:solidFill>
                <a:srgbClr val="FFFFFF"/>
              </a:solidFill>
              <a:latin typeface="CAOTIL+å¾®è½¯é�»,Bold"/>
              <a:cs typeface="CAOTIL+å¾®è½¯é�»,Bold"/>
            </a:endParaRPr>
          </a:p>
          <a:p>
            <a:pPr marL="0" marR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CAOTIL+å¾®è½¯é�»,Bold"/>
                <a:cs typeface="CAOTIL+å¾®è½¯é�»,Bold"/>
              </a:rPr>
              <a:t>的</a:t>
            </a:r>
            <a:endParaRPr sz="2400" b="1">
              <a:solidFill>
                <a:srgbClr val="FFFFFF"/>
              </a:solidFill>
              <a:latin typeface="CAOTIL+å¾®è½¯é�»,Bold"/>
              <a:cs typeface="CAOTIL+å¾®è½¯é�»,Bold"/>
            </a:endParaRPr>
          </a:p>
          <a:p>
            <a:pPr marL="0" marR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CAOTIL+å¾®è½¯é�»,Bold"/>
                <a:cs typeface="CAOTIL+å¾®è½¯é�»,Bold"/>
              </a:rPr>
              <a:t>高</a:t>
            </a:r>
            <a:endParaRPr sz="2400" b="1">
              <a:solidFill>
                <a:srgbClr val="FFFFFF"/>
              </a:solidFill>
              <a:latin typeface="CAOTIL+å¾®è½¯é�»,Bold"/>
              <a:cs typeface="CAOTIL+å¾®è½¯é�»,Bold"/>
            </a:endParaRPr>
          </a:p>
          <a:p>
            <a:pPr marL="0" marR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CAOTIL+å¾®è½¯é�»,Bold"/>
                <a:cs typeface="CAOTIL+å¾®è½¯é�»,Bold"/>
              </a:rPr>
              <a:t>标</a:t>
            </a:r>
            <a:endParaRPr sz="2400" b="1">
              <a:solidFill>
                <a:srgbClr val="FFFFFF"/>
              </a:solidFill>
              <a:latin typeface="CAOTIL+å¾®è½¯é�»,Bold"/>
              <a:cs typeface="CAOTIL+å¾®è½¯é�»,Bold"/>
            </a:endParaRPr>
          </a:p>
          <a:p>
            <a:pPr marL="0" marR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CAOTIL+å¾®è½¯é�»,Bold"/>
                <a:cs typeface="CAOTIL+å¾®è½¯é�»,Bold"/>
              </a:rPr>
              <a:t>准</a:t>
            </a:r>
            <a:endParaRPr sz="2400" b="1">
              <a:solidFill>
                <a:srgbClr val="FFFFFF"/>
              </a:solidFill>
              <a:latin typeface="CAOTIL+å¾®è½¯é�»,Bold"/>
              <a:cs typeface="CAOTIL+å¾®è½¯é�»,Bold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1281070"/>
            <a:ext cx="5871560" cy="7980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685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359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>
                <a:solidFill>
                  <a:srgbClr val="FFFFFF"/>
                </a:solidFill>
                <a:latin typeface="PFFJVH+å®ä½"/>
                <a:cs typeface="PFFJVH+å®ä½"/>
              </a:rPr>
              <a:t>如果你是完美主义者，你觉得你更适</a:t>
            </a:r>
            <a:endParaRPr sz="2400">
              <a:solidFill>
                <a:srgbClr val="FFFFFF"/>
              </a:solidFill>
              <a:latin typeface="PFFJVH+å®ä½"/>
              <a:cs typeface="PFFJVH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8568" y="1844230"/>
            <a:ext cx="2286000" cy="76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PFFJVH+å®ä½"/>
                <a:cs typeface="PFFJVH+å®ä½"/>
              </a:rPr>
              <a:t>合哪种职业？</a:t>
            </a:r>
            <a:endParaRPr sz="2400">
              <a:solidFill>
                <a:srgbClr val="FFFFFF"/>
              </a:solidFill>
              <a:latin typeface="PFFJVH+å®ä½"/>
              <a:cs typeface="PFFJVH+å®ä½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968" y="2455080"/>
            <a:ext cx="4819650" cy="7977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68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359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>
                <a:solidFill>
                  <a:srgbClr val="FFFFFF"/>
                </a:solidFill>
                <a:latin typeface="PFFJVH+å®ä½"/>
                <a:cs typeface="PFFJVH+å®ä½"/>
              </a:rPr>
              <a:t>在职业发展中如何扬长避短？</a:t>
            </a:r>
            <a:endParaRPr sz="2400">
              <a:solidFill>
                <a:srgbClr val="FFFFFF"/>
              </a:solidFill>
              <a:latin typeface="PFFJVH+å®ä½"/>
              <a:cs typeface="PFFJVH+å®ä½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863338"/>
            <a:ext cx="3261995" cy="14328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CMFNMG+å®ä½"/>
                <a:cs typeface="CMFNMG+å®ä½"/>
              </a:rPr>
              <a:t>1.3</a:t>
            </a:r>
            <a:r>
              <a:rPr sz="4800" spc="2403">
                <a:solidFill>
                  <a:srgbClr val="FFFFFF"/>
                </a:solidFill>
                <a:latin typeface="CMFNMG+å®ä½"/>
                <a:cs typeface="CMFNMG+å®ä½"/>
              </a:rPr>
              <a:t> </a:t>
            </a:r>
            <a:r>
              <a:rPr sz="3600">
                <a:solidFill>
                  <a:srgbClr val="FFFFFF"/>
                </a:solidFill>
                <a:latin typeface="UVLIHQ+å®ä½"/>
                <a:cs typeface="UVLIHQ+å®ä½"/>
              </a:rPr>
              <a:t>内容</a:t>
            </a:r>
            <a:endParaRPr sz="3600">
              <a:solidFill>
                <a:srgbClr val="FFFFFF"/>
              </a:solidFill>
              <a:latin typeface="UVLIHQ+å®ä½"/>
              <a:cs typeface="UVLIHQ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968" y="2249425"/>
            <a:ext cx="1952928" cy="859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AKSGUQ+å¾®è½¯é�»,Bold"/>
                <a:cs typeface="AKSGUQ+å¾®è½¯é�»,Bold"/>
              </a:rPr>
              <a:t>1.</a:t>
            </a:r>
            <a:r>
              <a:rPr sz="2400" b="1">
                <a:solidFill>
                  <a:srgbClr val="0F9CC9"/>
                </a:solidFill>
                <a:latin typeface="IWVGKD+å¾®è½¯é�»,Bold"/>
                <a:cs typeface="IWVGKD+å¾®è½¯é�»,Bold"/>
              </a:rPr>
              <a:t>通过案例</a:t>
            </a:r>
            <a:endParaRPr sz="2400" b="1">
              <a:solidFill>
                <a:srgbClr val="0F9CC9"/>
              </a:solidFill>
              <a:latin typeface="IWVGKD+å¾®è½¯é�»,Bold"/>
              <a:cs typeface="IWVGKD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40430" y="2249425"/>
            <a:ext cx="6315667" cy="859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IWVGKD+å¾®è½¯é�»,Bold"/>
                <a:cs typeface="IWVGKD+å¾®è½¯é�»,Bold"/>
              </a:rPr>
              <a:t>描绘完美主义者的人格特征和心理模式。</a:t>
            </a:r>
            <a:endParaRPr sz="2400" b="1">
              <a:solidFill>
                <a:srgbClr val="0F9CC9"/>
              </a:solidFill>
              <a:latin typeface="IWVGKD+å¾®è½¯é�»,Bold"/>
              <a:cs typeface="IWVGKD+å¾®è½¯é�»,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9968" y="2798641"/>
            <a:ext cx="9079289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AKSGUQ+å¾®è½¯é�»,Bold"/>
                <a:cs typeface="AKSGUQ+å¾®è½¯é�»,Bold"/>
              </a:rPr>
              <a:t>2.</a:t>
            </a:r>
            <a:r>
              <a:rPr sz="2400" b="1">
                <a:solidFill>
                  <a:srgbClr val="0F9CC9"/>
                </a:solidFill>
                <a:latin typeface="IWVGKD+å¾®è½¯é�»,Bold"/>
                <a:cs typeface="IWVGKD+å¾®è½¯é�»,Bold"/>
              </a:rPr>
              <a:t>探索完美主义者人格特点的成因：早期经历和原生家庭。</a:t>
            </a:r>
            <a:endParaRPr sz="2400" b="1">
              <a:solidFill>
                <a:srgbClr val="0F9CC9"/>
              </a:solidFill>
              <a:latin typeface="IWVGKD+å¾®è½¯é�»,Bold"/>
              <a:cs typeface="IWVGKD+å¾®è½¯é�»,Bold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845303"/>
            <a:ext cx="2957195" cy="14328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DUVTKN+å®ä½"/>
                <a:cs typeface="DUVTKN+å®ä½"/>
              </a:rPr>
              <a:t>1.3 </a:t>
            </a:r>
            <a:r>
              <a:rPr sz="3600">
                <a:solidFill>
                  <a:srgbClr val="FFFFFF"/>
                </a:solidFill>
                <a:latin typeface="VFHJMH+å®ä½"/>
                <a:cs typeface="VFHJMH+å®ä½"/>
              </a:rPr>
              <a:t>目的</a:t>
            </a:r>
            <a:endParaRPr sz="3600">
              <a:solidFill>
                <a:srgbClr val="FFFFFF"/>
              </a:solidFill>
              <a:latin typeface="VFHJMH+å®ä½"/>
              <a:cs typeface="VFHJMH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03706" y="2760541"/>
            <a:ext cx="7185631" cy="15300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RKEANM+å¾®è½¯é�»,Bold"/>
                <a:cs typeface="RKEANM+å¾®è½¯é�»,Bold"/>
              </a:rPr>
              <a:t>1.</a:t>
            </a:r>
            <a:r>
              <a:rPr sz="2400" b="1" spc="842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EMKOLJ+å¾®è½¯é�»,Bold"/>
                <a:cs typeface="EMKOLJ+å¾®è½¯é�»,Bold"/>
              </a:rPr>
              <a:t>了解完美主义者，学会和完美主义者相处。</a:t>
            </a:r>
            <a:endParaRPr sz="2400" b="1">
              <a:solidFill>
                <a:srgbClr val="FFFFFF"/>
              </a:solidFill>
              <a:latin typeface="EMKOLJ+å¾®è½¯é�»,Bold"/>
              <a:cs typeface="EMKOLJ+å¾®è½¯é�»,Bold"/>
            </a:endParaRPr>
          </a:p>
          <a:p>
            <a:pPr marL="0" marR="0">
              <a:lnSpc>
                <a:spcPts val="3165"/>
              </a:lnSpc>
              <a:spcBef>
                <a:spcPts val="206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RKEANM+å¾®è½¯é�»,Bold"/>
                <a:cs typeface="RKEANM+å¾®è½¯é�»,Bold"/>
              </a:rPr>
              <a:t>2.</a:t>
            </a:r>
            <a:r>
              <a:rPr sz="2400" b="1" spc="842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EMKOLJ+å¾®è½¯é�»,Bold"/>
                <a:cs typeface="EMKOLJ+å¾®è½¯é�»,Bold"/>
              </a:rPr>
              <a:t>帮助完美主义者在职场和婚恋中扬长避短。</a:t>
            </a:r>
            <a:endParaRPr sz="2400" b="1">
              <a:solidFill>
                <a:srgbClr val="FFFFFF"/>
              </a:solidFill>
              <a:latin typeface="EMKOLJ+å¾®è½¯é�»,Bold"/>
              <a:cs typeface="EMKOLJ+å¾®è½¯é�»,Bold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858035"/>
            <a:ext cx="4345838" cy="1143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GKOIVN+å®ä½"/>
                <a:cs typeface="GKOIVN+å®ä½"/>
              </a:rPr>
              <a:t>完美主义你会想到</a:t>
            </a:r>
            <a:endParaRPr sz="3600">
              <a:solidFill>
                <a:srgbClr val="FFFFFF"/>
              </a:solidFill>
              <a:latin typeface="GKOIVN+å®ä½"/>
              <a:cs typeface="GKOIVN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93690" y="2433644"/>
            <a:ext cx="1144524" cy="716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645"/>
              </a:lnSpc>
              <a:spcBef>
                <a:spcPct val="0"/>
              </a:spcBef>
              <a:spcAft>
                <a:spcPct val="0"/>
              </a:spcAft>
            </a:pPr>
            <a:r>
              <a:rPr sz="2000" b="1">
                <a:solidFill>
                  <a:srgbClr val="0F9CC9"/>
                </a:solidFill>
                <a:latin typeface="KODUWD+å¾®è½¯é�»,Bold"/>
                <a:cs typeface="KODUWD+å¾®è½¯é�»,Bold"/>
              </a:rPr>
              <a:t>洁癖？</a:t>
            </a:r>
            <a:endParaRPr sz="2000" b="1">
              <a:solidFill>
                <a:srgbClr val="0F9CC9"/>
              </a:solidFill>
              <a:latin typeface="KODUWD+å¾®è½¯é�»,Bold"/>
              <a:cs typeface="KODUWD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93690" y="2890844"/>
            <a:ext cx="1399032" cy="16313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645"/>
              </a:lnSpc>
              <a:spcBef>
                <a:spcPct val="0"/>
              </a:spcBef>
              <a:spcAft>
                <a:spcPct val="0"/>
              </a:spcAft>
            </a:pPr>
            <a:r>
              <a:rPr sz="2000" b="1">
                <a:solidFill>
                  <a:srgbClr val="0F9CC9"/>
                </a:solidFill>
                <a:latin typeface="KODUWD+å¾®è½¯é�»,Bold"/>
                <a:cs typeface="KODUWD+å¾®è½¯é�»,Bold"/>
              </a:rPr>
              <a:t>强迫症？</a:t>
            </a:r>
            <a:endParaRPr sz="2000" b="1">
              <a:solidFill>
                <a:srgbClr val="0F9CC9"/>
              </a:solidFill>
              <a:latin typeface="KODUWD+å¾®è½¯é�»,Bold"/>
              <a:cs typeface="KODUWD+å¾®è½¯é�»,Bold"/>
            </a:endParaRPr>
          </a:p>
          <a:p>
            <a:pPr marL="0" marR="0">
              <a:lnSpc>
                <a:spcPts val="2645"/>
              </a:lnSpc>
              <a:spcBef>
                <a:spcPts val="955"/>
              </a:spcBef>
              <a:spcAft>
                <a:spcPct val="0"/>
              </a:spcAft>
            </a:pPr>
            <a:r>
              <a:rPr sz="2000" b="1">
                <a:solidFill>
                  <a:srgbClr val="0F9CC9"/>
                </a:solidFill>
                <a:latin typeface="KODUWD+å¾®è½¯é�»,Bold"/>
                <a:cs typeface="KODUWD+å¾®è½¯é�»,Bold"/>
              </a:rPr>
              <a:t>处女座？</a:t>
            </a:r>
            <a:endParaRPr sz="2000" b="1">
              <a:solidFill>
                <a:srgbClr val="0F9CC9"/>
              </a:solidFill>
              <a:latin typeface="KODUWD+å¾®è½¯é�»,Bold"/>
              <a:cs typeface="KODUWD+å¾®è½¯é�»,Bold"/>
            </a:endParaRPr>
          </a:p>
          <a:p>
            <a:pPr marL="0" marR="0">
              <a:lnSpc>
                <a:spcPts val="2650"/>
              </a:lnSpc>
              <a:spcBef>
                <a:spcPts val="950"/>
              </a:spcBef>
              <a:spcAft>
                <a:spcPct val="0"/>
              </a:spcAft>
            </a:pPr>
            <a:r>
              <a:rPr sz="2000" b="1">
                <a:solidFill>
                  <a:srgbClr val="0F9CC9"/>
                </a:solidFill>
                <a:latin typeface="KODUWD+å¾®è½¯é�»,Bold"/>
                <a:cs typeface="KODUWD+å¾®è½¯é�»,Bold"/>
              </a:rPr>
              <a:t>龟毛？</a:t>
            </a:r>
            <a:endParaRPr sz="2000" b="1">
              <a:solidFill>
                <a:srgbClr val="0F9CC9"/>
              </a:solidFill>
              <a:latin typeface="KODUWD+å¾®è½¯é�»,Bold"/>
              <a:cs typeface="KODUWD+å¾®è½¯é�»,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93690" y="4262825"/>
            <a:ext cx="1653540" cy="1631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645"/>
              </a:lnSpc>
              <a:spcBef>
                <a:spcPct val="0"/>
              </a:spcBef>
              <a:spcAft>
                <a:spcPct val="0"/>
              </a:spcAft>
            </a:pPr>
            <a:r>
              <a:rPr sz="2000" b="1">
                <a:solidFill>
                  <a:srgbClr val="0F9CC9"/>
                </a:solidFill>
                <a:latin typeface="KODUWD+å¾®è½¯é�»,Bold"/>
                <a:cs typeface="KODUWD+å¾®è½¯é�»,Bold"/>
              </a:rPr>
              <a:t>吹毛求疵？</a:t>
            </a:r>
            <a:endParaRPr sz="2000" b="1">
              <a:solidFill>
                <a:srgbClr val="0F9CC9"/>
              </a:solidFill>
              <a:latin typeface="KODUWD+å¾®è½¯é�»,Bold"/>
              <a:cs typeface="KODUWD+å¾®è½¯é�»,Bold"/>
            </a:endParaRPr>
          </a:p>
          <a:p>
            <a:pPr marL="0" marR="0">
              <a:lnSpc>
                <a:spcPts val="2645"/>
              </a:lnSpc>
              <a:spcBef>
                <a:spcPts val="955"/>
              </a:spcBef>
              <a:spcAft>
                <a:spcPct val="0"/>
              </a:spcAft>
            </a:pPr>
            <a:r>
              <a:rPr sz="2000" b="1">
                <a:solidFill>
                  <a:srgbClr val="0F9CC9"/>
                </a:solidFill>
                <a:latin typeface="KODUWD+å¾®è½¯é�»,Bold"/>
                <a:cs typeface="KODUWD+å¾®è½¯é�»,Bold"/>
              </a:rPr>
              <a:t>道德洁癖？</a:t>
            </a:r>
            <a:endParaRPr sz="2000" b="1">
              <a:solidFill>
                <a:srgbClr val="0F9CC9"/>
              </a:solidFill>
              <a:latin typeface="KODUWD+å¾®è½¯é�»,Bold"/>
              <a:cs typeface="KODUWD+å¾®è½¯é�»,Bold"/>
            </a:endParaRPr>
          </a:p>
          <a:p>
            <a:pPr marL="0" marR="0">
              <a:lnSpc>
                <a:spcPts val="2650"/>
              </a:lnSpc>
              <a:spcBef>
                <a:spcPts val="950"/>
              </a:spcBef>
              <a:spcAft>
                <a:spcPct val="0"/>
              </a:spcAft>
            </a:pPr>
            <a:r>
              <a:rPr sz="2000" b="1">
                <a:solidFill>
                  <a:srgbClr val="0F9CC9"/>
                </a:solidFill>
                <a:latin typeface="KODUWD+å¾®è½¯é�»,Bold"/>
                <a:cs typeface="KODUWD+å¾®è½¯é�»,Bold"/>
              </a:rPr>
              <a:t>正直？</a:t>
            </a:r>
            <a:endParaRPr sz="2000" b="1">
              <a:solidFill>
                <a:srgbClr val="0F9CC9"/>
              </a:solidFill>
              <a:latin typeface="KODUWD+å¾®è½¯é�»,Bold"/>
              <a:cs typeface="KODUWD+å¾®è½¯é�»,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93690" y="5634679"/>
            <a:ext cx="1399032" cy="716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645"/>
              </a:lnSpc>
              <a:spcBef>
                <a:spcPct val="0"/>
              </a:spcBef>
              <a:spcAft>
                <a:spcPct val="0"/>
              </a:spcAft>
            </a:pPr>
            <a:r>
              <a:rPr sz="2000" b="1">
                <a:solidFill>
                  <a:srgbClr val="0F9CC9"/>
                </a:solidFill>
                <a:latin typeface="KODUWD+å¾®è½¯é�»,Bold"/>
                <a:cs typeface="KODUWD+å¾®è½¯é�»,Bold"/>
              </a:rPr>
              <a:t>高要求？</a:t>
            </a:r>
            <a:endParaRPr sz="2000" b="1">
              <a:solidFill>
                <a:srgbClr val="0F9CC9"/>
              </a:solidFill>
              <a:latin typeface="KODUWD+å¾®è½¯é�»,Bold"/>
              <a:cs typeface="KODUWD+å¾®è½¯é�»,Bold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928393"/>
            <a:ext cx="4345838" cy="1143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KHPTTO+å®ä½"/>
                <a:cs typeface="KHPTTO+å®ä½"/>
              </a:rPr>
              <a:t>完美主义者的自白</a:t>
            </a:r>
            <a:endParaRPr sz="3600">
              <a:solidFill>
                <a:srgbClr val="FFFFFF"/>
              </a:solidFill>
              <a:latin typeface="KHPTTO+å®ä½"/>
              <a:cs typeface="KHPTTO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968" y="2386272"/>
            <a:ext cx="9114192" cy="30173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377825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0F9CC9"/>
                </a:solidFill>
                <a:latin typeface="KHPTTO+å®ä½"/>
                <a:cs typeface="KHPTTO+å®ä½"/>
              </a:rPr>
              <a:t>“我说话总是直来直去的，</a:t>
            </a:r>
            <a:r>
              <a:rPr sz="2400" b="1">
                <a:solidFill>
                  <a:srgbClr val="D3145A"/>
                </a:solidFill>
                <a:latin typeface="JJNUBV+å¾®è½¯é�»,Bold"/>
                <a:cs typeface="JJNUBV+å¾®è½¯é�»,Bold"/>
              </a:rPr>
              <a:t>不在意别人的感受，我也有</a:t>
            </a:r>
            <a:endParaRPr sz="2400" b="1">
              <a:solidFill>
                <a:srgbClr val="D3145A"/>
              </a:solidFill>
              <a:latin typeface="JJNUBV+å¾®è½¯é�»,Bold"/>
              <a:cs typeface="JJNUBV+å¾®è½¯é�»,Bold"/>
            </a:endParaRPr>
          </a:p>
          <a:p>
            <a:pPr marL="0" marR="0">
              <a:lnSpc>
                <a:spcPts val="3165"/>
              </a:lnSpc>
              <a:spcBef>
                <a:spcPts val="1100"/>
              </a:spcBef>
              <a:spcAft>
                <a:spcPct val="0"/>
              </a:spcAft>
            </a:pPr>
            <a:r>
              <a:rPr sz="2400" b="1">
                <a:solidFill>
                  <a:srgbClr val="D3145A"/>
                </a:solidFill>
                <a:latin typeface="JJNUBV+å¾®è½¯é�»,Bold"/>
                <a:cs typeface="JJNUBV+å¾®è½¯é�»,Bold"/>
              </a:rPr>
              <a:t>崇高的理想</a:t>
            </a:r>
            <a:r>
              <a:rPr sz="2400">
                <a:solidFill>
                  <a:srgbClr val="0F9CC9"/>
                </a:solidFill>
                <a:latin typeface="KHPTTO+å®ä½"/>
                <a:cs typeface="KHPTTO+å®ä½"/>
              </a:rPr>
              <a:t>，虽然</a:t>
            </a:r>
            <a:r>
              <a:rPr sz="2400" b="1">
                <a:solidFill>
                  <a:srgbClr val="D3145A"/>
                </a:solidFill>
                <a:latin typeface="JJNUBV+å¾®è½¯é�»,Bold"/>
                <a:cs typeface="JJNUBV+å¾®è½¯é�»,Bold"/>
              </a:rPr>
              <a:t>暂时没有什么起色，我内心常常对自己</a:t>
            </a:r>
            <a:endParaRPr sz="2400" b="1">
              <a:solidFill>
                <a:srgbClr val="D3145A"/>
              </a:solidFill>
              <a:latin typeface="JJNUBV+å¾®è½¯é�»,Bold"/>
              <a:cs typeface="JJNUBV+å¾®è½¯é�»,Bold"/>
            </a:endParaRPr>
          </a:p>
          <a:p>
            <a:pPr marL="0" marR="0">
              <a:lnSpc>
                <a:spcPts val="3165"/>
              </a:lnSpc>
              <a:spcBef>
                <a:spcPts val="1105"/>
              </a:spcBef>
              <a:spcAft>
                <a:spcPct val="0"/>
              </a:spcAft>
            </a:pPr>
            <a:r>
              <a:rPr sz="2400" b="1">
                <a:solidFill>
                  <a:srgbClr val="D3145A"/>
                </a:solidFill>
                <a:latin typeface="JJNUBV+å¾®è½¯é�»,Bold"/>
                <a:cs typeface="JJNUBV+å¾®è½¯é�»,Bold"/>
              </a:rPr>
              <a:t>感觉不满</a:t>
            </a:r>
            <a:r>
              <a:rPr sz="2400">
                <a:solidFill>
                  <a:srgbClr val="0F9CC9"/>
                </a:solidFill>
                <a:latin typeface="KHPTTO+å®ä½"/>
                <a:cs typeface="KHPTTO+å®ä½"/>
              </a:rPr>
              <a:t>，我也常常</a:t>
            </a:r>
            <a:r>
              <a:rPr sz="2400" b="1">
                <a:solidFill>
                  <a:srgbClr val="D3145A"/>
                </a:solidFill>
                <a:latin typeface="JJNUBV+å¾®è½¯é�»,Bold"/>
                <a:cs typeface="JJNUBV+å¾®è½¯é�»,Bold"/>
              </a:rPr>
              <a:t>对很多事情感到愤怒</a:t>
            </a:r>
            <a:r>
              <a:rPr sz="2400">
                <a:solidFill>
                  <a:srgbClr val="0F9CC9"/>
                </a:solidFill>
                <a:latin typeface="KHPTTO+å®ä½"/>
                <a:cs typeface="KHPTTO+å®ä½"/>
              </a:rPr>
              <a:t>，现在的年轻人，</a:t>
            </a:r>
            <a:endParaRPr sz="2400">
              <a:solidFill>
                <a:srgbClr val="0F9CC9"/>
              </a:solidFill>
              <a:latin typeface="KHPTTO+å®ä½"/>
              <a:cs typeface="KHPTTO+å®ä½"/>
            </a:endParaRPr>
          </a:p>
          <a:p>
            <a:pPr marL="0" marR="0">
              <a:lnSpc>
                <a:spcPts val="3165"/>
              </a:lnSpc>
              <a:spcBef>
                <a:spcPts val="1100"/>
              </a:spcBef>
              <a:spcAft>
                <a:spcPct val="0"/>
              </a:spcAft>
            </a:pPr>
            <a:r>
              <a:rPr sz="2400">
                <a:solidFill>
                  <a:srgbClr val="0F9CC9"/>
                </a:solidFill>
                <a:latin typeface="KHPTTO+å®ä½"/>
                <a:cs typeface="KHPTTO+å®ä½"/>
              </a:rPr>
              <a:t>老人摔倒了也不扶，</a:t>
            </a:r>
            <a:r>
              <a:rPr sz="2400" b="1">
                <a:solidFill>
                  <a:srgbClr val="D3145A"/>
                </a:solidFill>
                <a:latin typeface="JJNUBV+å¾®è½¯é�»,Bold"/>
                <a:cs typeface="JJNUBV+å¾®è½¯é�»,Bold"/>
              </a:rPr>
              <a:t>毫无道德感</a:t>
            </a:r>
            <a:r>
              <a:rPr sz="2400">
                <a:solidFill>
                  <a:srgbClr val="0F9CC9"/>
                </a:solidFill>
                <a:latin typeface="KHPTTO+å®ä½"/>
                <a:cs typeface="KHPTTO+å®ä½"/>
              </a:rPr>
              <a:t>，我感到深深忧心，我决</a:t>
            </a:r>
            <a:endParaRPr sz="2400">
              <a:solidFill>
                <a:srgbClr val="0F9CC9"/>
              </a:solidFill>
              <a:latin typeface="KHPTTO+å®ä½"/>
              <a:cs typeface="KHPTTO+å®ä½"/>
            </a:endParaRPr>
          </a:p>
          <a:p>
            <a:pPr marL="0" marR="0">
              <a:lnSpc>
                <a:spcPts val="2400"/>
              </a:lnSpc>
              <a:spcBef>
                <a:spcPts val="1920"/>
              </a:spcBef>
              <a:spcAft>
                <a:spcPct val="0"/>
              </a:spcAft>
            </a:pPr>
            <a:r>
              <a:rPr sz="2400">
                <a:solidFill>
                  <a:srgbClr val="0F9CC9"/>
                </a:solidFill>
                <a:latin typeface="KHPTTO+å®ä½"/>
                <a:cs typeface="KHPTTO+å®ä½"/>
              </a:rPr>
              <a:t>定献身教育事业，创造一个更好，更正确的人生。”</a:t>
            </a:r>
            <a:endParaRPr sz="2400">
              <a:solidFill>
                <a:srgbClr val="0F9CC9"/>
              </a:solidFill>
              <a:latin typeface="KHPTTO+å®ä½"/>
              <a:cs typeface="KHPTTO+å®ä½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968" y="5343029"/>
            <a:ext cx="8855185" cy="1310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377825" marR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0F9CC9"/>
                </a:solidFill>
                <a:latin typeface="KHPTTO+å®ä½"/>
                <a:cs typeface="KHPTTO+å®ä½"/>
              </a:rPr>
              <a:t>“自己很难放松，如果吃喝玩乐或者休息，会内疚，责</a:t>
            </a:r>
            <a:endParaRPr sz="2400">
              <a:solidFill>
                <a:srgbClr val="0F9CC9"/>
              </a:solidFill>
              <a:latin typeface="KHPTTO+å®ä½"/>
              <a:cs typeface="KHPTTO+å®ä½"/>
            </a:endParaRPr>
          </a:p>
          <a:p>
            <a:pPr marL="0" marR="0">
              <a:lnSpc>
                <a:spcPts val="2400"/>
              </a:lnSpc>
              <a:spcBef>
                <a:spcPts val="1920"/>
              </a:spcBef>
              <a:spcAft>
                <a:spcPct val="0"/>
              </a:spcAft>
            </a:pPr>
            <a:r>
              <a:rPr sz="2400">
                <a:solidFill>
                  <a:srgbClr val="0F9CC9"/>
                </a:solidFill>
                <a:latin typeface="KHPTTO+å®ä½"/>
                <a:cs typeface="KHPTTO+å®ä½"/>
              </a:rPr>
              <a:t>备自己没有完成工作。”</a:t>
            </a:r>
            <a:endParaRPr sz="2400">
              <a:solidFill>
                <a:srgbClr val="0F9CC9"/>
              </a:solidFill>
              <a:latin typeface="KHPTTO+å®ä½"/>
              <a:cs typeface="KHPTTO+å®ä½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940339"/>
            <a:ext cx="2971800" cy="114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ECISJO+å®ä½"/>
                <a:cs typeface="ECISJO+å®ä½"/>
              </a:rPr>
              <a:t>完美主义者</a:t>
            </a:r>
            <a:endParaRPr sz="3600">
              <a:solidFill>
                <a:srgbClr val="FFFFFF"/>
              </a:solidFill>
              <a:latin typeface="ECISJO+å®ä½"/>
              <a:cs typeface="ECISJO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439" y="2058058"/>
            <a:ext cx="8237511" cy="2682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ECISJO+å®ä½"/>
                <a:cs typeface="ECISJO+å®ä½"/>
              </a:rPr>
              <a:t>长相特点：</a:t>
            </a:r>
            <a:r>
              <a:rPr sz="2400" b="1">
                <a:solidFill>
                  <a:srgbClr val="FFFFFF"/>
                </a:solidFill>
                <a:latin typeface="QNHQAO+å¾®è½¯é�»,Bold"/>
                <a:cs typeface="QNHQAO+å¾®è½¯é�»,Bold"/>
              </a:rPr>
              <a:t>大部分较瘦，少有胖子</a:t>
            </a:r>
            <a:endParaRPr sz="2400" b="1">
              <a:solidFill>
                <a:srgbClr val="FFFFFF"/>
              </a:solidFill>
              <a:latin typeface="QNHQAO+å¾®è½¯é�»,Bold"/>
              <a:cs typeface="QNHQAO+å¾®è½¯é�»,Bold"/>
            </a:endParaRPr>
          </a:p>
          <a:p>
            <a:pPr marL="0" marR="0">
              <a:lnSpc>
                <a:spcPts val="3600"/>
              </a:lnSpc>
              <a:spcBef>
                <a:spcPts val="307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ECISJO+å®ä½"/>
                <a:cs typeface="ECISJO+å®ä½"/>
              </a:rPr>
              <a:t>表情：</a:t>
            </a:r>
            <a:r>
              <a:rPr sz="2400" b="1">
                <a:solidFill>
                  <a:srgbClr val="FFFFFF"/>
                </a:solidFill>
                <a:latin typeface="QNHQAO+å¾®è½¯é�»,Bold"/>
                <a:cs typeface="QNHQAO+å¾®è½¯é�»,Bold"/>
              </a:rPr>
              <a:t>审视的目光，不苟言笑，身形挺直，骨头硬</a:t>
            </a:r>
            <a:endParaRPr sz="2400" b="1">
              <a:solidFill>
                <a:srgbClr val="FFFFFF"/>
              </a:solidFill>
              <a:latin typeface="QNHQAO+å¾®è½¯é�»,Bold"/>
              <a:cs typeface="QNHQAO+å¾®è½¯é�»,Bold"/>
            </a:endParaRPr>
          </a:p>
          <a:p>
            <a:pPr marL="0" marR="0">
              <a:lnSpc>
                <a:spcPts val="3600"/>
              </a:lnSpc>
              <a:spcBef>
                <a:spcPts val="302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ECISJO+å®ä½"/>
                <a:cs typeface="ECISJO+å®ä½"/>
              </a:rPr>
              <a:t>口头禅：</a:t>
            </a:r>
            <a:r>
              <a:rPr sz="2400" b="1">
                <a:solidFill>
                  <a:srgbClr val="FFFFFF"/>
                </a:solidFill>
                <a:latin typeface="QNHQAO+å¾®è½¯é�»,Bold"/>
                <a:cs typeface="QNHQAO+å¾®è½¯é�»,Bold"/>
              </a:rPr>
              <a:t>“应该”和“不应该”</a:t>
            </a:r>
            <a:endParaRPr sz="2400" b="1">
              <a:solidFill>
                <a:srgbClr val="FFFFFF"/>
              </a:solidFill>
              <a:latin typeface="QNHQAO+å¾®è½¯é�»,Bold"/>
              <a:cs typeface="QNHQAO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439" y="4633245"/>
            <a:ext cx="8938551" cy="13250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ECISJO+å®ä½"/>
                <a:cs typeface="ECISJO+å®ä½"/>
              </a:rPr>
              <a:t>处事原则：</a:t>
            </a:r>
            <a:r>
              <a:rPr sz="2400" b="1">
                <a:solidFill>
                  <a:srgbClr val="FFFFFF"/>
                </a:solidFill>
                <a:latin typeface="QNHQAO+å¾®è½¯é�»,Bold"/>
                <a:cs typeface="QNHQAO+å¾®è½¯é�»,Bold"/>
              </a:rPr>
              <a:t>黑白分明，不易妥协，对自己和别人要求</a:t>
            </a:r>
            <a:endParaRPr sz="2400" b="1">
              <a:solidFill>
                <a:srgbClr val="FFFFFF"/>
              </a:solidFill>
              <a:latin typeface="QNHQAO+å¾®è½¯é�»,Bold"/>
              <a:cs typeface="QNHQAO+å¾®è½¯é�»,Bold"/>
            </a:endParaRPr>
          </a:p>
          <a:p>
            <a:pPr marL="0" marR="0">
              <a:lnSpc>
                <a:spcPts val="291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QNHQAO+å¾®è½¯é�»,Bold"/>
                <a:cs typeface="QNHQAO+å¾®è½¯é�»,Bold"/>
              </a:rPr>
              <a:t>甚高，追求完美，喜欢纠正别人的错误，容易愤怒不满</a:t>
            </a:r>
            <a:endParaRPr sz="2400" b="1">
              <a:solidFill>
                <a:srgbClr val="FFFFFF"/>
              </a:solidFill>
              <a:latin typeface="QNHQAO+å¾®è½¯é�»,Bold"/>
              <a:cs typeface="QNHQAO+å¾®è½¯é�»,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439" y="5879006"/>
            <a:ext cx="8946319" cy="979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ECISJO+å®ä½"/>
                <a:cs typeface="ECISJO+å®ä½"/>
              </a:rPr>
              <a:t>人生格言：</a:t>
            </a:r>
            <a:r>
              <a:rPr sz="2400" b="1">
                <a:solidFill>
                  <a:srgbClr val="FFFFFF"/>
                </a:solidFill>
                <a:latin typeface="QNHQAO+å¾®è½¯é�»,Bold"/>
                <a:cs typeface="QNHQAO+å¾®è½¯é�»,Bold"/>
              </a:rPr>
              <a:t>其身正，不令而行；其身不正，虽令不从</a:t>
            </a:r>
            <a:endParaRPr sz="2400" b="1">
              <a:solidFill>
                <a:srgbClr val="FFFFFF"/>
              </a:solidFill>
              <a:latin typeface="QNHQAO+å¾®è½¯é�»,Bold"/>
              <a:cs typeface="QNHQAO+å¾®è½¯é�»,Bold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943006"/>
            <a:ext cx="2971800" cy="114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RPIOAO+å®ä½"/>
                <a:cs typeface="RPIOAO+å®ä½"/>
              </a:rPr>
              <a:t>完美主义者</a:t>
            </a:r>
            <a:endParaRPr sz="3600">
              <a:solidFill>
                <a:srgbClr val="FFFFFF"/>
              </a:solidFill>
              <a:latin typeface="RPIOAO+å®ä½"/>
              <a:cs typeface="RPIOAO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90954" y="1966283"/>
            <a:ext cx="4458964" cy="2307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WBGTJM+å¾®è½¯é�»,Bold"/>
                <a:cs typeface="WBGTJM+å¾®è½¯é�»,Bold"/>
              </a:rPr>
              <a:t>“严肃的卫道士”</a:t>
            </a:r>
            <a:endParaRPr sz="2400" b="1">
              <a:solidFill>
                <a:srgbClr val="FFFFFF"/>
              </a:solidFill>
              <a:latin typeface="WBGTJM+å¾®è½¯é�»,Bold"/>
              <a:cs typeface="WBGTJM+å¾®è½¯é�»,Bold"/>
            </a:endParaRPr>
          </a:p>
          <a:p>
            <a:pPr marL="107950" marR="0">
              <a:lnSpc>
                <a:spcPts val="3165"/>
              </a:lnSpc>
              <a:spcBef>
                <a:spcPts val="2535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WBGTJM+å¾®è½¯é�»,Bold"/>
                <a:cs typeface="WBGTJM+å¾®è½¯é�»,Bold"/>
              </a:rPr>
              <a:t>“理想主义的改革家”</a:t>
            </a:r>
            <a:endParaRPr sz="2400" b="1">
              <a:solidFill>
                <a:srgbClr val="FFFFFF"/>
              </a:solidFill>
              <a:latin typeface="WBGTJM+å¾®è½¯é�»,Bold"/>
              <a:cs typeface="WBGTJM+å¾®è½¯é�»,Bold"/>
            </a:endParaRPr>
          </a:p>
          <a:p>
            <a:pPr marL="1134110" marR="0">
              <a:lnSpc>
                <a:spcPts val="3170"/>
              </a:lnSpc>
              <a:spcBef>
                <a:spcPts val="253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WBGTJM+å¾®è½¯é�»,Bold"/>
                <a:cs typeface="WBGTJM+å¾®è½¯é�»,Bold"/>
              </a:rPr>
              <a:t>“黑白分明的判官”</a:t>
            </a:r>
            <a:endParaRPr sz="2400" b="1">
              <a:solidFill>
                <a:srgbClr val="FFFFFF"/>
              </a:solidFill>
              <a:latin typeface="WBGTJM+å¾®è½¯é�»,Bold"/>
              <a:cs typeface="WBGTJM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968" y="4236828"/>
            <a:ext cx="7614870" cy="2896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25"/>
              </a:lnSpc>
              <a:spcBef>
                <a:spcPct val="0"/>
              </a:spcBef>
              <a:spcAft>
                <a:spcPct val="0"/>
              </a:spcAft>
            </a:pPr>
            <a:r>
              <a:rPr sz="2800">
                <a:solidFill>
                  <a:srgbClr val="D3145A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800" spc="120">
                <a:solidFill>
                  <a:srgbClr val="D3145A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>
                <a:solidFill>
                  <a:srgbClr val="D3145A"/>
                </a:solidFill>
                <a:latin typeface="RPIOAO+å®ä½"/>
                <a:cs typeface="RPIOAO+å®ä½"/>
              </a:rPr>
              <a:t>完美主义者，压抑对现实不的怒火</a:t>
            </a:r>
            <a:endParaRPr sz="2800">
              <a:solidFill>
                <a:srgbClr val="D3145A"/>
              </a:solidFill>
              <a:latin typeface="RPIOAO+å®ä½"/>
              <a:cs typeface="RPIOAO+å®ä½"/>
            </a:endParaRPr>
          </a:p>
          <a:p>
            <a:pPr marL="0" marR="0">
              <a:lnSpc>
                <a:spcPts val="3125"/>
              </a:lnSpc>
              <a:spcBef>
                <a:spcPts val="2085"/>
              </a:spcBef>
              <a:spcAft>
                <a:spcPct val="0"/>
              </a:spcAft>
            </a:pPr>
            <a:r>
              <a:rPr sz="2800">
                <a:solidFill>
                  <a:srgbClr val="D3145A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800" spc="120">
                <a:solidFill>
                  <a:srgbClr val="D3145A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>
                <a:solidFill>
                  <a:srgbClr val="D3145A"/>
                </a:solidFill>
                <a:latin typeface="RPIOAO+å®ä½"/>
                <a:cs typeface="RPIOAO+å®ä½"/>
              </a:rPr>
              <a:t>完美主义者，充满对道德理想的高尚情怀</a:t>
            </a:r>
            <a:endParaRPr sz="2800">
              <a:solidFill>
                <a:srgbClr val="D3145A"/>
              </a:solidFill>
              <a:latin typeface="RPIOAO+å®ä½"/>
              <a:cs typeface="RPIOAO+å®ä½"/>
            </a:endParaRPr>
          </a:p>
          <a:p>
            <a:pPr marL="0" marR="0">
              <a:lnSpc>
                <a:spcPts val="3125"/>
              </a:lnSpc>
              <a:spcBef>
                <a:spcPts val="2040"/>
              </a:spcBef>
              <a:spcAft>
                <a:spcPct val="0"/>
              </a:spcAft>
            </a:pPr>
            <a:r>
              <a:rPr sz="2800">
                <a:solidFill>
                  <a:srgbClr val="D3145A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800" spc="120">
                <a:solidFill>
                  <a:srgbClr val="D3145A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>
                <a:solidFill>
                  <a:srgbClr val="D3145A"/>
                </a:solidFill>
                <a:latin typeface="RPIOAO+å®ä½"/>
                <a:cs typeface="RPIOAO+å®ä½"/>
              </a:rPr>
              <a:t>完美主义者，纠正他人来维护自己</a:t>
            </a:r>
            <a:endParaRPr sz="2800">
              <a:solidFill>
                <a:srgbClr val="D3145A"/>
              </a:solidFill>
              <a:latin typeface="RPIOAO+å®ä½"/>
              <a:cs typeface="RPIOAO+å®ä½"/>
            </a:endParaRPr>
          </a:p>
          <a:p>
            <a:pPr marL="0" marR="0">
              <a:lnSpc>
                <a:spcPts val="3125"/>
              </a:lnSpc>
              <a:spcBef>
                <a:spcPts val="2085"/>
              </a:spcBef>
              <a:spcAft>
                <a:spcPct val="0"/>
              </a:spcAft>
            </a:pPr>
            <a:r>
              <a:rPr sz="2800">
                <a:solidFill>
                  <a:srgbClr val="D3145A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800" spc="120">
                <a:solidFill>
                  <a:srgbClr val="D3145A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>
                <a:solidFill>
                  <a:srgbClr val="D3145A"/>
                </a:solidFill>
                <a:latin typeface="RPIOAO+å®ä½"/>
                <a:cs typeface="RPIOAO+å®ä½"/>
              </a:rPr>
              <a:t>完美主义者，用正直来捍卫公理的存在</a:t>
            </a:r>
            <a:endParaRPr sz="2800">
              <a:solidFill>
                <a:srgbClr val="D3145A"/>
              </a:solidFill>
              <a:latin typeface="RPIOAO+å®ä½"/>
              <a:cs typeface="RPIOAO+å®ä½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7814182" y="1374298"/>
            <a:ext cx="4457700" cy="2017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ISUTLV+å®ä½"/>
                <a:cs typeface="ISUTLV+å®ä½"/>
              </a:rPr>
              <a:t>完美主义者的代表</a:t>
            </a:r>
            <a:endParaRPr sz="3600">
              <a:solidFill>
                <a:srgbClr val="FFFFFF"/>
              </a:solidFill>
              <a:latin typeface="ISUTLV+å®ä½"/>
              <a:cs typeface="ISUTLV+å®ä½"/>
            </a:endParaRPr>
          </a:p>
          <a:p>
            <a:pPr marL="0" marR="0">
              <a:lnSpc>
                <a:spcPts val="5235"/>
              </a:lnSpc>
              <a:spcBef>
                <a:spcPct val="0"/>
              </a:spcBef>
              <a:spcAft>
                <a:spcPct val="0"/>
              </a:spcAft>
            </a:pPr>
            <a:r>
              <a:rPr sz="4800" b="1">
                <a:solidFill>
                  <a:srgbClr val="FFFFFF"/>
                </a:solidFill>
                <a:latin typeface="TNNMAH+å¾®è½¯é�»,Bold"/>
                <a:cs typeface="TNNMAH+å¾®è½¯é�»,Bold"/>
              </a:rPr>
              <a:t>海瑞，海青天</a:t>
            </a:r>
            <a:endParaRPr sz="4800" b="1">
              <a:solidFill>
                <a:srgbClr val="FFFFFF"/>
              </a:solidFill>
              <a:latin typeface="TNNMAH+å¾®è½¯é�»,Bold"/>
              <a:cs typeface="TNNMAH+å¾®è½¯é�»,Bold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9393301" y="772223"/>
            <a:ext cx="3201619" cy="2858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DONDKT+å®ä½"/>
                <a:cs typeface="DONDKT+å®ä½"/>
              </a:rPr>
              <a:t>海清天的心理模式</a:t>
            </a:r>
            <a:endParaRPr sz="2400">
              <a:solidFill>
                <a:srgbClr val="FFFFFF"/>
              </a:solidFill>
              <a:latin typeface="DONDKT+å®ä½"/>
              <a:cs typeface="DONDKT+å®ä½"/>
            </a:endParaRPr>
          </a:p>
          <a:p>
            <a:pPr marL="0" marR="0">
              <a:lnSpc>
                <a:spcPts val="6225"/>
              </a:lnSpc>
              <a:spcBef>
                <a:spcPct val="0"/>
              </a:spcBef>
              <a:spcAft>
                <a:spcPct val="0"/>
              </a:spcAft>
            </a:pPr>
            <a:r>
              <a:rPr sz="4800" b="1">
                <a:solidFill>
                  <a:srgbClr val="FFFFFF"/>
                </a:solidFill>
                <a:latin typeface="BGJHPF+å¾®è½¯é�»,Bold"/>
                <a:cs typeface="BGJHPF+å¾®è½¯é�»,Bold"/>
              </a:rPr>
              <a:t>对己严苛</a:t>
            </a:r>
            <a:endParaRPr sz="4800" b="1">
              <a:solidFill>
                <a:srgbClr val="FFFFFF"/>
              </a:solidFill>
              <a:latin typeface="BGJHPF+å¾®è½¯é�»,Bold"/>
              <a:cs typeface="BGJHPF+å¾®è½¯é�»,Bold"/>
            </a:endParaRPr>
          </a:p>
          <a:p>
            <a:pPr marL="0" marR="0">
              <a:lnSpc>
                <a:spcPts val="6335"/>
              </a:lnSpc>
              <a:spcBef>
                <a:spcPts val="675"/>
              </a:spcBef>
              <a:spcAft>
                <a:spcPct val="0"/>
              </a:spcAft>
            </a:pPr>
            <a:r>
              <a:rPr sz="4800" b="1">
                <a:solidFill>
                  <a:srgbClr val="FFFFFF"/>
                </a:solidFill>
                <a:latin typeface="BGJHPF+å¾®è½¯é�»,Bold"/>
                <a:cs typeface="BGJHPF+å¾®è½¯é�»,Bold"/>
              </a:rPr>
              <a:t>对人严苛</a:t>
            </a:r>
            <a:endParaRPr sz="4800" b="1">
              <a:solidFill>
                <a:srgbClr val="FFFFFF"/>
              </a:solidFill>
              <a:latin typeface="BGJHPF+å¾®è½¯é�»,Bold"/>
              <a:cs typeface="BGJHPF+å¾®è½¯é�»,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968" y="3804159"/>
            <a:ext cx="8062339" cy="2109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DONDKT+å®ä½"/>
                <a:cs typeface="DONDKT+å®ä½"/>
              </a:rPr>
              <a:t>中国的老话：</a:t>
            </a:r>
            <a:r>
              <a:rPr sz="2400" b="1">
                <a:solidFill>
                  <a:srgbClr val="FFFFFF"/>
                </a:solidFill>
                <a:latin typeface="BGJHPF+å¾®è½¯é�»,Bold"/>
                <a:cs typeface="BGJHPF+å¾®è½¯é�»,Bold"/>
              </a:rPr>
              <a:t>严以律己，宽以待人</a:t>
            </a:r>
            <a:endParaRPr sz="2400" b="1">
              <a:solidFill>
                <a:srgbClr val="FFFFFF"/>
              </a:solidFill>
              <a:latin typeface="BGJHPF+å¾®è½¯é�»,Bold"/>
              <a:cs typeface="BGJHPF+å¾®è½¯é�»,Bold"/>
            </a:endParaRPr>
          </a:p>
          <a:p>
            <a:pPr marL="0" marR="0">
              <a:lnSpc>
                <a:spcPts val="3165"/>
              </a:lnSpc>
              <a:spcBef>
                <a:spcPts val="1705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DONDKT+å®ä½"/>
                <a:cs typeface="DONDKT+å®ä½"/>
              </a:rPr>
              <a:t>心理学：</a:t>
            </a:r>
            <a:r>
              <a:rPr sz="2400" b="1">
                <a:solidFill>
                  <a:srgbClr val="FFFFFF"/>
                </a:solidFill>
                <a:latin typeface="BGJHPF+å¾®è½¯é�»,Bold"/>
                <a:cs typeface="BGJHPF+å¾®è½¯é�»,Bold"/>
              </a:rPr>
              <a:t>我们对外的心理模式是对内心理模式的投射</a:t>
            </a:r>
            <a:endParaRPr sz="2400" b="1">
              <a:solidFill>
                <a:srgbClr val="FFFFFF"/>
              </a:solidFill>
              <a:latin typeface="BGJHPF+å¾®è½¯é�»,Bold"/>
              <a:cs typeface="BGJHPF+å¾®è½¯é�»,Bold"/>
            </a:endParaRPr>
          </a:p>
          <a:p>
            <a:pPr marL="0" marR="0">
              <a:lnSpc>
                <a:spcPts val="3165"/>
              </a:lnSpc>
              <a:spcBef>
                <a:spcPts val="170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BGJHPF+å¾®è½¯é�»,Bold"/>
                <a:cs typeface="BGJHPF+å¾®è½¯é�»,Bold"/>
              </a:rPr>
              <a:t>严以律己，严以待人</a:t>
            </a:r>
            <a:r>
              <a:rPr sz="2400">
                <a:solidFill>
                  <a:srgbClr val="FFFFFF"/>
                </a:solidFill>
                <a:latin typeface="DONDKT+å®ä½"/>
                <a:cs typeface="DONDKT+å®ä½"/>
              </a:rPr>
              <a:t>（海瑞）</a:t>
            </a:r>
            <a:endParaRPr sz="2400">
              <a:solidFill>
                <a:srgbClr val="FFFFFF"/>
              </a:solidFill>
              <a:latin typeface="DONDKT+å®ä½"/>
              <a:cs typeface="DONDKT+å®ä½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968" y="5679611"/>
            <a:ext cx="4557139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BGJHPF+å¾®è½¯é�»,Bold"/>
                <a:cs typeface="BGJHPF+å¾®è½¯é�»,Bold"/>
              </a:rPr>
              <a:t>宽以律己，宽以待人</a:t>
            </a:r>
            <a:r>
              <a:rPr sz="2400">
                <a:solidFill>
                  <a:srgbClr val="FFFFFF"/>
                </a:solidFill>
                <a:latin typeface="DONDKT+å®ä½"/>
                <a:cs typeface="DONDKT+å®ä½"/>
              </a:rPr>
              <a:t>（嘉靖）</a:t>
            </a:r>
            <a:endParaRPr sz="2400">
              <a:solidFill>
                <a:srgbClr val="FFFFFF"/>
              </a:solidFill>
              <a:latin typeface="DONDKT+å®ä½"/>
              <a:cs typeface="DONDKT+å®ä½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1279</Words>
  <Application>WPS 演示</Application>
  <PresentationFormat>Ýêðàí (4:3)</PresentationFormat>
  <Paragraphs>187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55</vt:i4>
      </vt:variant>
      <vt:variant>
        <vt:lpstr>主题</vt:lpstr>
      </vt:variant>
      <vt:variant>
        <vt:i4>20</vt:i4>
      </vt:variant>
      <vt:variant>
        <vt:lpstr>幻灯片标题</vt:lpstr>
      </vt:variant>
      <vt:variant>
        <vt:i4>19</vt:i4>
      </vt:variant>
    </vt:vector>
  </HeadingPairs>
  <TitlesOfParts>
    <vt:vector size="94" baseType="lpstr">
      <vt:lpstr>Arial</vt:lpstr>
      <vt:lpstr>宋体</vt:lpstr>
      <vt:lpstr>Wingdings</vt:lpstr>
      <vt:lpstr>Arial</vt:lpstr>
      <vt:lpstr>TUJJQW+å®ä½</vt:lpstr>
      <vt:lpstr>Times New Roman</vt:lpstr>
      <vt:lpstr>DLFWBL+å¾®è½¯é�»,Bold</vt:lpstr>
      <vt:lpstr>EQKBVV+å®ä½</vt:lpstr>
      <vt:lpstr>JGKHOL+å®ä½</vt:lpstr>
      <vt:lpstr>LCPGJJ+å¾®è½¯é�»,Bold</vt:lpstr>
      <vt:lpstr>CMFNMG+å®ä½</vt:lpstr>
      <vt:lpstr>UVLIHQ+å®ä½</vt:lpstr>
      <vt:lpstr>AKSGUQ+å¾®è½¯é�»,Bold</vt:lpstr>
      <vt:lpstr>IWVGKD+å¾®è½¯é�»,Bold</vt:lpstr>
      <vt:lpstr>DUVTKN+å®ä½</vt:lpstr>
      <vt:lpstr>VFHJMH+å®ä½</vt:lpstr>
      <vt:lpstr>RKEANM+å¾®è½¯é�»,Bold</vt:lpstr>
      <vt:lpstr>EMKOLJ+å¾®è½¯é�»,Bold</vt:lpstr>
      <vt:lpstr>GKOIVN+å®ä½</vt:lpstr>
      <vt:lpstr>KODUWD+å¾®è½¯é�»,Bold</vt:lpstr>
      <vt:lpstr>KHPTTO+å®ä½</vt:lpstr>
      <vt:lpstr>JJNUBV+å¾®è½¯é�»,Bold</vt:lpstr>
      <vt:lpstr>ECISJO+å®ä½</vt:lpstr>
      <vt:lpstr>QNHQAO+å¾®è½¯é�»,Bold</vt:lpstr>
      <vt:lpstr>RPIOAO+å®ä½</vt:lpstr>
      <vt:lpstr>WBGTJM+å¾®è½¯é�»,Bold</vt:lpstr>
      <vt:lpstr>ISUTLV+å®ä½</vt:lpstr>
      <vt:lpstr>TNNMAH+å¾®è½¯é�»,Bold</vt:lpstr>
      <vt:lpstr>DONDKT+å®ä½</vt:lpstr>
      <vt:lpstr>BGJHPF+å¾®è½¯é�»,Bold</vt:lpstr>
      <vt:lpstr>Courier New</vt:lpstr>
      <vt:lpstr>微软雅黑</vt:lpstr>
      <vt:lpstr>Arial Unicode MS</vt:lpstr>
      <vt:lpstr>Calibri</vt:lpstr>
      <vt:lpstr>WTUPEN+å®ä½</vt:lpstr>
      <vt:lpstr>ICSWSD+å¾®è½¯é�»,Bold</vt:lpstr>
      <vt:lpstr>CHPSJN+å®ä½</vt:lpstr>
      <vt:lpstr>JQMWOA+å®ä½</vt:lpstr>
      <vt:lpstr>GIMPPH+å¾®è½¯é�»,Bold</vt:lpstr>
      <vt:lpstr>UIAJQP+å®ä½</vt:lpstr>
      <vt:lpstr>DALFQT+å®ä½</vt:lpstr>
      <vt:lpstr>SEIBQT+å¾®è½¯é�»,Bold</vt:lpstr>
      <vt:lpstr>DIJCJA+å®ä½</vt:lpstr>
      <vt:lpstr>ATMLBB+å®ä½</vt:lpstr>
      <vt:lpstr>PPEBEJ+å®ä½</vt:lpstr>
      <vt:lpstr>WSWMNR+å¾®è½¯é�»,Bold</vt:lpstr>
      <vt:lpstr>DQELVF+å®ä½</vt:lpstr>
      <vt:lpstr>WFBUKS+å¾®è½¯é�»,Bold</vt:lpstr>
      <vt:lpstr>AVKHID+å®ä½</vt:lpstr>
      <vt:lpstr>CAOTIL+å¾®è½¯é�»,Bold</vt:lpstr>
      <vt:lpstr>PFFJVH+å®ä½</vt:lpstr>
      <vt:lpstr>GOJMUR+å®ä½</vt:lpstr>
      <vt:lpstr>FBHPDG+å¾®è½¯é�»,Bold</vt:lpstr>
      <vt:lpstr>UHRPOG+å¾®è½¯é�»,Bold</vt:lpstr>
      <vt:lpstr>HJKQRQ+å®ä½</vt:lpstr>
      <vt:lpstr>Office Theme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Smileคิดถึง</cp:lastModifiedBy>
  <cp:revision>2</cp:revision>
  <cp:lastPrinted>2018-08-01T09:02:00Z</cp:lastPrinted>
  <dcterms:created xsi:type="dcterms:W3CDTF">2018-08-01T01:02:00Z</dcterms:created>
  <dcterms:modified xsi:type="dcterms:W3CDTF">2018-08-01T04:46:01Z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2052-10.1.0.7468</vt:lpwstr>
  </property>
</Properties>
</file>