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embeddedFontLst>
    <p:embeddedFont>
      <p:font typeface="DCJUOD+å®ä½" panose="02010600030101010101"/>
      <p:regular r:id="rId12"/>
    </p:embeddedFont>
    <p:embeddedFont>
      <p:font typeface="DFEIHT+å®ä½" panose="02010600030101010101"/>
      <p:regular r:id="rId13"/>
    </p:embeddedFont>
    <p:embeddedFont>
      <p:font typeface="FVPOEH+å¾®è½¯é�»,Bold" panose="020B0703020204020201"/>
      <p:bold r:id="rId14"/>
    </p:embeddedFont>
    <p:embeddedFont>
      <p:font typeface="SKCNIU+å¾®è½¯é�»,Bold" panose="020B0703020204020201"/>
      <p:bold r:id="rId15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font" Target="fonts/font4.fntdata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0136" y="507238"/>
            <a:ext cx="5625276" cy="1357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FEIHT+å®ä½" panose="02010600030101010101"/>
                <a:cs typeface="DFEIHT+å®ä½" panose="02010600030101010101"/>
              </a:rPr>
              <a:t>2.1 </a:t>
            </a:r>
            <a:r>
              <a:rPr sz="3600" dirty="0">
                <a:solidFill>
                  <a:srgbClr val="FFFFFF"/>
                </a:solidFill>
                <a:latin typeface="DCJUOD+å®ä½" panose="02010600030101010101"/>
                <a:cs typeface="DCJUOD+å®ä½" panose="02010600030101010101"/>
              </a:rPr>
              <a:t>人格图谱知多少？</a:t>
            </a:r>
            <a:endParaRPr sz="3600" dirty="0">
              <a:solidFill>
                <a:srgbClr val="FFFFFF"/>
              </a:solidFill>
              <a:latin typeface="DCJUOD+å®ä½" panose="02010600030101010101"/>
              <a:cs typeface="DCJUOD+å®ä½" panose="02010600030101010101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968" y="828802"/>
            <a:ext cx="2956890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FEIHT+å®ä½" panose="02010600030101010101"/>
                <a:cs typeface="DFEIHT+å®ä½" panose="02010600030101010101"/>
              </a:rPr>
              <a:t>2.1 </a:t>
            </a:r>
            <a:r>
              <a:rPr sz="3600" dirty="0">
                <a:solidFill>
                  <a:srgbClr val="FFFFFF"/>
                </a:solidFill>
                <a:latin typeface="DCJUOD+å®ä½" panose="02010600030101010101"/>
                <a:cs typeface="DCJUOD+å®ä½" panose="02010600030101010101"/>
              </a:rPr>
              <a:t>内容</a:t>
            </a:r>
            <a:endParaRPr sz="3600" dirty="0">
              <a:solidFill>
                <a:srgbClr val="FFFFFF"/>
              </a:solidFill>
              <a:latin typeface="DCJUOD+å®ä½" panose="02010600030101010101"/>
              <a:cs typeface="DCJUOD+å®ä½" panose="020106000301010101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1729" y="2149671"/>
            <a:ext cx="1310640" cy="2688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人</a:t>
            </a:r>
            <a:r>
              <a:rPr sz="2400" b="1" spc="1319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人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格</a:t>
            </a:r>
            <a:r>
              <a:rPr sz="2400" b="1" spc="1319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格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的</a:t>
            </a:r>
            <a:r>
              <a:rPr sz="2400" b="1" spc="1319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是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特</a:t>
            </a:r>
            <a:r>
              <a:rPr sz="2400" b="1" spc="1319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什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点</a:t>
            </a:r>
            <a:r>
              <a:rPr sz="2400" b="1" spc="1319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么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是</a:t>
            </a:r>
            <a:r>
              <a:rPr sz="2400" b="1" spc="1319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？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什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1729" y="4283271"/>
            <a:ext cx="762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么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1729" y="4588071"/>
            <a:ext cx="762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？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968" y="306266"/>
            <a:ext cx="4136515" cy="1377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一、人格的含义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622300" marR="0">
              <a:lnSpc>
                <a:spcPts val="3165"/>
              </a:lnSpc>
              <a:spcBef>
                <a:spcPts val="86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人格≈个性（心理学）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2065" y="1342263"/>
            <a:ext cx="3435398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人品</a:t>
            </a:r>
            <a:r>
              <a:rPr sz="2400" b="1" dirty="0">
                <a:solidFill>
                  <a:srgbClr val="FFFFFF"/>
                </a:solidFill>
                <a:latin typeface="SKCNIU+å¾®è½¯é�»,Bold" panose="020B0703020204020201"/>
                <a:cs typeface="SKCNIU+å¾®è½¯é�»,Bold" panose="020B0703020204020201"/>
              </a:rPr>
              <a:t>+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性格（教育学）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2065" y="1861127"/>
            <a:ext cx="665988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尊严（如国有国格人有人格，法律社会学）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3169404"/>
            <a:ext cx="3963923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CJUOD+å®ä½" panose="02010600030101010101"/>
                <a:cs typeface="DCJUOD+å®ä½" panose="02010600030101010101"/>
              </a:rPr>
              <a:t>人格是什么</a:t>
            </a:r>
            <a:endParaRPr sz="4800" dirty="0">
              <a:solidFill>
                <a:srgbClr val="FFFFFF"/>
              </a:solidFill>
              <a:latin typeface="DCJUOD+å®ä½" panose="02010600030101010101"/>
              <a:cs typeface="DCJUOD+å®ä½" panose="020106000301010101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968" y="4542732"/>
            <a:ext cx="2286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心理学认为：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2065" y="5060570"/>
            <a:ext cx="7017408" cy="1957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人在心理属性方面的差异主要不在于心理过程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（感知觉、记忆、思维、情绪、情感）而在于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个性心理（人格特质），主要包括个性特征和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个性倾向。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28216" y="1218565"/>
            <a:ext cx="7010400" cy="1225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个性≈人格（</a:t>
            </a:r>
            <a:r>
              <a:rPr sz="2400" b="1" dirty="0">
                <a:solidFill>
                  <a:srgbClr val="FFFFFF"/>
                </a:solidFill>
                <a:latin typeface="SKCNIU+å¾®è½¯é�»,Bold" panose="020B0703020204020201"/>
                <a:cs typeface="SKCNIU+å¾®è½¯é�»,Bold" panose="020B0703020204020201"/>
              </a:rPr>
              <a:t>personality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）：心理学习惯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将生活用语“个性”专业化为“人格”一词。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8216" y="3202755"/>
            <a:ext cx="6659880" cy="15910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个性包括个性特征和个性倾向，个性特征主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要指性格、气质、能力等，个性倾向包括兴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趣、愿望、价值观等。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8216" y="5552204"/>
            <a:ext cx="7010400" cy="15913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可见，人格（个性）是指一个人的才智、情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趣、价值观和习惯化的行为方式的有机整合，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它体现了个人对环境适应的独特性。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968" y="275209"/>
            <a:ext cx="3870091" cy="1378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二、人格的特性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622300" marR="0">
              <a:lnSpc>
                <a:spcPts val="3165"/>
              </a:lnSpc>
              <a:spcBef>
                <a:spcPts val="915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独特性：独一无二。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2065" y="1159706"/>
            <a:ext cx="5613927" cy="1591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稳定性：不以时空变化而变化。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整体性：各要素之间有内部一致性。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社会性：人格会有文化烙印。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3169404"/>
            <a:ext cx="3963923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CJUOD+å®ä½" panose="02010600030101010101"/>
                <a:cs typeface="DCJUOD+å®ä½" panose="02010600030101010101"/>
              </a:rPr>
              <a:t>人格的特性</a:t>
            </a:r>
            <a:endParaRPr sz="4800" dirty="0">
              <a:solidFill>
                <a:srgbClr val="FFFFFF"/>
              </a:solidFill>
              <a:latin typeface="DCJUOD+å®ä½" panose="02010600030101010101"/>
              <a:cs typeface="DCJUOD+å®ä½" panose="020106000301010101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4527492"/>
            <a:ext cx="228633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一致性举例：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2065" y="5045330"/>
            <a:ext cx="7017408" cy="1591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片面接收信息者往往思维方式单一，为人处事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偏执，甚至对待感情也这样，一旦形成性格极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难改变。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7625" y="6305794"/>
            <a:ext cx="2567909" cy="5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10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（案例：切腹的男青年）</a:t>
            </a:r>
            <a:endParaRPr sz="16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968" y="199009"/>
            <a:ext cx="3508705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三、人格的最基本构成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3140" y="717746"/>
            <a:ext cx="8106126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性格：对人对事比较稳定的态度与行为特点（主要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6345" y="1083506"/>
            <a:ext cx="19812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得自后天）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140" y="1602047"/>
            <a:ext cx="8106126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气质：心理活动的强度、速度、灵活性、指向性等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6345" y="1967807"/>
            <a:ext cx="28956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（主要得自先天）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968" y="3169404"/>
            <a:ext cx="3963923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CJUOD+å®ä½" panose="02010600030101010101"/>
                <a:cs typeface="DCJUOD+å®ä½" panose="02010600030101010101"/>
              </a:rPr>
              <a:t>人格是什么</a:t>
            </a:r>
            <a:endParaRPr sz="4800" dirty="0">
              <a:solidFill>
                <a:srgbClr val="FFFFFF"/>
              </a:solidFill>
              <a:latin typeface="DCJUOD+å®ä½" panose="02010600030101010101"/>
              <a:cs typeface="DCJUOD+å®ä½" panose="02010600030101010101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3140" y="4679892"/>
            <a:ext cx="8106126" cy="2200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自我意识（自我认知、自我体验、自我控制）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0" marR="0">
              <a:lnSpc>
                <a:spcPts val="3165"/>
              </a:lnSpc>
              <a:spcBef>
                <a:spcPts val="2065"/>
              </a:spcBef>
              <a:spcAft>
                <a:spcPts val="0"/>
              </a:spcAft>
            </a:pPr>
            <a:r>
              <a:rPr sz="2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认知风格（如能力、思维特征或思维方式等）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  <a:p>
            <a:pPr marL="342900" marR="0">
              <a:lnSpc>
                <a:spcPts val="3165"/>
              </a:lnSpc>
              <a:spcBef>
                <a:spcPts val="211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FVPOEH+å¾®è½¯é�»,Bold" panose="020B0703020204020201"/>
                <a:cs typeface="FVPOEH+å¾®è½¯é�»,Bold" panose="020B0703020204020201"/>
              </a:rPr>
              <a:t>在日常生活中，人们往往把人格简单理解为性格。</a:t>
            </a:r>
            <a:endParaRPr sz="2400" b="1" dirty="0">
              <a:solidFill>
                <a:srgbClr val="FFFFFF"/>
              </a:solidFill>
              <a:latin typeface="FVPOEH+å¾®è½¯é�»,Bold" panose="020B0703020204020201"/>
              <a:cs typeface="FVPOEH+å¾®è½¯é�»,Bold" panose="020B0703020204020201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WPS 演示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DCJUOD+å®ä½</vt:lpstr>
      <vt:lpstr>Times New Roman</vt:lpstr>
      <vt:lpstr>DFEIHT+å®ä½</vt:lpstr>
      <vt:lpstr>FVPOEH+å¾®è½¯é�»,Bold</vt:lpstr>
      <vt:lpstr>SKCNIU+å¾®è½¯é�»,Bold</vt:lpstr>
      <vt:lpstr>Arial</vt:lpstr>
      <vt:lpstr>Calibri</vt:lpstr>
      <vt:lpstr>微软雅黑</vt:lpstr>
      <vt:lpstr>Arial Unicode MS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Smileคิดถึง</cp:lastModifiedBy>
  <cp:revision>2</cp:revision>
  <dcterms:created xsi:type="dcterms:W3CDTF">2018-08-01T04:46:57Z</dcterms:created>
  <dcterms:modified xsi:type="dcterms:W3CDTF">2018-08-01T04:47:36Z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