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  <p:sldMasterId id="2147483662" r:id="rId4"/>
    <p:sldMasterId id="2147483664" r:id="rId5"/>
    <p:sldMasterId id="2147483666" r:id="rId6"/>
    <p:sldMasterId id="2147483668" r:id="rId7"/>
    <p:sldMasterId id="2147483670" r:id="rId8"/>
    <p:sldMasterId id="2147483672" r:id="rId9"/>
    <p:sldMasterId id="2147483674" r:id="rId10"/>
    <p:sldMasterId id="2147483676" r:id="rId11"/>
    <p:sldMasterId id="2147483678" r:id="rId12"/>
    <p:sldMasterId id="2147483680" r:id="rId13"/>
  </p:sldMasterIdLst>
  <p:sldIdLst>
    <p:sldId id="262" r:id="rId14"/>
    <p:sldId id="265" r:id="rId15"/>
    <p:sldId id="268" r:id="rId16"/>
    <p:sldId id="271" r:id="rId17"/>
    <p:sldId id="274" r:id="rId18"/>
    <p:sldId id="277" r:id="rId19"/>
    <p:sldId id="280" r:id="rId20"/>
    <p:sldId id="283" r:id="rId21"/>
    <p:sldId id="286" r:id="rId22"/>
    <p:sldId id="289" r:id="rId23"/>
    <p:sldId id="292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" d="1"/>
          <a:sy n="1" d="1"/>
        </p:scale>
        <p:origin x="0" y="0"/>
      </p:cViewPr>
      <p:guideLst/>
    </p:cSldViewPr>
  </p:slideViewPr>
  <p:notesViewPr>
    <p:cSldViewPr>
      <p:cViewPr>
        <p:scale>
          <a:sx n="1" d="1"/>
          <a:sy n="1" d="1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Master" Target="slideMasters/slideMaster8.xml"/><Relationship Id="rId8" Type="http://schemas.openxmlformats.org/officeDocument/2006/relationships/slideMaster" Target="slideMasters/slideMaster7.xml"/><Relationship Id="rId7" Type="http://schemas.openxmlformats.org/officeDocument/2006/relationships/slideMaster" Target="slideMasters/slideMaster6.xml"/><Relationship Id="rId6" Type="http://schemas.openxmlformats.org/officeDocument/2006/relationships/slideMaster" Target="slideMasters/slideMaster5.xml"/><Relationship Id="rId5" Type="http://schemas.openxmlformats.org/officeDocument/2006/relationships/slideMaster" Target="slideMasters/slideMaster4.xml"/><Relationship Id="rId4" Type="http://schemas.openxmlformats.org/officeDocument/2006/relationships/slideMaster" Target="slideMasters/slideMaster3.xml"/><Relationship Id="rId3" Type="http://schemas.openxmlformats.org/officeDocument/2006/relationships/slideMaster" Target="slideMasters/slideMaster2.xml"/><Relationship Id="rId27" Type="http://schemas.openxmlformats.org/officeDocument/2006/relationships/tableStyles" Target="tableStyles.xml"/><Relationship Id="rId26" Type="http://schemas.openxmlformats.org/officeDocument/2006/relationships/viewProps" Target="viewProps.xml"/><Relationship Id="rId25" Type="http://schemas.openxmlformats.org/officeDocument/2006/relationships/presProps" Target="presProps.xml"/><Relationship Id="rId24" Type="http://schemas.openxmlformats.org/officeDocument/2006/relationships/slide" Target="slides/slide11.xml"/><Relationship Id="rId23" Type="http://schemas.openxmlformats.org/officeDocument/2006/relationships/slide" Target="slides/slide10.xml"/><Relationship Id="rId22" Type="http://schemas.openxmlformats.org/officeDocument/2006/relationships/slide" Target="slides/slide9.xml"/><Relationship Id="rId21" Type="http://schemas.openxmlformats.org/officeDocument/2006/relationships/slide" Target="slides/slide8.xml"/><Relationship Id="rId20" Type="http://schemas.openxmlformats.org/officeDocument/2006/relationships/slide" Target="slides/slide7.xml"/><Relationship Id="rId2" Type="http://schemas.openxmlformats.org/officeDocument/2006/relationships/theme" Target="theme/theme1.xml"/><Relationship Id="rId19" Type="http://schemas.openxmlformats.org/officeDocument/2006/relationships/slide" Target="slides/slide6.xml"/><Relationship Id="rId18" Type="http://schemas.openxmlformats.org/officeDocument/2006/relationships/slide" Target="slides/slide5.xml"/><Relationship Id="rId17" Type="http://schemas.openxmlformats.org/officeDocument/2006/relationships/slide" Target="slides/slide4.xml"/><Relationship Id="rId16" Type="http://schemas.openxmlformats.org/officeDocument/2006/relationships/slide" Target="slides/slide3.xml"/><Relationship Id="rId15" Type="http://schemas.openxmlformats.org/officeDocument/2006/relationships/slide" Target="slides/slide2.xml"/><Relationship Id="rId14" Type="http://schemas.openxmlformats.org/officeDocument/2006/relationships/slide" Target="slides/slide1.xml"/><Relationship Id="rId13" Type="http://schemas.openxmlformats.org/officeDocument/2006/relationships/slideMaster" Target="slideMasters/slideMaster12.xml"/><Relationship Id="rId12" Type="http://schemas.openxmlformats.org/officeDocument/2006/relationships/slideMaster" Target="slideMasters/slideMaster11.xml"/><Relationship Id="rId11" Type="http://schemas.openxmlformats.org/officeDocument/2006/relationships/slideMaster" Target="slideMasters/slideMaster10.xml"/><Relationship Id="rId10" Type="http://schemas.openxmlformats.org/officeDocument/2006/relationships/slideMaster" Target="slideMasters/slideMaster9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DF375B00-4CFE-4EAC-A3A0-DB89801F814E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A9B6409D-26E8-45BE-936B-5D56CBE51BC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/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1E723C7-89F2-4F0D-B5FF-3764E8C1BE32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 hasCustomPrompt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 hasCustomPrompt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 hasCustomPrompt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 hasCustomPrompt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 hasCustomPrompt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 hasCustomPrompt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 hasCustomPrompt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 hasCustomPrompt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327FDC40-61AE-4781-969B-AF751565D75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 hasCustomPrompt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 hasCustomPrompt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 hasCustomPrompt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3F71BB40-FABD-4E2C-8BB0-3166B34A757B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778FBEE2-F1DD-4C5D-89B9-206B27EE6D33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5"/>
          </p:nvPr>
        </p:nvSpPr>
        <p:spPr/>
        <p:txBody>
          <a:bodyPr/>
          <a:lstStyle/>
          <a:p>
            <a:fld id="{2D9C1EC6-568C-4626-80D9-C320BE9F2FBB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"/>
          </p:nvPr>
        </p:nvSpPr>
        <p:spPr/>
        <p:txBody>
          <a:bodyPr/>
          <a:lstStyle/>
          <a:p>
            <a:fld id="{E1CF2F67-8C01-4E43-B773-915025138183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fld id="{469CA5F4-5390-4B34-AD43-94C7F27D829B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D3AF3C47-AD44-4DB1-B09E-FBFBE80DC33A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/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EC0D17D0-723C-44A5-B896-D2490B0A307C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10.xml.rels><?xml version="1.0" encoding="UTF-8" standalone="yes"?>
<Relationships xmlns="http://schemas.openxmlformats.org/package/2006/relationships"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20.xml"/></Relationships>
</file>

<file path=ppt/slideMasters/_rels/slideMaster1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21.xml"/></Relationships>
</file>

<file path=ppt/slideMasters/_rels/slideMaster12.xml.rels><?xml version="1.0" encoding="UTF-8" standalone="yes"?>
<Relationships xmlns="http://schemas.openxmlformats.org/package/2006/relationships"><Relationship Id="rId2" Type="http://schemas.openxmlformats.org/officeDocument/2006/relationships/theme" Target="../theme/theme12.xml"/><Relationship Id="rId1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4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5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6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17.xml"/></Relationships>
</file>

<file path=ppt/slideMasters/_rels/slideMaster8.xml.rels><?xml version="1.0" encoding="UTF-8" standalone="yes"?>
<Relationships xmlns="http://schemas.openxmlformats.org/package/2006/relationships"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18.xml"/></Relationships>
</file>

<file path=ppt/slideMasters/_rels/slideMaster9.xml.rels><?xml version="1.0" encoding="UTF-8" standalone="yes"?>
<Relationships xmlns="http://schemas.openxmlformats.org/package/2006/relationships"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9480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ctr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9001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9001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r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transition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9480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ctr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9001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9001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r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ransition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9480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ctr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9001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9001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r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transition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9480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ctr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9001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9001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r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ransition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9480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ctr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9001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9001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r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ransition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9480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ctr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9001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9001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r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ransition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9480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ctr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9001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9001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r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ransition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9480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ctr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9001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9001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r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ransition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9480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ctr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9001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9001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r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ransition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9480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ctr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9001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9001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r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ransition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9480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ctr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9001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9001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r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ransition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1.xml"/><Relationship Id="rId1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2.xml"/><Relationship Id="rId1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4.xml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5.xml"/><Relationship Id="rId1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6.xml"/><Relationship Id="rId1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7.xml"/><Relationship Id="rId1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9.xml"/><Relationship Id="rId1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0.xml"/><Relationship Id="rId1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1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blipFill>
            <a:blip r:embed="rId1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/>
        </p:txBody>
      </p:sp>
      <p:sp>
        <p:nvSpPr>
          <p:cNvPr id="3" name="object 3"/>
          <p:cNvSpPr txBox="1"/>
          <p:nvPr/>
        </p:nvSpPr>
        <p:spPr>
          <a:xfrm>
            <a:off x="359968" y="865378"/>
            <a:ext cx="6660260" cy="13481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4800"/>
              </a:lnSpc>
              <a:spcBef>
                <a:spcPct val="0"/>
              </a:spcBef>
              <a:spcAft>
                <a:spcPct val="0"/>
              </a:spcAft>
            </a:pPr>
            <a:r>
              <a:rPr sz="4800">
                <a:solidFill>
                  <a:srgbClr val="FFFFFF"/>
                </a:solidFill>
                <a:latin typeface="NCEGFW+å®ä½"/>
                <a:cs typeface="NCEGFW+å®ä½"/>
              </a:rPr>
              <a:t>2.2 </a:t>
            </a:r>
            <a:r>
              <a:rPr sz="3600">
                <a:solidFill>
                  <a:srgbClr val="FFFFFF"/>
                </a:solidFill>
                <a:latin typeface="VNSAEV+å®ä½"/>
                <a:cs typeface="VNSAEV+å®ä½"/>
              </a:rPr>
              <a:t>主题：人格理论哆来咪</a:t>
            </a:r>
            <a:endParaRPr sz="3600">
              <a:solidFill>
                <a:srgbClr val="FFFFFF"/>
              </a:solidFill>
              <a:latin typeface="VNSAEV+å®ä½"/>
              <a:cs typeface="VNSAEV+å®ä½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blipFill>
            <a:blip r:embed="rId1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/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1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blipFill>
            <a:blip r:embed="rId1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/>
        </p:txBody>
      </p:sp>
      <p:sp>
        <p:nvSpPr>
          <p:cNvPr id="3" name="object 3"/>
          <p:cNvSpPr txBox="1"/>
          <p:nvPr/>
        </p:nvSpPr>
        <p:spPr>
          <a:xfrm>
            <a:off x="4223892" y="597177"/>
            <a:ext cx="6310090" cy="22408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3600"/>
              </a:lnSpc>
              <a:spcBef>
                <a:spcPct val="0"/>
              </a:spcBef>
              <a:spcAft>
                <a:spcPct val="0"/>
              </a:spcAft>
            </a:pPr>
            <a:r>
              <a:rPr sz="3600">
                <a:solidFill>
                  <a:srgbClr val="FFFFFF"/>
                </a:solidFill>
                <a:latin typeface="LPMBUS+å®ä½"/>
                <a:cs typeface="LPMBUS+å®ä½"/>
              </a:rPr>
              <a:t>4</a:t>
            </a:r>
            <a:r>
              <a:rPr sz="3600">
                <a:solidFill>
                  <a:srgbClr val="FFFFFF"/>
                </a:solidFill>
                <a:latin typeface="JBBVAU+å®ä½"/>
                <a:cs typeface="JBBVAU+å®ä½"/>
              </a:rPr>
              <a:t>个纬度</a:t>
            </a:r>
            <a:r>
              <a:rPr sz="3600">
                <a:solidFill>
                  <a:srgbClr val="FFFFFF"/>
                </a:solidFill>
                <a:latin typeface="LPMBUS+å®ä½"/>
                <a:cs typeface="LPMBUS+å®ä½"/>
              </a:rPr>
              <a:t>8</a:t>
            </a:r>
            <a:r>
              <a:rPr sz="3600">
                <a:solidFill>
                  <a:srgbClr val="FFFFFF"/>
                </a:solidFill>
                <a:latin typeface="JBBVAU+å®ä½"/>
                <a:cs typeface="JBBVAU+å®ä½"/>
              </a:rPr>
              <a:t>个偏好</a:t>
            </a:r>
            <a:endParaRPr sz="3600">
              <a:solidFill>
                <a:srgbClr val="FFFFFF"/>
              </a:solidFill>
              <a:latin typeface="JBBVAU+å®ä½"/>
              <a:cs typeface="JBBVAU+å®ä½"/>
            </a:endParaRPr>
          </a:p>
          <a:p>
            <a:pPr marL="0" marR="0">
              <a:lnSpc>
                <a:spcPts val="3600"/>
              </a:lnSpc>
              <a:spcBef>
                <a:spcPts val="720"/>
              </a:spcBef>
              <a:spcAft>
                <a:spcPct val="0"/>
              </a:spcAft>
            </a:pPr>
            <a:r>
              <a:rPr sz="3600">
                <a:solidFill>
                  <a:srgbClr val="FFFFFF"/>
                </a:solidFill>
                <a:latin typeface="JBBVAU+å®ä½"/>
                <a:cs typeface="JBBVAU+å®ä½"/>
              </a:rPr>
              <a:t>可以组合出</a:t>
            </a:r>
            <a:r>
              <a:rPr sz="3600">
                <a:solidFill>
                  <a:srgbClr val="FFFFFF"/>
                </a:solidFill>
                <a:latin typeface="LPMBUS+å®ä½"/>
                <a:cs typeface="LPMBUS+å®ä½"/>
              </a:rPr>
              <a:t>16</a:t>
            </a:r>
            <a:r>
              <a:rPr sz="3600">
                <a:solidFill>
                  <a:srgbClr val="FFFFFF"/>
                </a:solidFill>
                <a:latin typeface="JBBVAU+å®ä½"/>
                <a:cs typeface="JBBVAU+å®ä½"/>
              </a:rPr>
              <a:t>种人格类型，</a:t>
            </a:r>
            <a:endParaRPr sz="3600">
              <a:solidFill>
                <a:srgbClr val="FFFFFF"/>
              </a:solidFill>
              <a:latin typeface="JBBVAU+å®ä½"/>
              <a:cs typeface="JBBVAU+å®ä½"/>
            </a:endParaRPr>
          </a:p>
          <a:p>
            <a:pPr marL="0" marR="0">
              <a:lnSpc>
                <a:spcPts val="3600"/>
              </a:lnSpc>
              <a:spcBef>
                <a:spcPts val="715"/>
              </a:spcBef>
              <a:spcAft>
                <a:spcPct val="0"/>
              </a:spcAft>
            </a:pPr>
            <a:r>
              <a:rPr sz="3600">
                <a:solidFill>
                  <a:srgbClr val="FFFFFF"/>
                </a:solidFill>
                <a:latin typeface="JBBVAU+å®ä½"/>
                <a:cs typeface="JBBVAU+å®ä½"/>
              </a:rPr>
              <a:t>请问你是哪一类型？</a:t>
            </a:r>
            <a:endParaRPr sz="3600">
              <a:solidFill>
                <a:srgbClr val="FFFFFF"/>
              </a:solidFill>
              <a:latin typeface="JBBVAU+å®ä½"/>
              <a:cs typeface="JBBVAU+å®ä½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223892" y="2627953"/>
            <a:ext cx="3864271" cy="195701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3165"/>
              </a:lnSpc>
              <a:spcBef>
                <a:spcPct val="0"/>
              </a:spcBef>
              <a:spcAft>
                <a:spcPct val="0"/>
              </a:spcAft>
            </a:pPr>
            <a:r>
              <a:rPr sz="2400" b="1">
                <a:solidFill>
                  <a:srgbClr val="FFFFFF"/>
                </a:solidFill>
                <a:latin typeface="TGRRSR+å¾®è½¯é�»,Bold"/>
                <a:cs typeface="TGRRSR+å¾®è½¯é�»,Bold"/>
              </a:rPr>
              <a:t>内向</a:t>
            </a:r>
            <a:r>
              <a:rPr sz="2400" b="1">
                <a:solidFill>
                  <a:srgbClr val="FFFFFF"/>
                </a:solidFill>
                <a:latin typeface="UNKUCL+å¾®è½¯é�»,Bold"/>
                <a:cs typeface="UNKUCL+å¾®è½¯é�»,Bold"/>
              </a:rPr>
              <a:t>I</a:t>
            </a:r>
            <a:r>
              <a:rPr sz="2400" b="1" spc="1559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>
                <a:solidFill>
                  <a:srgbClr val="FFFFFF"/>
                </a:solidFill>
                <a:latin typeface="TGRRSR+å¾®è½¯é�»,Bold"/>
                <a:cs typeface="TGRRSR+å¾®è½¯é�»,Bold"/>
              </a:rPr>
              <a:t>————</a:t>
            </a:r>
            <a:r>
              <a:rPr sz="2400" b="1" spc="881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>
                <a:solidFill>
                  <a:srgbClr val="FFFFFF"/>
                </a:solidFill>
                <a:latin typeface="TGRRSR+å¾®è½¯é�»,Bold"/>
                <a:cs typeface="TGRRSR+å¾®è½¯é�»,Bold"/>
              </a:rPr>
              <a:t>外向</a:t>
            </a:r>
            <a:r>
              <a:rPr sz="2400" b="1">
                <a:solidFill>
                  <a:srgbClr val="FFFFFF"/>
                </a:solidFill>
                <a:latin typeface="UNKUCL+å¾®è½¯é�»,Bold"/>
                <a:cs typeface="UNKUCL+å¾®è½¯é�»,Bold"/>
              </a:rPr>
              <a:t>E</a:t>
            </a:r>
            <a:endParaRPr sz="2400" b="1">
              <a:solidFill>
                <a:srgbClr val="FFFFFF"/>
              </a:solidFill>
              <a:latin typeface="UNKUCL+å¾®è½¯é�»,Bold"/>
              <a:cs typeface="UNKUCL+å¾®è½¯é�»,Bold"/>
            </a:endParaRPr>
          </a:p>
          <a:p>
            <a:pPr marL="0" marR="0">
              <a:lnSpc>
                <a:spcPts val="2880"/>
              </a:lnSpc>
              <a:spcBef>
                <a:spcPct val="0"/>
              </a:spcBef>
              <a:spcAft>
                <a:spcPct val="0"/>
              </a:spcAft>
            </a:pPr>
            <a:r>
              <a:rPr sz="2400" b="1">
                <a:solidFill>
                  <a:srgbClr val="FFFFFF"/>
                </a:solidFill>
                <a:latin typeface="TGRRSR+å¾®è½¯é�»,Bold"/>
                <a:cs typeface="TGRRSR+å¾®è½¯é�»,Bold"/>
              </a:rPr>
              <a:t>感觉</a:t>
            </a:r>
            <a:r>
              <a:rPr sz="2400" b="1">
                <a:solidFill>
                  <a:srgbClr val="FFFFFF"/>
                </a:solidFill>
                <a:latin typeface="UNKUCL+å¾®è½¯é�»,Bold"/>
                <a:cs typeface="UNKUCL+å¾®è½¯é�»,Bold"/>
              </a:rPr>
              <a:t>S</a:t>
            </a:r>
            <a:r>
              <a:rPr sz="2400" b="1" spc="919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>
                <a:solidFill>
                  <a:srgbClr val="FFFFFF"/>
                </a:solidFill>
                <a:latin typeface="TGRRSR+å¾®è½¯é�»,Bold"/>
                <a:cs typeface="TGRRSR+å¾®è½¯é�»,Bold"/>
              </a:rPr>
              <a:t>————</a:t>
            </a:r>
            <a:r>
              <a:rPr sz="2400" b="1" spc="881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>
                <a:solidFill>
                  <a:srgbClr val="FFFFFF"/>
                </a:solidFill>
                <a:latin typeface="TGRRSR+å¾®è½¯é�»,Bold"/>
                <a:cs typeface="TGRRSR+å¾®è½¯é�»,Bold"/>
              </a:rPr>
              <a:t>直觉</a:t>
            </a:r>
            <a:r>
              <a:rPr sz="2400" b="1">
                <a:solidFill>
                  <a:srgbClr val="FFFFFF"/>
                </a:solidFill>
                <a:latin typeface="UNKUCL+å¾®è½¯é�»,Bold"/>
                <a:cs typeface="UNKUCL+å¾®è½¯é�»,Bold"/>
              </a:rPr>
              <a:t>N</a:t>
            </a:r>
            <a:endParaRPr sz="2400" b="1">
              <a:solidFill>
                <a:srgbClr val="FFFFFF"/>
              </a:solidFill>
              <a:latin typeface="UNKUCL+å¾®è½¯é�»,Bold"/>
              <a:cs typeface="UNKUCL+å¾®è½¯é�»,Bold"/>
            </a:endParaRPr>
          </a:p>
          <a:p>
            <a:pPr marL="0" marR="0">
              <a:lnSpc>
                <a:spcPts val="2880"/>
              </a:lnSpc>
              <a:spcBef>
                <a:spcPct val="0"/>
              </a:spcBef>
              <a:spcAft>
                <a:spcPct val="0"/>
              </a:spcAft>
            </a:pPr>
            <a:r>
              <a:rPr sz="2400" b="1">
                <a:solidFill>
                  <a:srgbClr val="FFFFFF"/>
                </a:solidFill>
                <a:latin typeface="TGRRSR+å¾®è½¯é�»,Bold"/>
                <a:cs typeface="TGRRSR+å¾®è½¯é�»,Bold"/>
              </a:rPr>
              <a:t>思考</a:t>
            </a:r>
            <a:r>
              <a:rPr sz="2400" b="1">
                <a:solidFill>
                  <a:srgbClr val="FFFFFF"/>
                </a:solidFill>
                <a:latin typeface="UNKUCL+å¾®è½¯é�»,Bold"/>
                <a:cs typeface="UNKUCL+å¾®è½¯é�»,Bold"/>
              </a:rPr>
              <a:t>T</a:t>
            </a:r>
            <a:r>
              <a:rPr sz="2400" b="1" spc="863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>
                <a:solidFill>
                  <a:srgbClr val="FFFFFF"/>
                </a:solidFill>
                <a:latin typeface="TGRRSR+å¾®è½¯é�»,Bold"/>
                <a:cs typeface="TGRRSR+å¾®è½¯é�»,Bold"/>
              </a:rPr>
              <a:t>————</a:t>
            </a:r>
            <a:r>
              <a:rPr sz="2400" b="1" spc="881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>
                <a:solidFill>
                  <a:srgbClr val="FFFFFF"/>
                </a:solidFill>
                <a:latin typeface="TGRRSR+å¾®è½¯é�»,Bold"/>
                <a:cs typeface="TGRRSR+å¾®è½¯é�»,Bold"/>
              </a:rPr>
              <a:t>情感</a:t>
            </a:r>
            <a:r>
              <a:rPr sz="2400" b="1">
                <a:solidFill>
                  <a:srgbClr val="FFFFFF"/>
                </a:solidFill>
                <a:latin typeface="UNKUCL+å¾®è½¯é�»,Bold"/>
                <a:cs typeface="UNKUCL+å¾®è½¯é�»,Bold"/>
              </a:rPr>
              <a:t>F</a:t>
            </a:r>
            <a:endParaRPr sz="2400" b="1">
              <a:solidFill>
                <a:srgbClr val="FFFFFF"/>
              </a:solidFill>
              <a:latin typeface="UNKUCL+å¾®è½¯é�»,Bold"/>
              <a:cs typeface="UNKUCL+å¾®è½¯é�»,Bold"/>
            </a:endParaRPr>
          </a:p>
          <a:p>
            <a:pPr marL="0" marR="0">
              <a:lnSpc>
                <a:spcPts val="2880"/>
              </a:lnSpc>
              <a:spcBef>
                <a:spcPct val="0"/>
              </a:spcBef>
              <a:spcAft>
                <a:spcPct val="0"/>
              </a:spcAft>
            </a:pPr>
            <a:r>
              <a:rPr sz="2400" b="1">
                <a:solidFill>
                  <a:srgbClr val="FFFFFF"/>
                </a:solidFill>
                <a:latin typeface="TGRRSR+å¾®è½¯é�»,Bold"/>
                <a:cs typeface="TGRRSR+å¾®è½¯é�»,Bold"/>
              </a:rPr>
              <a:t>判断</a:t>
            </a:r>
            <a:r>
              <a:rPr sz="2400" b="1">
                <a:solidFill>
                  <a:srgbClr val="FFFFFF"/>
                </a:solidFill>
                <a:latin typeface="UNKUCL+å¾®è½¯é�»,Bold"/>
                <a:cs typeface="UNKUCL+å¾®è½¯é�»,Bold"/>
              </a:rPr>
              <a:t>J</a:t>
            </a:r>
            <a:r>
              <a:rPr sz="2400" b="1" spc="1235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>
                <a:solidFill>
                  <a:srgbClr val="FFFFFF"/>
                </a:solidFill>
                <a:latin typeface="TGRRSR+å¾®è½¯é�»,Bold"/>
                <a:cs typeface="TGRRSR+å¾®è½¯é�»,Bold"/>
              </a:rPr>
              <a:t>————</a:t>
            </a:r>
            <a:r>
              <a:rPr sz="2400" b="1" spc="881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>
                <a:solidFill>
                  <a:srgbClr val="FFFFFF"/>
                </a:solidFill>
                <a:latin typeface="TGRRSR+å¾®è½¯é�»,Bold"/>
                <a:cs typeface="TGRRSR+å¾®è½¯é�»,Bold"/>
              </a:rPr>
              <a:t>知觉</a:t>
            </a:r>
            <a:r>
              <a:rPr sz="2400" b="1">
                <a:solidFill>
                  <a:srgbClr val="FFFFFF"/>
                </a:solidFill>
                <a:latin typeface="UNKUCL+å¾®è½¯é�»,Bold"/>
                <a:cs typeface="UNKUCL+å¾®è½¯é�»,Bold"/>
              </a:rPr>
              <a:t>P</a:t>
            </a:r>
            <a:endParaRPr sz="2400" b="1">
              <a:solidFill>
                <a:srgbClr val="FFFFFF"/>
              </a:solidFill>
              <a:latin typeface="UNKUCL+å¾®è½¯é�»,Bold"/>
              <a:cs typeface="UNKUCL+å¾®è½¯é�»,Bold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12952" y="4525646"/>
            <a:ext cx="1206554" cy="23721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10795" marR="0">
              <a:lnSpc>
                <a:spcPts val="3170"/>
              </a:lnSpc>
              <a:spcBef>
                <a:spcPct val="0"/>
              </a:spcBef>
              <a:spcAft>
                <a:spcPct val="0"/>
              </a:spcAft>
            </a:pPr>
            <a:r>
              <a:rPr sz="2400" b="1">
                <a:solidFill>
                  <a:srgbClr val="FFFFFF"/>
                </a:solidFill>
                <a:latin typeface="UNKUCL+å¾®è½¯é�»,Bold"/>
                <a:cs typeface="UNKUCL+å¾®è½¯é�»,Bold"/>
              </a:rPr>
              <a:t>ESFP</a:t>
            </a:r>
            <a:endParaRPr sz="2400" b="1">
              <a:solidFill>
                <a:srgbClr val="FFFFFF"/>
              </a:solidFill>
              <a:latin typeface="UNKUCL+å¾®è½¯é�»,Bold"/>
              <a:cs typeface="UNKUCL+å¾®è½¯é�»,Bold"/>
            </a:endParaRPr>
          </a:p>
          <a:p>
            <a:pPr marL="42545" marR="0">
              <a:lnSpc>
                <a:spcPts val="3170"/>
              </a:lnSpc>
              <a:spcBef>
                <a:spcPts val="750"/>
              </a:spcBef>
              <a:spcAft>
                <a:spcPct val="0"/>
              </a:spcAft>
            </a:pPr>
            <a:r>
              <a:rPr sz="2400" b="1" spc="-25">
                <a:solidFill>
                  <a:srgbClr val="FFFFFF"/>
                </a:solidFill>
                <a:latin typeface="UNKUCL+å¾®è½¯é�»,Bold"/>
                <a:cs typeface="UNKUCL+å¾®è½¯é�»,Bold"/>
              </a:rPr>
              <a:t>ESFJ</a:t>
            </a:r>
            <a:endParaRPr sz="2400" b="1" spc="-25">
              <a:solidFill>
                <a:srgbClr val="FFFFFF"/>
              </a:solidFill>
              <a:latin typeface="UNKUCL+å¾®è½¯é�»,Bold"/>
              <a:cs typeface="UNKUCL+å¾®è½¯é�»,Bold"/>
            </a:endParaRPr>
          </a:p>
          <a:p>
            <a:pPr marL="0" marR="0">
              <a:lnSpc>
                <a:spcPts val="3170"/>
              </a:lnSpc>
              <a:spcBef>
                <a:spcPts val="800"/>
              </a:spcBef>
              <a:spcAft>
                <a:spcPct val="0"/>
              </a:spcAft>
            </a:pPr>
            <a:r>
              <a:rPr sz="2400" b="1">
                <a:solidFill>
                  <a:srgbClr val="FFFFFF"/>
                </a:solidFill>
                <a:latin typeface="UNKUCL+å¾®è½¯é�»,Bold"/>
                <a:cs typeface="UNKUCL+å¾®è½¯é�»,Bold"/>
              </a:rPr>
              <a:t>ESTP</a:t>
            </a:r>
            <a:endParaRPr sz="2400" b="1">
              <a:solidFill>
                <a:srgbClr val="FFFFFF"/>
              </a:solidFill>
              <a:latin typeface="UNKUCL+å¾®è½¯é�»,Bold"/>
              <a:cs typeface="UNKUCL+å¾®è½¯é�»,Bold"/>
            </a:endParaRPr>
          </a:p>
          <a:p>
            <a:pPr marL="39370" marR="0">
              <a:lnSpc>
                <a:spcPts val="3165"/>
              </a:lnSpc>
              <a:spcBef>
                <a:spcPts val="800"/>
              </a:spcBef>
              <a:spcAft>
                <a:spcPct val="0"/>
              </a:spcAft>
            </a:pPr>
            <a:r>
              <a:rPr sz="2400" b="1" spc="-43">
                <a:solidFill>
                  <a:srgbClr val="FFFFFF"/>
                </a:solidFill>
                <a:latin typeface="UNKUCL+å¾®è½¯é�»,Bold"/>
                <a:cs typeface="UNKUCL+å¾®è½¯é�»,Bold"/>
              </a:rPr>
              <a:t>ESTJ</a:t>
            </a:r>
            <a:endParaRPr sz="2400" b="1" spc="-43">
              <a:solidFill>
                <a:srgbClr val="FFFFFF"/>
              </a:solidFill>
              <a:latin typeface="UNKUCL+å¾®è½¯é�»,Bold"/>
              <a:cs typeface="UNKUCL+å¾®è½¯é�»,Bold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623692" y="4525646"/>
            <a:ext cx="1134449" cy="23721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9525" marR="0">
              <a:lnSpc>
                <a:spcPts val="3170"/>
              </a:lnSpc>
              <a:spcBef>
                <a:spcPct val="0"/>
              </a:spcBef>
              <a:spcAft>
                <a:spcPct val="0"/>
              </a:spcAft>
            </a:pPr>
            <a:r>
              <a:rPr sz="2400" b="1">
                <a:solidFill>
                  <a:srgbClr val="FFFFFF"/>
                </a:solidFill>
                <a:latin typeface="UNKUCL+å¾®è½¯é�»,Bold"/>
                <a:cs typeface="UNKUCL+å¾®è½¯é�»,Bold"/>
              </a:rPr>
              <a:t>ISFP</a:t>
            </a:r>
            <a:endParaRPr sz="2400" b="1">
              <a:solidFill>
                <a:srgbClr val="FFFFFF"/>
              </a:solidFill>
              <a:latin typeface="UNKUCL+å¾®è½¯é�»,Bold"/>
              <a:cs typeface="UNKUCL+å¾®è½¯é�»,Bold"/>
            </a:endParaRPr>
          </a:p>
          <a:p>
            <a:pPr marL="43180" marR="0">
              <a:lnSpc>
                <a:spcPts val="3170"/>
              </a:lnSpc>
              <a:spcBef>
                <a:spcPts val="750"/>
              </a:spcBef>
              <a:spcAft>
                <a:spcPct val="0"/>
              </a:spcAft>
            </a:pPr>
            <a:r>
              <a:rPr sz="2400" b="1" spc="-23">
                <a:solidFill>
                  <a:srgbClr val="FFFFFF"/>
                </a:solidFill>
                <a:latin typeface="UNKUCL+å¾®è½¯é�»,Bold"/>
                <a:cs typeface="UNKUCL+å¾®è½¯é�»,Bold"/>
              </a:rPr>
              <a:t>ISFJ</a:t>
            </a:r>
            <a:endParaRPr sz="2400" b="1" spc="-23">
              <a:solidFill>
                <a:srgbClr val="FFFFFF"/>
              </a:solidFill>
              <a:latin typeface="UNKUCL+å¾®è½¯é�»,Bold"/>
              <a:cs typeface="UNKUCL+å¾®è½¯é�»,Bold"/>
            </a:endParaRPr>
          </a:p>
          <a:p>
            <a:pPr marL="0" marR="0">
              <a:lnSpc>
                <a:spcPts val="3170"/>
              </a:lnSpc>
              <a:spcBef>
                <a:spcPts val="800"/>
              </a:spcBef>
              <a:spcAft>
                <a:spcPct val="0"/>
              </a:spcAft>
            </a:pPr>
            <a:r>
              <a:rPr sz="2400" b="1">
                <a:solidFill>
                  <a:srgbClr val="FFFFFF"/>
                </a:solidFill>
                <a:latin typeface="UNKUCL+å¾®è½¯é�»,Bold"/>
                <a:cs typeface="UNKUCL+å¾®è½¯é�»,Bold"/>
              </a:rPr>
              <a:t>ISTP</a:t>
            </a:r>
            <a:endParaRPr sz="2400" b="1">
              <a:solidFill>
                <a:srgbClr val="FFFFFF"/>
              </a:solidFill>
              <a:latin typeface="UNKUCL+å¾®è½¯é�»,Bold"/>
              <a:cs typeface="UNKUCL+å¾®è½¯é�»,Bold"/>
            </a:endParaRPr>
          </a:p>
          <a:p>
            <a:pPr marL="38735" marR="0">
              <a:lnSpc>
                <a:spcPts val="3165"/>
              </a:lnSpc>
              <a:spcBef>
                <a:spcPts val="800"/>
              </a:spcBef>
              <a:spcAft>
                <a:spcPct val="0"/>
              </a:spcAft>
            </a:pPr>
            <a:r>
              <a:rPr sz="2400" b="1" spc="-43">
                <a:solidFill>
                  <a:srgbClr val="FFFFFF"/>
                </a:solidFill>
                <a:latin typeface="UNKUCL+å¾®è½¯é�»,Bold"/>
                <a:cs typeface="UNKUCL+å¾®è½¯é�»,Bold"/>
              </a:rPr>
              <a:t>ISTJ</a:t>
            </a:r>
            <a:endParaRPr sz="2400" b="1" spc="-43">
              <a:solidFill>
                <a:srgbClr val="FFFFFF"/>
              </a:solidFill>
              <a:latin typeface="UNKUCL+å¾®è½¯é�»,Bold"/>
              <a:cs typeface="UNKUCL+å¾®è½¯é�»,Bold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523485" y="4525646"/>
            <a:ext cx="1281787" cy="23721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10795" marR="0">
              <a:lnSpc>
                <a:spcPts val="3170"/>
              </a:lnSpc>
              <a:spcBef>
                <a:spcPct val="0"/>
              </a:spcBef>
              <a:spcAft>
                <a:spcPct val="0"/>
              </a:spcAft>
            </a:pPr>
            <a:r>
              <a:rPr sz="2400" b="1">
                <a:solidFill>
                  <a:srgbClr val="FFFFFF"/>
                </a:solidFill>
                <a:latin typeface="UNKUCL+å¾®è½¯é�»,Bold"/>
                <a:cs typeface="UNKUCL+å¾®è½¯é�»,Bold"/>
              </a:rPr>
              <a:t>ENFP</a:t>
            </a:r>
            <a:endParaRPr sz="2400" b="1">
              <a:solidFill>
                <a:srgbClr val="FFFFFF"/>
              </a:solidFill>
              <a:latin typeface="UNKUCL+å¾®è½¯é�»,Bold"/>
              <a:cs typeface="UNKUCL+å¾®è½¯é�»,Bold"/>
            </a:endParaRPr>
          </a:p>
          <a:p>
            <a:pPr marL="42545" marR="0">
              <a:lnSpc>
                <a:spcPts val="3170"/>
              </a:lnSpc>
              <a:spcBef>
                <a:spcPts val="750"/>
              </a:spcBef>
              <a:spcAft>
                <a:spcPct val="0"/>
              </a:spcAft>
            </a:pPr>
            <a:r>
              <a:rPr sz="2400" b="1" spc="-21">
                <a:solidFill>
                  <a:srgbClr val="FFFFFF"/>
                </a:solidFill>
                <a:latin typeface="UNKUCL+å¾®è½¯é�»,Bold"/>
                <a:cs typeface="UNKUCL+å¾®è½¯é�»,Bold"/>
              </a:rPr>
              <a:t>ENFJ</a:t>
            </a:r>
            <a:endParaRPr sz="2400" b="1" spc="-21">
              <a:solidFill>
                <a:srgbClr val="FFFFFF"/>
              </a:solidFill>
              <a:latin typeface="UNKUCL+å¾®è½¯é�»,Bold"/>
              <a:cs typeface="UNKUCL+å¾®è½¯é�»,Bold"/>
            </a:endParaRPr>
          </a:p>
          <a:p>
            <a:pPr marL="0" marR="0">
              <a:lnSpc>
                <a:spcPts val="3170"/>
              </a:lnSpc>
              <a:spcBef>
                <a:spcPts val="800"/>
              </a:spcBef>
              <a:spcAft>
                <a:spcPct val="0"/>
              </a:spcAft>
            </a:pPr>
            <a:r>
              <a:rPr sz="2400" b="1">
                <a:solidFill>
                  <a:srgbClr val="FFFFFF"/>
                </a:solidFill>
                <a:latin typeface="UNKUCL+å¾®è½¯é�»,Bold"/>
                <a:cs typeface="UNKUCL+å¾®è½¯é�»,Bold"/>
              </a:rPr>
              <a:t>ENTP</a:t>
            </a:r>
            <a:endParaRPr sz="2400" b="1">
              <a:solidFill>
                <a:srgbClr val="FFFFFF"/>
              </a:solidFill>
              <a:latin typeface="UNKUCL+å¾®è½¯é�»,Bold"/>
              <a:cs typeface="UNKUCL+å¾®è½¯é�»,Bold"/>
            </a:endParaRPr>
          </a:p>
          <a:p>
            <a:pPr marL="39370" marR="0">
              <a:lnSpc>
                <a:spcPts val="3165"/>
              </a:lnSpc>
              <a:spcBef>
                <a:spcPts val="800"/>
              </a:spcBef>
              <a:spcAft>
                <a:spcPct val="0"/>
              </a:spcAft>
            </a:pPr>
            <a:r>
              <a:rPr sz="2400" b="1" spc="-41">
                <a:solidFill>
                  <a:srgbClr val="FFFFFF"/>
                </a:solidFill>
                <a:latin typeface="UNKUCL+å¾®è½¯é�»,Bold"/>
                <a:cs typeface="UNKUCL+å¾®è½¯é�»,Bold"/>
              </a:rPr>
              <a:t>ENTJ</a:t>
            </a:r>
            <a:endParaRPr sz="2400" b="1" spc="-41">
              <a:solidFill>
                <a:srgbClr val="FFFFFF"/>
              </a:solidFill>
              <a:latin typeface="UNKUCL+å¾®è½¯é�»,Bold"/>
              <a:cs typeface="UNKUCL+å¾®è½¯é�»,Bold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534277" y="4525646"/>
            <a:ext cx="1209682" cy="23721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8890" marR="0">
              <a:lnSpc>
                <a:spcPts val="3170"/>
              </a:lnSpc>
              <a:spcBef>
                <a:spcPct val="0"/>
              </a:spcBef>
              <a:spcAft>
                <a:spcPct val="0"/>
              </a:spcAft>
            </a:pPr>
            <a:r>
              <a:rPr sz="2400" b="1">
                <a:solidFill>
                  <a:srgbClr val="FFFFFF"/>
                </a:solidFill>
                <a:latin typeface="UNKUCL+å¾®è½¯é�»,Bold"/>
                <a:cs typeface="UNKUCL+å¾®è½¯é�»,Bold"/>
              </a:rPr>
              <a:t>INFP</a:t>
            </a:r>
            <a:endParaRPr sz="2400" b="1">
              <a:solidFill>
                <a:srgbClr val="FFFFFF"/>
              </a:solidFill>
              <a:latin typeface="UNKUCL+å¾®è½¯é�»,Bold"/>
              <a:cs typeface="UNKUCL+å¾®è½¯é�»,Bold"/>
            </a:endParaRPr>
          </a:p>
          <a:p>
            <a:pPr marL="42545" marR="0">
              <a:lnSpc>
                <a:spcPts val="3170"/>
              </a:lnSpc>
              <a:spcBef>
                <a:spcPts val="750"/>
              </a:spcBef>
              <a:spcAft>
                <a:spcPct val="0"/>
              </a:spcAft>
            </a:pPr>
            <a:r>
              <a:rPr sz="2400" b="1" spc="-21">
                <a:solidFill>
                  <a:srgbClr val="FFFFFF"/>
                </a:solidFill>
                <a:latin typeface="UNKUCL+å¾®è½¯é�»,Bold"/>
                <a:cs typeface="UNKUCL+å¾®è½¯é�»,Bold"/>
              </a:rPr>
              <a:t>INFJ</a:t>
            </a:r>
            <a:endParaRPr sz="2400" b="1" spc="-21">
              <a:solidFill>
                <a:srgbClr val="FFFFFF"/>
              </a:solidFill>
              <a:latin typeface="UNKUCL+å¾®è½¯é�»,Bold"/>
              <a:cs typeface="UNKUCL+å¾®è½¯é�»,Bold"/>
            </a:endParaRPr>
          </a:p>
          <a:p>
            <a:pPr marL="0" marR="0">
              <a:lnSpc>
                <a:spcPts val="3170"/>
              </a:lnSpc>
              <a:spcBef>
                <a:spcPts val="800"/>
              </a:spcBef>
              <a:spcAft>
                <a:spcPct val="0"/>
              </a:spcAft>
            </a:pPr>
            <a:r>
              <a:rPr sz="2400" b="1">
                <a:solidFill>
                  <a:srgbClr val="FFFFFF"/>
                </a:solidFill>
                <a:latin typeface="UNKUCL+å¾®è½¯é�»,Bold"/>
                <a:cs typeface="UNKUCL+å¾®è½¯é�»,Bold"/>
              </a:rPr>
              <a:t>INTP</a:t>
            </a:r>
            <a:endParaRPr sz="2400" b="1">
              <a:solidFill>
                <a:srgbClr val="FFFFFF"/>
              </a:solidFill>
              <a:latin typeface="UNKUCL+å¾®è½¯é�»,Bold"/>
              <a:cs typeface="UNKUCL+å¾®è½¯é�»,Bold"/>
            </a:endParaRPr>
          </a:p>
          <a:p>
            <a:pPr marL="38100" marR="0">
              <a:lnSpc>
                <a:spcPts val="3165"/>
              </a:lnSpc>
              <a:spcBef>
                <a:spcPts val="800"/>
              </a:spcBef>
              <a:spcAft>
                <a:spcPct val="0"/>
              </a:spcAft>
            </a:pPr>
            <a:r>
              <a:rPr sz="2400" b="1" spc="-40">
                <a:solidFill>
                  <a:srgbClr val="FFFFFF"/>
                </a:solidFill>
                <a:latin typeface="UNKUCL+å¾®è½¯é�»,Bold"/>
                <a:cs typeface="UNKUCL+å¾®è½¯é�»,Bold"/>
              </a:rPr>
              <a:t>INTJ</a:t>
            </a:r>
            <a:endParaRPr sz="2400" b="1" spc="-40">
              <a:solidFill>
                <a:srgbClr val="FFFFFF"/>
              </a:solidFill>
              <a:latin typeface="UNKUCL+å¾®è½¯é�»,Bold"/>
              <a:cs typeface="UNKUCL+å¾®è½¯é�»,Bold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1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/>
        </p:txBody>
      </p:sp>
      <p:sp>
        <p:nvSpPr>
          <p:cNvPr id="3" name="object 3"/>
          <p:cNvSpPr txBox="1"/>
          <p:nvPr/>
        </p:nvSpPr>
        <p:spPr>
          <a:xfrm>
            <a:off x="359968" y="828802"/>
            <a:ext cx="3261690" cy="14325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4800"/>
              </a:lnSpc>
              <a:spcBef>
                <a:spcPct val="0"/>
              </a:spcBef>
              <a:spcAft>
                <a:spcPct val="0"/>
              </a:spcAft>
            </a:pPr>
            <a:r>
              <a:rPr sz="4800">
                <a:solidFill>
                  <a:srgbClr val="FFFFFF"/>
                </a:solidFill>
                <a:latin typeface="GTNAHW+å®ä½"/>
                <a:cs typeface="GTNAHW+å®ä½"/>
              </a:rPr>
              <a:t>2.2</a:t>
            </a:r>
            <a:r>
              <a:rPr sz="4800" spc="2403">
                <a:solidFill>
                  <a:srgbClr val="FFFFFF"/>
                </a:solidFill>
                <a:latin typeface="GTNAHW+å®ä½"/>
                <a:cs typeface="GTNAHW+å®ä½"/>
              </a:rPr>
              <a:t> </a:t>
            </a:r>
            <a:r>
              <a:rPr sz="3600">
                <a:solidFill>
                  <a:srgbClr val="FFFFFF"/>
                </a:solidFill>
                <a:latin typeface="TOJURK+å®ä½"/>
                <a:cs typeface="TOJURK+å®ä½"/>
              </a:rPr>
              <a:t>内容</a:t>
            </a:r>
            <a:endParaRPr sz="3600">
              <a:solidFill>
                <a:srgbClr val="FFFFFF"/>
              </a:solidFill>
              <a:latin typeface="TOJURK+å®ä½"/>
              <a:cs typeface="TOJURK+å®ä½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59968" y="2479490"/>
            <a:ext cx="2745028" cy="14082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3165"/>
              </a:lnSpc>
              <a:spcBef>
                <a:spcPct val="0"/>
              </a:spcBef>
              <a:spcAft>
                <a:spcPct val="0"/>
              </a:spcAft>
            </a:pPr>
            <a:r>
              <a:rPr sz="2400" b="1">
                <a:solidFill>
                  <a:srgbClr val="FFFFFF"/>
                </a:solidFill>
                <a:latin typeface="GMUPMA+å¾®è½¯é�»,Bold"/>
                <a:cs typeface="GMUPMA+å¾®è½¯é�»,Bold"/>
              </a:rPr>
              <a:t>1.</a:t>
            </a:r>
            <a:r>
              <a:rPr sz="2400" b="1" spc="843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>
                <a:solidFill>
                  <a:srgbClr val="FFFFFF"/>
                </a:solidFill>
                <a:latin typeface="VGIFUL+å¾®è½¯é�»,Bold"/>
                <a:cs typeface="VGIFUL+å¾®è½¯é�»,Bold"/>
              </a:rPr>
              <a:t>人格特质理论</a:t>
            </a:r>
            <a:endParaRPr sz="2400" b="1">
              <a:solidFill>
                <a:srgbClr val="FFFFFF"/>
              </a:solidFill>
              <a:latin typeface="VGIFUL+å¾®è½¯é�»,Bold"/>
              <a:cs typeface="VGIFUL+å¾®è½¯é�»,Bold"/>
            </a:endParaRPr>
          </a:p>
          <a:p>
            <a:pPr marL="0" marR="0">
              <a:lnSpc>
                <a:spcPts val="3170"/>
              </a:lnSpc>
              <a:spcBef>
                <a:spcPts val="1150"/>
              </a:spcBef>
              <a:spcAft>
                <a:spcPct val="0"/>
              </a:spcAft>
            </a:pPr>
            <a:r>
              <a:rPr sz="2400" b="1">
                <a:solidFill>
                  <a:srgbClr val="FFFFFF"/>
                </a:solidFill>
                <a:latin typeface="GMUPMA+å¾®è½¯é�»,Bold"/>
                <a:cs typeface="GMUPMA+å¾®è½¯é�»,Bold"/>
              </a:rPr>
              <a:t>2.</a:t>
            </a:r>
            <a:r>
              <a:rPr sz="2400" b="1" spc="843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>
                <a:solidFill>
                  <a:srgbClr val="FFFFFF"/>
                </a:solidFill>
                <a:latin typeface="VGIFUL+å¾®è½¯é�»,Bold"/>
                <a:cs typeface="VGIFUL+å¾®è½¯é�»,Bold"/>
              </a:rPr>
              <a:t>人格类型理论</a:t>
            </a:r>
            <a:endParaRPr sz="2400" b="1">
              <a:solidFill>
                <a:srgbClr val="FFFFFF"/>
              </a:solidFill>
              <a:latin typeface="VGIFUL+å¾®è½¯é�»,Bold"/>
              <a:cs typeface="VGIFUL+å¾®è½¯é�»,Bold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1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blipFill>
            <a:blip r:embed="rId1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/>
        </p:txBody>
      </p:sp>
      <p:sp>
        <p:nvSpPr>
          <p:cNvPr id="3" name="object 3"/>
          <p:cNvSpPr txBox="1"/>
          <p:nvPr/>
        </p:nvSpPr>
        <p:spPr>
          <a:xfrm>
            <a:off x="6240145" y="825491"/>
            <a:ext cx="5183733" cy="15243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4800"/>
              </a:lnSpc>
              <a:spcBef>
                <a:spcPct val="0"/>
              </a:spcBef>
              <a:spcAft>
                <a:spcPct val="0"/>
              </a:spcAft>
            </a:pPr>
            <a:r>
              <a:rPr sz="4800">
                <a:solidFill>
                  <a:srgbClr val="FFFFFF"/>
                </a:solidFill>
                <a:latin typeface="MBPJSF+å®ä½"/>
                <a:cs typeface="MBPJSF+å®ä½"/>
              </a:rPr>
              <a:t>人格的结构理论</a:t>
            </a:r>
            <a:endParaRPr sz="4800">
              <a:solidFill>
                <a:srgbClr val="FFFFFF"/>
              </a:solidFill>
              <a:latin typeface="MBPJSF+å®ä½"/>
              <a:cs typeface="MBPJSF+å®ä½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79755" y="4154747"/>
            <a:ext cx="2286000" cy="8594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3165"/>
              </a:lnSpc>
              <a:spcBef>
                <a:spcPct val="0"/>
              </a:spcBef>
              <a:spcAft>
                <a:spcPct val="0"/>
              </a:spcAft>
            </a:pPr>
            <a:r>
              <a:rPr sz="2400" b="1">
                <a:solidFill>
                  <a:srgbClr val="FFFFFF"/>
                </a:solidFill>
                <a:latin typeface="HHIPCJ+å¾®è½¯é�»,Bold"/>
                <a:cs typeface="HHIPCJ+å¾®è½¯é�»,Bold"/>
              </a:rPr>
              <a:t>一、特质理论</a:t>
            </a:r>
            <a:endParaRPr sz="2400" b="1">
              <a:solidFill>
                <a:srgbClr val="FFFFFF"/>
              </a:solidFill>
              <a:latin typeface="HHIPCJ+å¾®è½¯é�»,Bold"/>
              <a:cs typeface="HHIPCJ+å¾®è½¯é�»,Bold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86663" y="4672907"/>
            <a:ext cx="4381850" cy="18960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3165"/>
              </a:lnSpc>
              <a:spcBef>
                <a:spcPct val="0"/>
              </a:spcBef>
              <a:spcAft>
                <a:spcPct val="0"/>
              </a:spcAft>
            </a:pPr>
            <a:r>
              <a:rPr sz="2400" b="1">
                <a:solidFill>
                  <a:srgbClr val="FFFFFF"/>
                </a:solidFill>
                <a:latin typeface="LDQWUI+å¾®è½¯é�»,Bold"/>
                <a:cs typeface="LDQWUI+å¾®è½¯é�»,Bold"/>
              </a:rPr>
              <a:t>1.</a:t>
            </a:r>
            <a:r>
              <a:rPr sz="2400" b="1" spc="839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>
                <a:solidFill>
                  <a:srgbClr val="FFFFFF"/>
                </a:solidFill>
                <a:latin typeface="HHIPCJ+å¾®è½¯é�»,Bold"/>
                <a:cs typeface="HHIPCJ+å¾®è½¯é�»,Bold"/>
              </a:rPr>
              <a:t>奥尔波特的人格特质理论</a:t>
            </a:r>
            <a:endParaRPr sz="2400" b="1">
              <a:solidFill>
                <a:srgbClr val="FFFFFF"/>
              </a:solidFill>
              <a:latin typeface="HHIPCJ+å¾®è½¯é�»,Bold"/>
              <a:cs typeface="HHIPCJ+å¾®è½¯é�»,Bold"/>
            </a:endParaRPr>
          </a:p>
          <a:p>
            <a:pPr marL="0" marR="0">
              <a:lnSpc>
                <a:spcPts val="3170"/>
              </a:lnSpc>
              <a:spcBef>
                <a:spcPts val="860"/>
              </a:spcBef>
              <a:spcAft>
                <a:spcPct val="0"/>
              </a:spcAft>
            </a:pPr>
            <a:r>
              <a:rPr sz="2400" b="1">
                <a:solidFill>
                  <a:srgbClr val="FFFFFF"/>
                </a:solidFill>
                <a:latin typeface="LDQWUI+å¾®è½¯é�»,Bold"/>
                <a:cs typeface="LDQWUI+å¾®è½¯é�»,Bold"/>
              </a:rPr>
              <a:t>2.</a:t>
            </a:r>
            <a:r>
              <a:rPr sz="2400" b="1" spc="839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>
                <a:solidFill>
                  <a:srgbClr val="FFFFFF"/>
                </a:solidFill>
                <a:latin typeface="HHIPCJ+å¾®è½¯é�»,Bold"/>
                <a:cs typeface="HHIPCJ+å¾®è½¯é�»,Bold"/>
              </a:rPr>
              <a:t>卡特尔的人格因素理论</a:t>
            </a:r>
            <a:endParaRPr sz="2400" b="1">
              <a:solidFill>
                <a:srgbClr val="FFFFFF"/>
              </a:solidFill>
              <a:latin typeface="HHIPCJ+å¾®è½¯é�»,Bold"/>
              <a:cs typeface="HHIPCJ+å¾®è½¯é�»,Bold"/>
            </a:endParaRPr>
          </a:p>
          <a:p>
            <a:pPr marL="0" marR="0">
              <a:lnSpc>
                <a:spcPts val="3165"/>
              </a:lnSpc>
              <a:spcBef>
                <a:spcPts val="915"/>
              </a:spcBef>
              <a:spcAft>
                <a:spcPct val="0"/>
              </a:spcAft>
            </a:pPr>
            <a:r>
              <a:rPr sz="2400" b="1">
                <a:solidFill>
                  <a:srgbClr val="FFFFFF"/>
                </a:solidFill>
                <a:latin typeface="LDQWUI+å¾®è½¯é�»,Bold"/>
                <a:cs typeface="LDQWUI+å¾®è½¯é�»,Bold"/>
              </a:rPr>
              <a:t>3.</a:t>
            </a:r>
            <a:r>
              <a:rPr sz="2400" b="1" spc="839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>
                <a:solidFill>
                  <a:srgbClr val="FFFFFF"/>
                </a:solidFill>
                <a:latin typeface="HHIPCJ+å¾®è½¯é�»,Bold"/>
                <a:cs typeface="HHIPCJ+å¾®è½¯é�»,Bold"/>
              </a:rPr>
              <a:t>现代特质理论</a:t>
            </a:r>
            <a:endParaRPr sz="2400" b="1">
              <a:solidFill>
                <a:srgbClr val="FFFFFF"/>
              </a:solidFill>
              <a:latin typeface="HHIPCJ+å¾®è½¯é�»,Bold"/>
              <a:cs typeface="HHIPCJ+å¾®è½¯é�»,Bold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blipFill>
            <a:blip r:embed="rId1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/>
        </p:txBody>
      </p:sp>
      <p:sp>
        <p:nvSpPr>
          <p:cNvPr id="3" name="object 3"/>
          <p:cNvSpPr txBox="1"/>
          <p:nvPr/>
        </p:nvSpPr>
        <p:spPr>
          <a:xfrm>
            <a:off x="1884552" y="302220"/>
            <a:ext cx="8591594" cy="17806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6000"/>
              </a:lnSpc>
              <a:spcBef>
                <a:spcPct val="0"/>
              </a:spcBef>
              <a:spcAft>
                <a:spcPct val="0"/>
              </a:spcAft>
            </a:pPr>
            <a:r>
              <a:rPr sz="6000">
                <a:solidFill>
                  <a:srgbClr val="FFFFFF"/>
                </a:solidFill>
                <a:latin typeface="EQOMVH+å®ä½"/>
                <a:cs typeface="EQOMVH+å®ä½"/>
              </a:rPr>
              <a:t>奥尔波特：</a:t>
            </a:r>
            <a:r>
              <a:rPr sz="4800">
                <a:solidFill>
                  <a:srgbClr val="FFFFFF"/>
                </a:solidFill>
                <a:latin typeface="EQOMVH+å®ä½"/>
                <a:cs typeface="EQOMVH+å®ä½"/>
              </a:rPr>
              <a:t>人格特质理论</a:t>
            </a:r>
            <a:endParaRPr sz="4800">
              <a:solidFill>
                <a:srgbClr val="FFFFFF"/>
              </a:solidFill>
              <a:latin typeface="EQOMVH+å®ä½"/>
              <a:cs typeface="EQOMVH+å®ä½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86765" y="1446599"/>
            <a:ext cx="1066800" cy="8594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3165"/>
              </a:lnSpc>
              <a:spcBef>
                <a:spcPct val="0"/>
              </a:spcBef>
              <a:spcAft>
                <a:spcPct val="0"/>
              </a:spcAft>
            </a:pPr>
            <a:r>
              <a:rPr sz="2400" b="1">
                <a:solidFill>
                  <a:srgbClr val="FFFFFF"/>
                </a:solidFill>
                <a:latin typeface="BCKGPJ+å¾®è½¯é�»,Bold"/>
                <a:cs typeface="BCKGPJ+å¾®è½¯é�»,Bold"/>
              </a:rPr>
              <a:t>类型</a:t>
            </a:r>
            <a:endParaRPr sz="2400" b="1">
              <a:solidFill>
                <a:srgbClr val="FFFFFF"/>
              </a:solidFill>
              <a:latin typeface="BCKGPJ+å¾®è½¯é�»,Bold"/>
              <a:cs typeface="BCKGPJ+å¾®è½¯é�»,Bold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190746" y="1446599"/>
            <a:ext cx="1676400" cy="8594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3165"/>
              </a:lnSpc>
              <a:spcBef>
                <a:spcPct val="0"/>
              </a:spcBef>
              <a:spcAft>
                <a:spcPct val="0"/>
              </a:spcAft>
            </a:pPr>
            <a:r>
              <a:rPr sz="2400" b="1">
                <a:solidFill>
                  <a:srgbClr val="FFFFFF"/>
                </a:solidFill>
                <a:latin typeface="BCKGPJ+å¾®è½¯é�»,Bold"/>
                <a:cs typeface="BCKGPJ+å¾®è½¯é�»,Bold"/>
              </a:rPr>
              <a:t>表现特征</a:t>
            </a:r>
            <a:endParaRPr sz="2400" b="1">
              <a:solidFill>
                <a:srgbClr val="FFFFFF"/>
              </a:solidFill>
              <a:latin typeface="BCKGPJ+å¾®è½¯é�»,Bold"/>
              <a:cs typeface="BCKGPJ+å¾®è½¯é�»,Bold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884552" y="2132399"/>
            <a:ext cx="7010400" cy="12254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3165"/>
              </a:lnSpc>
              <a:spcBef>
                <a:spcPct val="0"/>
              </a:spcBef>
              <a:spcAft>
                <a:spcPct val="0"/>
              </a:spcAft>
            </a:pPr>
            <a:r>
              <a:rPr sz="2400" b="1">
                <a:solidFill>
                  <a:srgbClr val="FFFFFF"/>
                </a:solidFill>
                <a:latin typeface="BCKGPJ+å¾®è½¯é�»,Bold"/>
                <a:cs typeface="BCKGPJ+å¾®è½¯é�»,Bold"/>
              </a:rPr>
              <a:t>在一个人身上最具有代表性的个性特质，是</a:t>
            </a:r>
            <a:endParaRPr sz="2400" b="1">
              <a:solidFill>
                <a:srgbClr val="FFFFFF"/>
              </a:solidFill>
              <a:latin typeface="BCKGPJ+å¾®è½¯é�»,Bold"/>
              <a:cs typeface="BCKGPJ+å¾®è½¯é�»,Bold"/>
            </a:endParaRPr>
          </a:p>
          <a:p>
            <a:pPr marL="0" marR="0">
              <a:lnSpc>
                <a:spcPts val="2880"/>
              </a:lnSpc>
              <a:spcBef>
                <a:spcPct val="0"/>
              </a:spcBef>
              <a:spcAft>
                <a:spcPct val="0"/>
              </a:spcAft>
            </a:pPr>
            <a:r>
              <a:rPr sz="2400" b="1">
                <a:solidFill>
                  <a:srgbClr val="FFFFFF"/>
                </a:solidFill>
                <a:latin typeface="BCKGPJ+å¾®è½¯é�»,Bold"/>
                <a:cs typeface="BCKGPJ+å¾®è½¯é�»,Bold"/>
              </a:rPr>
              <a:t>衡量人的标准，如“张三是一个外向的人”。</a:t>
            </a:r>
            <a:endParaRPr sz="2400" b="1">
              <a:solidFill>
                <a:srgbClr val="FFFFFF"/>
              </a:solidFill>
              <a:latin typeface="BCKGPJ+å¾®è½¯é�»,Bold"/>
              <a:cs typeface="BCKGPJ+å¾®è½¯é�»,Bold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81965" y="2314957"/>
            <a:ext cx="1677619" cy="8598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3170"/>
              </a:lnSpc>
              <a:spcBef>
                <a:spcPct val="0"/>
              </a:spcBef>
              <a:spcAft>
                <a:spcPct val="0"/>
              </a:spcAft>
            </a:pPr>
            <a:r>
              <a:rPr sz="2400" b="1">
                <a:solidFill>
                  <a:srgbClr val="FFFFFF"/>
                </a:solidFill>
                <a:latin typeface="BCKGPJ+å¾®è½¯é�»,Bold"/>
                <a:cs typeface="BCKGPJ+å¾®è½¯é�»,Bold"/>
              </a:rPr>
              <a:t>首要特质</a:t>
            </a:r>
            <a:endParaRPr sz="2400" b="1">
              <a:solidFill>
                <a:srgbClr val="FFFFFF"/>
              </a:solidFill>
              <a:latin typeface="BCKGPJ+å¾®è½¯é�»,Bold"/>
              <a:cs typeface="BCKGPJ+å¾®è½¯é�»,Bold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81965" y="3604261"/>
            <a:ext cx="8618294" cy="232335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1702435" marR="0">
              <a:lnSpc>
                <a:spcPts val="3170"/>
              </a:lnSpc>
              <a:spcBef>
                <a:spcPct val="0"/>
              </a:spcBef>
              <a:spcAft>
                <a:spcPct val="0"/>
              </a:spcAft>
            </a:pPr>
            <a:r>
              <a:rPr sz="2400" b="1">
                <a:solidFill>
                  <a:srgbClr val="FFFFFF"/>
                </a:solidFill>
                <a:latin typeface="BCKGPJ+å¾®è½¯é�»,Bold"/>
                <a:cs typeface="BCKGPJ+å¾®è½¯é�»,Bold"/>
              </a:rPr>
              <a:t>它的概括性比首要特质低，是由一些在某种</a:t>
            </a:r>
            <a:endParaRPr sz="2400" b="1">
              <a:solidFill>
                <a:srgbClr val="FFFFFF"/>
              </a:solidFill>
              <a:latin typeface="BCKGPJ+å¾®è½¯é�»,Bold"/>
              <a:cs typeface="BCKGPJ+å¾®è½¯é�»,Bold"/>
            </a:endParaRPr>
          </a:p>
          <a:p>
            <a:pPr marL="1702435" marR="0">
              <a:lnSpc>
                <a:spcPts val="2880"/>
              </a:lnSpc>
              <a:spcBef>
                <a:spcPct val="0"/>
              </a:spcBef>
              <a:spcAft>
                <a:spcPct val="0"/>
              </a:spcAft>
            </a:pPr>
            <a:r>
              <a:rPr sz="2400" b="1">
                <a:solidFill>
                  <a:srgbClr val="FFFFFF"/>
                </a:solidFill>
                <a:latin typeface="BCKGPJ+å¾®è½¯é�»,Bold"/>
                <a:cs typeface="BCKGPJ+å¾®è½¯é�»,Bold"/>
              </a:rPr>
              <a:t>程度上独立而又彼此联系的特质构成的。这</a:t>
            </a:r>
            <a:endParaRPr sz="2400" b="1">
              <a:solidFill>
                <a:srgbClr val="FFFFFF"/>
              </a:solidFill>
              <a:latin typeface="BCKGPJ+å¾®è½¯é�»,Bold"/>
              <a:cs typeface="BCKGPJ+å¾®è½¯é�»,Bold"/>
            </a:endParaRPr>
          </a:p>
          <a:p>
            <a:pPr marL="0" marR="0">
              <a:lnSpc>
                <a:spcPts val="2880"/>
              </a:lnSpc>
              <a:spcBef>
                <a:spcPct val="0"/>
              </a:spcBef>
              <a:spcAft>
                <a:spcPct val="0"/>
              </a:spcAft>
            </a:pPr>
            <a:r>
              <a:rPr sz="2400" b="1">
                <a:solidFill>
                  <a:srgbClr val="FFFFFF"/>
                </a:solidFill>
                <a:latin typeface="BCKGPJ+å¾®è½¯é�»,Bold"/>
                <a:cs typeface="BCKGPJ+å¾®è½¯é�»,Bold"/>
              </a:rPr>
              <a:t>中心特质</a:t>
            </a:r>
            <a:r>
              <a:rPr sz="2400" b="1" spc="3206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>
                <a:solidFill>
                  <a:srgbClr val="FFFFFF"/>
                </a:solidFill>
                <a:latin typeface="BCKGPJ+å¾®è½¯é�»,Bold"/>
                <a:cs typeface="BCKGPJ+å¾®è½¯é�»,Bold"/>
              </a:rPr>
              <a:t>些特质构成一个人的独特个性。如：能够吃</a:t>
            </a:r>
            <a:endParaRPr sz="2400" b="1">
              <a:solidFill>
                <a:srgbClr val="FFFFFF"/>
              </a:solidFill>
              <a:latin typeface="BCKGPJ+å¾®è½¯é�»,Bold"/>
              <a:cs typeface="BCKGPJ+å¾®è½¯é�»,Bold"/>
            </a:endParaRPr>
          </a:p>
          <a:p>
            <a:pPr marL="1702435" marR="0">
              <a:lnSpc>
                <a:spcPts val="2880"/>
              </a:lnSpc>
              <a:spcBef>
                <a:spcPct val="0"/>
              </a:spcBef>
              <a:spcAft>
                <a:spcPct val="0"/>
              </a:spcAft>
            </a:pPr>
            <a:r>
              <a:rPr sz="2400" b="1">
                <a:solidFill>
                  <a:srgbClr val="FFFFFF"/>
                </a:solidFill>
                <a:latin typeface="BCKGPJ+å¾®è½¯é�»,Bold"/>
                <a:cs typeface="BCKGPJ+å¾®è½¯é�»,Bold"/>
              </a:rPr>
              <a:t>苦、善良、肯独立思考、事业心强、工作学</a:t>
            </a:r>
            <a:endParaRPr sz="2400" b="1">
              <a:solidFill>
                <a:srgbClr val="FFFFFF"/>
              </a:solidFill>
              <a:latin typeface="BCKGPJ+å¾®è½¯é�»,Bold"/>
              <a:cs typeface="BCKGPJ+å¾®è½¯é�»,Bold"/>
            </a:endParaRPr>
          </a:p>
          <a:p>
            <a:pPr marL="1702435" marR="0">
              <a:lnSpc>
                <a:spcPts val="2880"/>
              </a:lnSpc>
              <a:spcBef>
                <a:spcPct val="0"/>
              </a:spcBef>
              <a:spcAft>
                <a:spcPct val="0"/>
              </a:spcAft>
            </a:pPr>
            <a:r>
              <a:rPr sz="2400" b="1">
                <a:solidFill>
                  <a:srgbClr val="FFFFFF"/>
                </a:solidFill>
                <a:latin typeface="BCKGPJ+å¾®è½¯é�»,Bold"/>
                <a:cs typeface="BCKGPJ+å¾®è½¯é�»,Bold"/>
              </a:rPr>
              <a:t>习条理性强等。</a:t>
            </a:r>
            <a:endParaRPr sz="2400" b="1">
              <a:solidFill>
                <a:srgbClr val="FFFFFF"/>
              </a:solidFill>
              <a:latin typeface="BCKGPJ+å¾®è½¯é�»,Bold"/>
              <a:cs typeface="BCKGPJ+å¾®è½¯é�»,Bold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81965" y="6186493"/>
            <a:ext cx="8968375" cy="8594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3165"/>
              </a:lnSpc>
              <a:spcBef>
                <a:spcPct val="0"/>
              </a:spcBef>
              <a:spcAft>
                <a:spcPct val="0"/>
              </a:spcAft>
            </a:pPr>
            <a:r>
              <a:rPr sz="2400" b="1">
                <a:solidFill>
                  <a:srgbClr val="FFFFFF"/>
                </a:solidFill>
                <a:latin typeface="BCKGPJ+å¾®è½¯é�»,Bold"/>
                <a:cs typeface="BCKGPJ+å¾®è½¯é�»,Bold"/>
              </a:rPr>
              <a:t>次要特质</a:t>
            </a:r>
            <a:r>
              <a:rPr sz="2400" b="1" spc="3206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>
                <a:solidFill>
                  <a:srgbClr val="FFFFFF"/>
                </a:solidFill>
                <a:latin typeface="BCKGPJ+å¾®è½¯é�»,Bold"/>
                <a:cs typeface="BCKGPJ+å¾®è½¯é�»,Bold"/>
              </a:rPr>
              <a:t>个人在特定情境中表现出来的那些性格特征。</a:t>
            </a:r>
            <a:endParaRPr sz="2400" b="1">
              <a:solidFill>
                <a:srgbClr val="FFFFFF"/>
              </a:solidFill>
              <a:latin typeface="BCKGPJ+å¾®è½¯é�»,Bold"/>
              <a:cs typeface="BCKGPJ+å¾®è½¯é�»,Bold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blipFill>
            <a:blip r:embed="rId1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/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blipFill>
            <a:blip r:embed="rId1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/>
        </p:txBody>
      </p:sp>
      <p:sp>
        <p:nvSpPr>
          <p:cNvPr id="3" name="object 3"/>
          <p:cNvSpPr txBox="1"/>
          <p:nvPr/>
        </p:nvSpPr>
        <p:spPr>
          <a:xfrm>
            <a:off x="126187" y="291584"/>
            <a:ext cx="2612288" cy="809579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34925" marR="0">
              <a:lnSpc>
                <a:spcPts val="9600"/>
              </a:lnSpc>
              <a:spcBef>
                <a:spcPct val="0"/>
              </a:spcBef>
              <a:spcAft>
                <a:spcPct val="0"/>
              </a:spcAft>
            </a:pPr>
            <a:r>
              <a:rPr sz="9600">
                <a:solidFill>
                  <a:srgbClr val="FFFFFF"/>
                </a:solidFill>
                <a:latin typeface="VNJWHA+å®ä½"/>
                <a:cs typeface="VNJWHA+å®ä½"/>
              </a:rPr>
              <a:t>N</a:t>
            </a:r>
            <a:endParaRPr sz="9600">
              <a:solidFill>
                <a:srgbClr val="FFFFFF"/>
              </a:solidFill>
              <a:latin typeface="VNJWHA+å®ä½"/>
              <a:cs typeface="VNJWHA+å®ä½"/>
            </a:endParaRPr>
          </a:p>
          <a:p>
            <a:pPr marL="173990" marR="0">
              <a:lnSpc>
                <a:spcPts val="9600"/>
              </a:lnSpc>
              <a:spcBef>
                <a:spcPts val="260"/>
              </a:spcBef>
              <a:spcAft>
                <a:spcPct val="0"/>
              </a:spcAft>
            </a:pPr>
            <a:r>
              <a:rPr sz="9600">
                <a:solidFill>
                  <a:srgbClr val="FFFFFF"/>
                </a:solidFill>
                <a:latin typeface="VNJWHA+å®ä½"/>
                <a:cs typeface="VNJWHA+å®ä½"/>
              </a:rPr>
              <a:t>E</a:t>
            </a:r>
            <a:endParaRPr sz="9600">
              <a:solidFill>
                <a:srgbClr val="FFFFFF"/>
              </a:solidFill>
              <a:latin typeface="VNJWHA+å®ä½"/>
              <a:cs typeface="VNJWHA+å®ä½"/>
            </a:endParaRPr>
          </a:p>
          <a:p>
            <a:pPr marL="0" marR="0">
              <a:lnSpc>
                <a:spcPts val="9600"/>
              </a:lnSpc>
              <a:spcBef>
                <a:spcPts val="330"/>
              </a:spcBef>
              <a:spcAft>
                <a:spcPct val="0"/>
              </a:spcAft>
            </a:pPr>
            <a:r>
              <a:rPr sz="9600">
                <a:solidFill>
                  <a:srgbClr val="FFFFFF"/>
                </a:solidFill>
                <a:latin typeface="VNJWHA+å®ä½"/>
                <a:cs typeface="VNJWHA+å®ä½"/>
              </a:rPr>
              <a:t>O</a:t>
            </a:r>
            <a:endParaRPr sz="9600">
              <a:solidFill>
                <a:srgbClr val="FFFFFF"/>
              </a:solidFill>
              <a:latin typeface="VNJWHA+å®ä½"/>
              <a:cs typeface="VNJWHA+å®ä½"/>
            </a:endParaRPr>
          </a:p>
          <a:p>
            <a:pPr marL="88265" marR="0">
              <a:lnSpc>
                <a:spcPts val="9600"/>
              </a:lnSpc>
              <a:spcBef>
                <a:spcPts val="285"/>
              </a:spcBef>
              <a:spcAft>
                <a:spcPct val="0"/>
              </a:spcAft>
            </a:pPr>
            <a:r>
              <a:rPr sz="9600">
                <a:solidFill>
                  <a:srgbClr val="FFFFFF"/>
                </a:solidFill>
                <a:latin typeface="VNJWHA+å®ä½"/>
                <a:cs typeface="VNJWHA+å®ä½"/>
              </a:rPr>
              <a:t>A</a:t>
            </a:r>
            <a:endParaRPr sz="9600">
              <a:solidFill>
                <a:srgbClr val="FFFFFF"/>
              </a:solidFill>
              <a:latin typeface="VNJWHA+å®ä½"/>
              <a:cs typeface="VNJWHA+å®ä½"/>
            </a:endParaRPr>
          </a:p>
          <a:p>
            <a:pPr marL="93345" marR="0">
              <a:lnSpc>
                <a:spcPts val="9600"/>
              </a:lnSpc>
              <a:spcBef>
                <a:spcPts val="410"/>
              </a:spcBef>
              <a:spcAft>
                <a:spcPct val="0"/>
              </a:spcAft>
            </a:pPr>
            <a:r>
              <a:rPr sz="9600">
                <a:solidFill>
                  <a:srgbClr val="FFFFFF"/>
                </a:solidFill>
                <a:latin typeface="VNJWHA+å®ä½"/>
                <a:cs typeface="VNJWHA+å®ä½"/>
              </a:rPr>
              <a:t>C</a:t>
            </a:r>
            <a:endParaRPr sz="9600">
              <a:solidFill>
                <a:srgbClr val="FFFFFF"/>
              </a:solidFill>
              <a:latin typeface="VNJWHA+å®ä½"/>
              <a:cs typeface="VNJWHA+å®ä½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016251" y="342129"/>
            <a:ext cx="2604058" cy="18869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4800"/>
              </a:lnSpc>
              <a:spcBef>
                <a:spcPct val="0"/>
              </a:spcBef>
              <a:spcAft>
                <a:spcPct val="0"/>
              </a:spcAft>
            </a:pPr>
            <a:r>
              <a:rPr sz="4800" spc="451">
                <a:solidFill>
                  <a:srgbClr val="FFFFFF"/>
                </a:solidFill>
                <a:latin typeface="HGQLFP+å®ä½"/>
                <a:cs typeface="HGQLFP+å®ä½"/>
              </a:rPr>
              <a:t>神经质</a:t>
            </a:r>
            <a:endParaRPr sz="4800" spc="451">
              <a:solidFill>
                <a:srgbClr val="FFFFFF"/>
              </a:solidFill>
              <a:latin typeface="HGQLFP+å®ä½"/>
              <a:cs typeface="HGQLFP+å®ä½"/>
            </a:endParaRPr>
          </a:p>
          <a:p>
            <a:pPr marL="0" marR="0">
              <a:lnSpc>
                <a:spcPts val="2735"/>
              </a:lnSpc>
              <a:spcBef>
                <a:spcPct val="0"/>
              </a:spcBef>
              <a:spcAft>
                <a:spcPct val="0"/>
              </a:spcAft>
            </a:pPr>
            <a:r>
              <a:rPr sz="2800" spc="141">
                <a:solidFill>
                  <a:srgbClr val="FFFFFF"/>
                </a:solidFill>
                <a:latin typeface="VNJWHA+å®ä½"/>
                <a:cs typeface="VNJWHA+å®ä½"/>
              </a:rPr>
              <a:t>Neuroticis</a:t>
            </a:r>
            <a:endParaRPr sz="2800" spc="141">
              <a:solidFill>
                <a:srgbClr val="FFFFFF"/>
              </a:solidFill>
              <a:latin typeface="VNJWHA+å®ä½"/>
              <a:cs typeface="VNJWHA+å®ä½"/>
            </a:endParaRPr>
          </a:p>
          <a:p>
            <a:pPr marL="882650" marR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</a:pPr>
            <a:r>
              <a:rPr sz="2800">
                <a:solidFill>
                  <a:srgbClr val="FFFFFF"/>
                </a:solidFill>
                <a:latin typeface="VNJWHA+å®ä½"/>
                <a:cs typeface="VNJWHA+å®ä½"/>
              </a:rPr>
              <a:t>m</a:t>
            </a:r>
            <a:endParaRPr sz="2800">
              <a:solidFill>
                <a:srgbClr val="FFFFFF"/>
              </a:solidFill>
              <a:latin typeface="VNJWHA+å®ä½"/>
              <a:cs typeface="VNJWHA+å®ä½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824348" y="608988"/>
            <a:ext cx="4345838" cy="169228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3600"/>
              </a:lnSpc>
              <a:spcBef>
                <a:spcPct val="0"/>
              </a:spcBef>
              <a:spcAft>
                <a:spcPct val="0"/>
              </a:spcAft>
            </a:pPr>
            <a:r>
              <a:rPr sz="3600">
                <a:solidFill>
                  <a:srgbClr val="FFFFFF"/>
                </a:solidFill>
                <a:latin typeface="HGQLFP+å®ä½"/>
                <a:cs typeface="HGQLFP+å®ä½"/>
              </a:rPr>
              <a:t>现代人格特质理论</a:t>
            </a:r>
            <a:endParaRPr sz="3600">
              <a:solidFill>
                <a:srgbClr val="FFFFFF"/>
              </a:solidFill>
              <a:latin typeface="HGQLFP+å®ä½"/>
              <a:cs typeface="HGQLFP+å®ä½"/>
            </a:endParaRPr>
          </a:p>
          <a:p>
            <a:pPr marL="0" marR="0">
              <a:lnSpc>
                <a:spcPts val="3600"/>
              </a:lnSpc>
              <a:spcBef>
                <a:spcPts val="725"/>
              </a:spcBef>
              <a:spcAft>
                <a:spcPct val="0"/>
              </a:spcAft>
            </a:pPr>
            <a:r>
              <a:rPr sz="3600">
                <a:solidFill>
                  <a:srgbClr val="FFFFFF"/>
                </a:solidFill>
                <a:latin typeface="HGQLFP+å®ä½"/>
                <a:cs typeface="HGQLFP+å®ä½"/>
              </a:rPr>
              <a:t>之</a:t>
            </a:r>
            <a:endParaRPr sz="3600">
              <a:solidFill>
                <a:srgbClr val="FFFFFF"/>
              </a:solidFill>
              <a:latin typeface="HGQLFP+å®ä½"/>
              <a:cs typeface="HGQLFP+å®ä½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016251" y="1760696"/>
            <a:ext cx="8487550" cy="164931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6000"/>
              </a:lnSpc>
              <a:spcBef>
                <a:spcPct val="0"/>
              </a:spcBef>
              <a:spcAft>
                <a:spcPct val="0"/>
              </a:spcAft>
            </a:pPr>
            <a:r>
              <a:rPr sz="4800" spc="444">
                <a:solidFill>
                  <a:srgbClr val="FFFFFF"/>
                </a:solidFill>
                <a:latin typeface="HGQLFP+å®ä½"/>
                <a:cs typeface="HGQLFP+å®ä½"/>
              </a:rPr>
              <a:t>外向性</a:t>
            </a:r>
            <a:r>
              <a:rPr sz="4800" spc="5177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6000">
                <a:solidFill>
                  <a:srgbClr val="FFFFFF"/>
                </a:solidFill>
                <a:latin typeface="HGQLFP+å®ä½"/>
                <a:cs typeface="HGQLFP+å®ä½"/>
              </a:rPr>
              <a:t>五大人格理论</a:t>
            </a:r>
            <a:endParaRPr sz="6000">
              <a:solidFill>
                <a:srgbClr val="FFFFFF"/>
              </a:solidFill>
              <a:latin typeface="HGQLFP+å®ä½"/>
              <a:cs typeface="HGQLFP+å®ä½"/>
            </a:endParaRPr>
          </a:p>
          <a:p>
            <a:pPr marL="0" marR="0">
              <a:lnSpc>
                <a:spcPts val="2400"/>
              </a:lnSpc>
              <a:spcBef>
                <a:spcPts val="0"/>
              </a:spcBef>
              <a:spcAft>
                <a:spcPct val="0"/>
              </a:spcAft>
            </a:pPr>
            <a:r>
              <a:rPr sz="2400" spc="81">
                <a:solidFill>
                  <a:srgbClr val="FFFFFF"/>
                </a:solidFill>
                <a:latin typeface="VNJWHA+å®ä½"/>
                <a:cs typeface="VNJWHA+å®ä½"/>
              </a:rPr>
              <a:t>Extraversion</a:t>
            </a:r>
            <a:endParaRPr sz="2400" spc="81">
              <a:solidFill>
                <a:srgbClr val="FFFFFF"/>
              </a:solidFill>
              <a:latin typeface="VNJWHA+å®ä½"/>
              <a:cs typeface="VNJWHA+å®ä½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016251" y="3005709"/>
            <a:ext cx="2666085" cy="164518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4800"/>
              </a:lnSpc>
              <a:spcBef>
                <a:spcPct val="0"/>
              </a:spcBef>
              <a:spcAft>
                <a:spcPct val="0"/>
              </a:spcAft>
            </a:pPr>
            <a:r>
              <a:rPr sz="4800" spc="446">
                <a:solidFill>
                  <a:srgbClr val="FFFFFF"/>
                </a:solidFill>
                <a:latin typeface="HGQLFP+å®ä½"/>
                <a:cs typeface="HGQLFP+å®ä½"/>
              </a:rPr>
              <a:t>开放性</a:t>
            </a:r>
            <a:endParaRPr sz="4800" spc="446">
              <a:solidFill>
                <a:srgbClr val="FFFFFF"/>
              </a:solidFill>
              <a:latin typeface="HGQLFP+å®ä½"/>
              <a:cs typeface="HGQLFP+å®ä½"/>
            </a:endParaRPr>
          </a:p>
          <a:p>
            <a:pPr marL="0" marR="0">
              <a:lnSpc>
                <a:spcPts val="2735"/>
              </a:lnSpc>
              <a:spcBef>
                <a:spcPct val="0"/>
              </a:spcBef>
              <a:spcAft>
                <a:spcPct val="0"/>
              </a:spcAft>
            </a:pPr>
            <a:r>
              <a:rPr sz="2800">
                <a:solidFill>
                  <a:srgbClr val="FFFFFF"/>
                </a:solidFill>
                <a:latin typeface="VNJWHA+å®ä½"/>
                <a:cs typeface="VNJWHA+å®ä½"/>
              </a:rPr>
              <a:t>O</a:t>
            </a:r>
            <a:r>
              <a:rPr sz="2800" spc="-112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>
                <a:solidFill>
                  <a:srgbClr val="FFFFFF"/>
                </a:solidFill>
                <a:latin typeface="VNJWHA+å®ä½"/>
                <a:cs typeface="VNJWHA+å®ä½"/>
              </a:rPr>
              <a:t>p</a:t>
            </a:r>
            <a:r>
              <a:rPr sz="2800" spc="-123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>
                <a:solidFill>
                  <a:srgbClr val="FFFFFF"/>
                </a:solidFill>
                <a:latin typeface="VNJWHA+å®ä½"/>
                <a:cs typeface="VNJWHA+å®ä½"/>
              </a:rPr>
              <a:t>e</a:t>
            </a:r>
            <a:r>
              <a:rPr sz="2800" spc="-112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>
                <a:solidFill>
                  <a:srgbClr val="FFFFFF"/>
                </a:solidFill>
                <a:latin typeface="VNJWHA+å®ä½"/>
                <a:cs typeface="VNJWHA+å®ä½"/>
              </a:rPr>
              <a:t>n</a:t>
            </a:r>
            <a:r>
              <a:rPr sz="2800" spc="-123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>
                <a:solidFill>
                  <a:srgbClr val="FFFFFF"/>
                </a:solidFill>
                <a:latin typeface="VNJWHA+å®ä½"/>
                <a:cs typeface="VNJWHA+å®ä½"/>
              </a:rPr>
              <a:t>n</a:t>
            </a:r>
            <a:r>
              <a:rPr sz="2800" spc="-112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>
                <a:solidFill>
                  <a:srgbClr val="FFFFFF"/>
                </a:solidFill>
                <a:latin typeface="VNJWHA+å®ä½"/>
                <a:cs typeface="VNJWHA+å®ä½"/>
              </a:rPr>
              <a:t>e</a:t>
            </a:r>
            <a:r>
              <a:rPr sz="2800" spc="-123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>
                <a:solidFill>
                  <a:srgbClr val="FFFFFF"/>
                </a:solidFill>
                <a:latin typeface="VNJWHA+å®ä½"/>
                <a:cs typeface="VNJWHA+å®ä½"/>
              </a:rPr>
              <a:t>s</a:t>
            </a:r>
            <a:r>
              <a:rPr sz="2800" spc="-112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>
                <a:solidFill>
                  <a:srgbClr val="FFFFFF"/>
                </a:solidFill>
                <a:latin typeface="VNJWHA+å®ä½"/>
                <a:cs typeface="VNJWHA+å®ä½"/>
              </a:rPr>
              <a:t>s</a:t>
            </a:r>
            <a:endParaRPr sz="2800">
              <a:solidFill>
                <a:srgbClr val="FFFFFF"/>
              </a:solidFill>
              <a:latin typeface="VNJWHA+å®ä½"/>
              <a:cs typeface="VNJWHA+å®ä½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016251" y="4325492"/>
            <a:ext cx="2589885" cy="146949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4800"/>
              </a:lnSpc>
              <a:spcBef>
                <a:spcPct val="0"/>
              </a:spcBef>
              <a:spcAft>
                <a:spcPct val="0"/>
              </a:spcAft>
            </a:pPr>
            <a:r>
              <a:rPr sz="4800" spc="446">
                <a:solidFill>
                  <a:srgbClr val="FFFFFF"/>
                </a:solidFill>
                <a:latin typeface="HGQLFP+å®ä½"/>
                <a:cs typeface="HGQLFP+å®ä½"/>
              </a:rPr>
              <a:t>随和性</a:t>
            </a:r>
            <a:endParaRPr sz="4800" spc="446">
              <a:solidFill>
                <a:srgbClr val="FFFFFF"/>
              </a:solidFill>
              <a:latin typeface="HGQLFP+å®ä½"/>
              <a:cs typeface="HGQLFP+å®ä½"/>
            </a:endParaRPr>
          </a:p>
          <a:p>
            <a:pPr marL="0" marR="0">
              <a:lnSpc>
                <a:spcPts val="2005"/>
              </a:lnSpc>
              <a:spcBef>
                <a:spcPts val="60"/>
              </a:spcBef>
              <a:spcAft>
                <a:spcPct val="0"/>
              </a:spcAft>
            </a:pPr>
            <a:r>
              <a:rPr sz="2000" spc="189">
                <a:solidFill>
                  <a:srgbClr val="FFFFFF"/>
                </a:solidFill>
                <a:latin typeface="VNJWHA+å®ä½"/>
                <a:cs typeface="VNJWHA+å®ä½"/>
              </a:rPr>
              <a:t>Agreeableness</a:t>
            </a:r>
            <a:endParaRPr sz="2000" spc="189">
              <a:solidFill>
                <a:srgbClr val="FFFFFF"/>
              </a:solidFill>
              <a:latin typeface="VNJWHA+å®ä½"/>
              <a:cs typeface="VNJWHA+å®ä½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256276" y="4553021"/>
            <a:ext cx="3279139" cy="2041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3205"/>
              </a:lnSpc>
              <a:spcBef>
                <a:spcPct val="0"/>
              </a:spcBef>
              <a:spcAft>
                <a:spcPct val="0"/>
              </a:spcAft>
            </a:pPr>
            <a:r>
              <a:rPr sz="3200" spc="33">
                <a:solidFill>
                  <a:srgbClr val="FFFFFF"/>
                </a:solidFill>
                <a:latin typeface="HGQLFP+å®ä½"/>
                <a:cs typeface="HGQLFP+å®ä½"/>
              </a:rPr>
              <a:t>五大人格特质</a:t>
            </a:r>
            <a:endParaRPr sz="3200" spc="33">
              <a:solidFill>
                <a:srgbClr val="FFFFFF"/>
              </a:solidFill>
              <a:latin typeface="HGQLFP+å®ä½"/>
              <a:cs typeface="HGQLFP+å®ä½"/>
            </a:endParaRPr>
          </a:p>
          <a:p>
            <a:pPr marL="0" marR="0">
              <a:lnSpc>
                <a:spcPts val="5400"/>
              </a:lnSpc>
              <a:spcBef>
                <a:spcPts val="705"/>
              </a:spcBef>
              <a:spcAft>
                <a:spcPct val="0"/>
              </a:spcAft>
            </a:pPr>
            <a:r>
              <a:rPr sz="5400">
                <a:solidFill>
                  <a:srgbClr val="FFFFFF"/>
                </a:solidFill>
                <a:latin typeface="VNJWHA+å®ä½"/>
                <a:cs typeface="VNJWHA+å®ä½"/>
              </a:rPr>
              <a:t>N</a:t>
            </a:r>
            <a:r>
              <a:rPr sz="5400" spc="113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5400">
                <a:solidFill>
                  <a:srgbClr val="FFFFFF"/>
                </a:solidFill>
                <a:latin typeface="VNJWHA+å®ä½"/>
                <a:cs typeface="VNJWHA+å®ä½"/>
              </a:rPr>
              <a:t>E</a:t>
            </a:r>
            <a:r>
              <a:rPr sz="5400" spc="113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5400">
                <a:solidFill>
                  <a:srgbClr val="FFFFFF"/>
                </a:solidFill>
                <a:latin typeface="VNJWHA+å®ä½"/>
                <a:cs typeface="VNJWHA+å®ä½"/>
              </a:rPr>
              <a:t>O</a:t>
            </a:r>
            <a:r>
              <a:rPr sz="5400" spc="113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5400">
                <a:solidFill>
                  <a:srgbClr val="FFFFFF"/>
                </a:solidFill>
                <a:latin typeface="VNJWHA+å®ä½"/>
                <a:cs typeface="VNJWHA+å®ä½"/>
              </a:rPr>
              <a:t>A</a:t>
            </a:r>
            <a:r>
              <a:rPr sz="5400" spc="113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5400">
                <a:solidFill>
                  <a:srgbClr val="FFFFFF"/>
                </a:solidFill>
                <a:latin typeface="VNJWHA+å®ä½"/>
                <a:cs typeface="VNJWHA+å®ä½"/>
              </a:rPr>
              <a:t>C</a:t>
            </a:r>
            <a:endParaRPr sz="5400">
              <a:solidFill>
                <a:srgbClr val="FFFFFF"/>
              </a:solidFill>
              <a:latin typeface="VNJWHA+å®ä½"/>
              <a:cs typeface="VNJWHA+å®ä½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016251" y="5584969"/>
            <a:ext cx="6555016" cy="147072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4800"/>
              </a:lnSpc>
              <a:spcBef>
                <a:spcPct val="0"/>
              </a:spcBef>
              <a:spcAft>
                <a:spcPct val="0"/>
              </a:spcAft>
            </a:pPr>
            <a:r>
              <a:rPr sz="4800" spc="444">
                <a:solidFill>
                  <a:srgbClr val="FFFFFF"/>
                </a:solidFill>
                <a:latin typeface="HGQLFP+å®ä½"/>
                <a:cs typeface="HGQLFP+å®ä½"/>
              </a:rPr>
              <a:t>尽责性</a:t>
            </a:r>
            <a:endParaRPr sz="4800" spc="444">
              <a:solidFill>
                <a:srgbClr val="FFFFFF"/>
              </a:solidFill>
              <a:latin typeface="HGQLFP+å®ä½"/>
              <a:cs typeface="HGQLFP+å®ä½"/>
            </a:endParaRPr>
          </a:p>
          <a:p>
            <a:pPr marL="3239770" marR="0">
              <a:lnSpc>
                <a:spcPts val="1230"/>
              </a:lnSpc>
              <a:spcBef>
                <a:spcPct val="0"/>
              </a:spcBef>
              <a:spcAft>
                <a:spcPct val="0"/>
              </a:spcAft>
            </a:pPr>
            <a:r>
              <a:rPr sz="3600" spc="227">
                <a:solidFill>
                  <a:srgbClr val="FFFFFF"/>
                </a:solidFill>
                <a:latin typeface="VNJWHA+å®ä½"/>
                <a:cs typeface="VNJWHA+å®ä½"/>
              </a:rPr>
              <a:t>1988</a:t>
            </a:r>
            <a:r>
              <a:rPr sz="3600" spc="227">
                <a:solidFill>
                  <a:srgbClr val="FFFFFF"/>
                </a:solidFill>
                <a:latin typeface="HGQLFP+å®ä½"/>
                <a:cs typeface="HGQLFP+å®ä½"/>
              </a:rPr>
              <a:t>年提出</a:t>
            </a:r>
            <a:endParaRPr sz="3600" spc="227">
              <a:solidFill>
                <a:srgbClr val="FFFFFF"/>
              </a:solidFill>
              <a:latin typeface="HGQLFP+å®ä½"/>
              <a:cs typeface="HGQLFP+å®ä½"/>
            </a:endParaRPr>
          </a:p>
          <a:p>
            <a:pPr marL="0" marR="0">
              <a:lnSpc>
                <a:spcPts val="870"/>
              </a:lnSpc>
              <a:spcBef>
                <a:spcPct val="0"/>
              </a:spcBef>
              <a:spcAft>
                <a:spcPct val="0"/>
              </a:spcAft>
            </a:pPr>
            <a:r>
              <a:rPr sz="1800">
                <a:solidFill>
                  <a:srgbClr val="FFFFFF"/>
                </a:solidFill>
                <a:latin typeface="VNJWHA+å®ä½"/>
                <a:cs typeface="VNJWHA+å®ä½"/>
              </a:rPr>
              <a:t>Conscientiousness</a:t>
            </a:r>
            <a:endParaRPr sz="1800">
              <a:solidFill>
                <a:srgbClr val="FFFFFF"/>
              </a:solidFill>
              <a:latin typeface="VNJWHA+å®ä½"/>
              <a:cs typeface="VNJWHA+å®ä½"/>
            </a:endParaRP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blipFill>
            <a:blip r:embed="rId1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/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blipFill>
            <a:blip r:embed="rId1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/>
        </p:txBody>
      </p:sp>
      <p:sp>
        <p:nvSpPr>
          <p:cNvPr id="3" name="object 3"/>
          <p:cNvSpPr txBox="1"/>
          <p:nvPr/>
        </p:nvSpPr>
        <p:spPr>
          <a:xfrm>
            <a:off x="6240145" y="465835"/>
            <a:ext cx="4572380" cy="152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4800"/>
              </a:lnSpc>
              <a:spcBef>
                <a:spcPct val="0"/>
              </a:spcBef>
              <a:spcAft>
                <a:spcPct val="0"/>
              </a:spcAft>
            </a:pPr>
            <a:r>
              <a:rPr sz="4800">
                <a:solidFill>
                  <a:srgbClr val="FFFFFF"/>
                </a:solidFill>
                <a:latin typeface="AKWRTU+å®ä½"/>
                <a:cs typeface="AKWRTU+å®ä½"/>
              </a:rPr>
              <a:t>二、类型理论</a:t>
            </a:r>
            <a:endParaRPr sz="4800">
              <a:solidFill>
                <a:srgbClr val="FFFFFF"/>
              </a:solidFill>
              <a:latin typeface="AKWRTU+å®ä½"/>
              <a:cs typeface="AKWRTU+å®ä½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67486" y="1334966"/>
            <a:ext cx="2348179" cy="8594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3165"/>
              </a:lnSpc>
              <a:spcBef>
                <a:spcPct val="0"/>
              </a:spcBef>
              <a:spcAft>
                <a:spcPct val="0"/>
              </a:spcAft>
            </a:pPr>
            <a:r>
              <a:rPr sz="2400" b="1">
                <a:solidFill>
                  <a:srgbClr val="FFFFFF"/>
                </a:solidFill>
                <a:latin typeface="BHLVQL+å¾®è½¯é�»,Bold"/>
                <a:cs typeface="BHLVQL+å¾®è½¯é�»,Bold"/>
              </a:rPr>
              <a:t>1. </a:t>
            </a:r>
            <a:r>
              <a:rPr sz="2400" b="1">
                <a:solidFill>
                  <a:srgbClr val="FFFFFF"/>
                </a:solidFill>
                <a:latin typeface="CRRFHB+å¾®è½¯é�»,Bold"/>
                <a:cs typeface="CRRFHB+å¾®è½¯é�»,Bold"/>
              </a:rPr>
              <a:t>单一类型论</a:t>
            </a:r>
            <a:endParaRPr sz="2400" b="1">
              <a:solidFill>
                <a:srgbClr val="FFFFFF"/>
              </a:solidFill>
              <a:latin typeface="CRRFHB+å¾®è½¯é�»,Bold"/>
              <a:cs typeface="CRRFHB+å¾®è½¯é�»,Bold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55522" y="2017718"/>
            <a:ext cx="5482892" cy="15422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3165"/>
              </a:lnSpc>
              <a:spcBef>
                <a:spcPct val="0"/>
              </a:spcBef>
              <a:spcAft>
                <a:spcPct val="0"/>
              </a:spcAft>
            </a:pPr>
            <a:r>
              <a:rPr sz="2400" b="1">
                <a:solidFill>
                  <a:srgbClr val="FFFFFF"/>
                </a:solidFill>
                <a:latin typeface="BHLVQL+å¾®è½¯é�»,Bold"/>
                <a:cs typeface="BHLVQL+å¾®è½¯é�»,Bold"/>
              </a:rPr>
              <a:t>2. </a:t>
            </a:r>
            <a:r>
              <a:rPr sz="2400" b="1">
                <a:solidFill>
                  <a:srgbClr val="FFFFFF"/>
                </a:solidFill>
                <a:latin typeface="CRRFHB+å¾®è½¯é�»,Bold"/>
                <a:cs typeface="CRRFHB+å¾®è½¯é�»,Bold"/>
              </a:rPr>
              <a:t>对立类型论（</a:t>
            </a:r>
            <a:r>
              <a:rPr sz="2400" b="1">
                <a:solidFill>
                  <a:srgbClr val="FFFFFF"/>
                </a:solidFill>
                <a:latin typeface="BHLVQL+å¾®è½¯é�»,Bold"/>
                <a:cs typeface="BHLVQL+å¾®è½¯é�»,Bold"/>
              </a:rPr>
              <a:t>AB</a:t>
            </a:r>
            <a:r>
              <a:rPr sz="2400" b="1">
                <a:solidFill>
                  <a:srgbClr val="FFFFFF"/>
                </a:solidFill>
                <a:latin typeface="CRRFHB+å¾®è½¯é�»,Bold"/>
                <a:cs typeface="CRRFHB+å¾®è½¯é�»,Bold"/>
              </a:rPr>
              <a:t>型、内外向型）</a:t>
            </a:r>
            <a:endParaRPr sz="2400" b="1">
              <a:solidFill>
                <a:srgbClr val="FFFFFF"/>
              </a:solidFill>
              <a:latin typeface="CRRFHB+å¾®è½¯é�»,Bold"/>
              <a:cs typeface="CRRFHB+å¾®è½¯é�»,Bold"/>
            </a:endParaRPr>
          </a:p>
          <a:p>
            <a:pPr marL="288290" marR="0">
              <a:lnSpc>
                <a:spcPts val="3165"/>
              </a:lnSpc>
              <a:spcBef>
                <a:spcPts val="2160"/>
              </a:spcBef>
              <a:spcAft>
                <a:spcPct val="0"/>
              </a:spcAft>
            </a:pPr>
            <a:r>
              <a:rPr sz="2400" b="1">
                <a:solidFill>
                  <a:srgbClr val="FFFFFF"/>
                </a:solidFill>
                <a:latin typeface="BHLVQL+å¾®è½¯é�»,Bold"/>
                <a:cs typeface="BHLVQL+å¾®è½¯é�»,Bold"/>
              </a:rPr>
              <a:t>3. </a:t>
            </a:r>
            <a:r>
              <a:rPr sz="2400" b="1">
                <a:solidFill>
                  <a:srgbClr val="FFFFFF"/>
                </a:solidFill>
                <a:latin typeface="CRRFHB+å¾®è½¯é�»,Bold"/>
                <a:cs typeface="CRRFHB+å¾®è½¯é�»,Bold"/>
              </a:rPr>
              <a:t>多元类型理论</a:t>
            </a:r>
            <a:endParaRPr sz="2400" b="1">
              <a:solidFill>
                <a:srgbClr val="FFFFFF"/>
              </a:solidFill>
              <a:latin typeface="CRRFHB+å¾®è½¯é�»,Bold"/>
              <a:cs typeface="CRRFHB+å¾®è½¯é�»,Bold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35659" y="3724870"/>
            <a:ext cx="5497271" cy="194797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1196975" marR="0">
              <a:lnSpc>
                <a:spcPts val="6000"/>
              </a:lnSpc>
              <a:spcBef>
                <a:spcPct val="0"/>
              </a:spcBef>
              <a:spcAft>
                <a:spcPct val="0"/>
              </a:spcAft>
            </a:pPr>
            <a:r>
              <a:rPr sz="6000">
                <a:solidFill>
                  <a:srgbClr val="FFFFFF"/>
                </a:solidFill>
                <a:latin typeface="BVPGNC+å®ä½"/>
                <a:cs typeface="BVPGNC+å®ä½"/>
              </a:rPr>
              <a:t>6</a:t>
            </a:r>
            <a:r>
              <a:rPr sz="6000" spc="4927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6000">
                <a:solidFill>
                  <a:srgbClr val="FFFFFF"/>
                </a:solidFill>
                <a:latin typeface="BVPGNC+å®ä½"/>
                <a:cs typeface="BVPGNC+å®ä½"/>
              </a:rPr>
              <a:t>9</a:t>
            </a:r>
            <a:endParaRPr sz="6000">
              <a:solidFill>
                <a:srgbClr val="FFFFFF"/>
              </a:solidFill>
              <a:latin typeface="BVPGNC+å®ä½"/>
              <a:cs typeface="BVPGNC+å®ä½"/>
            </a:endParaRPr>
          </a:p>
          <a:p>
            <a:pPr marL="0" marR="0">
              <a:lnSpc>
                <a:spcPts val="6000"/>
              </a:lnSpc>
              <a:spcBef>
                <a:spcPct val="0"/>
              </a:spcBef>
              <a:spcAft>
                <a:spcPct val="0"/>
              </a:spcAft>
            </a:pPr>
            <a:r>
              <a:rPr sz="6000">
                <a:solidFill>
                  <a:srgbClr val="FFFFFF"/>
                </a:solidFill>
                <a:latin typeface="BVPGNC+å®ä½"/>
                <a:cs typeface="BVPGNC+å®ä½"/>
              </a:rPr>
              <a:t>4</a:t>
            </a:r>
            <a:r>
              <a:rPr sz="6000" spc="23783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6000">
                <a:solidFill>
                  <a:srgbClr val="FFFFFF"/>
                </a:solidFill>
                <a:latin typeface="BVPGNC+å®ä½"/>
                <a:cs typeface="BVPGNC+å®ä½"/>
              </a:rPr>
              <a:t>16</a:t>
            </a:r>
            <a:endParaRPr sz="6000">
              <a:solidFill>
                <a:srgbClr val="FFFFFF"/>
              </a:solidFill>
              <a:latin typeface="BVPGNC+å®ä½"/>
              <a:cs typeface="BVPGNC+å®ä½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490217" y="4886775"/>
            <a:ext cx="4994909" cy="8594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3165"/>
              </a:lnSpc>
              <a:spcBef>
                <a:spcPct val="0"/>
              </a:spcBef>
              <a:spcAft>
                <a:spcPct val="0"/>
              </a:spcAft>
            </a:pPr>
            <a:r>
              <a:rPr sz="2400" b="1">
                <a:solidFill>
                  <a:srgbClr val="FFFFFF"/>
                </a:solidFill>
                <a:latin typeface="CRRFHB+å¾®è½¯é�»,Bold"/>
                <a:cs typeface="CRRFHB+å¾®è½¯é�»,Bold"/>
              </a:rPr>
              <a:t>四型</a:t>
            </a:r>
            <a:r>
              <a:rPr sz="2400" b="1" spc="4027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>
                <a:solidFill>
                  <a:srgbClr val="FFFFFF"/>
                </a:solidFill>
                <a:latin typeface="CRRFHB+å¾®è½¯é�»,Bold"/>
                <a:cs typeface="CRRFHB+å¾®è½¯é�»,Bold"/>
              </a:rPr>
              <a:t>六型</a:t>
            </a:r>
            <a:r>
              <a:rPr sz="2400" b="1" spc="4027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>
                <a:solidFill>
                  <a:srgbClr val="FFFFFF"/>
                </a:solidFill>
                <a:latin typeface="CRRFHB+å¾®è½¯é�»,Bold"/>
                <a:cs typeface="CRRFHB+å¾®è½¯é�»,Bold"/>
              </a:rPr>
              <a:t>九型</a:t>
            </a:r>
            <a:r>
              <a:rPr sz="2400" b="1" spc="2742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>
                <a:solidFill>
                  <a:srgbClr val="FFFFFF"/>
                </a:solidFill>
                <a:latin typeface="CRRFHB+å¾®è½¯é�»,Bold"/>
                <a:cs typeface="CRRFHB+å¾®è½¯é�»,Bold"/>
              </a:rPr>
              <a:t>十六型</a:t>
            </a:r>
            <a:endParaRPr sz="2400" b="1">
              <a:solidFill>
                <a:srgbClr val="FFFFFF"/>
              </a:solidFill>
              <a:latin typeface="CRRFHB+å¾®è½¯é�»,Bold"/>
              <a:cs typeface="CRRFHB+å¾®è½¯é�»,Bold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490217" y="5252535"/>
            <a:ext cx="3461562" cy="8594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3165"/>
              </a:lnSpc>
              <a:spcBef>
                <a:spcPct val="0"/>
              </a:spcBef>
              <a:spcAft>
                <a:spcPct val="0"/>
              </a:spcAft>
            </a:pPr>
            <a:r>
              <a:rPr sz="2400" b="1">
                <a:solidFill>
                  <a:srgbClr val="FFFFFF"/>
                </a:solidFill>
                <a:latin typeface="CRRFHB+å¾®è½¯é�»,Bold"/>
                <a:cs typeface="CRRFHB+å¾®è½¯é�»,Bold"/>
              </a:rPr>
              <a:t>人格</a:t>
            </a:r>
            <a:r>
              <a:rPr sz="2400" b="1" spc="4027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>
                <a:solidFill>
                  <a:srgbClr val="FFFFFF"/>
                </a:solidFill>
                <a:latin typeface="CRRFHB+å¾®è½¯é�»,Bold"/>
                <a:cs typeface="CRRFHB+å¾®è½¯é�»,Bold"/>
              </a:rPr>
              <a:t>人格</a:t>
            </a:r>
            <a:r>
              <a:rPr sz="2400" b="1" spc="4027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>
                <a:solidFill>
                  <a:srgbClr val="FFFFFF"/>
                </a:solidFill>
                <a:latin typeface="CRRFHB+å¾®è½¯é�»,Bold"/>
                <a:cs typeface="CRRFHB+å¾®è½¯é�»,Bold"/>
              </a:rPr>
              <a:t>人格</a:t>
            </a:r>
            <a:endParaRPr sz="2400" b="1">
              <a:solidFill>
                <a:srgbClr val="FFFFFF"/>
              </a:solidFill>
              <a:latin typeface="CRRFHB+å¾®è½¯é�»,Bold"/>
              <a:cs typeface="CRRFHB+å¾®è½¯é�»,Bold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224017" y="5252535"/>
            <a:ext cx="1066800" cy="8594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3165"/>
              </a:lnSpc>
              <a:spcBef>
                <a:spcPct val="0"/>
              </a:spcBef>
              <a:spcAft>
                <a:spcPct val="0"/>
              </a:spcAft>
            </a:pPr>
            <a:r>
              <a:rPr sz="2400" b="1">
                <a:solidFill>
                  <a:srgbClr val="FFFFFF"/>
                </a:solidFill>
                <a:latin typeface="CRRFHB+å¾®è½¯é�»,Bold"/>
                <a:cs typeface="CRRFHB+å¾®è½¯é�»,Bold"/>
              </a:rPr>
              <a:t>人格</a:t>
            </a:r>
            <a:endParaRPr sz="2400" b="1">
              <a:solidFill>
                <a:srgbClr val="FFFFFF"/>
              </a:solidFill>
              <a:latin typeface="CRRFHB+å¾®è½¯é�»,Bold"/>
              <a:cs typeface="CRRFHB+å¾®è½¯é�»,Bold"/>
            </a:endParaRP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blipFill>
            <a:blip r:embed="rId1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/>
        </p:txBody>
      </p:sp>
      <p:sp>
        <p:nvSpPr>
          <p:cNvPr id="3" name="object 3"/>
          <p:cNvSpPr txBox="1"/>
          <p:nvPr/>
        </p:nvSpPr>
        <p:spPr>
          <a:xfrm>
            <a:off x="1879726" y="1916557"/>
            <a:ext cx="1585551" cy="8598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3170"/>
              </a:lnSpc>
              <a:spcBef>
                <a:spcPct val="0"/>
              </a:spcBef>
              <a:spcAft>
                <a:spcPct val="0"/>
              </a:spcAft>
            </a:pPr>
            <a:r>
              <a:rPr sz="2400" b="1">
                <a:solidFill>
                  <a:srgbClr val="D3145A"/>
                </a:solidFill>
                <a:latin typeface="RWFALQ+å¾®è½¯é�»,Bold"/>
                <a:cs typeface="RWFALQ+å¾®è½¯é�»,Bold"/>
              </a:rPr>
              <a:t>技能型</a:t>
            </a:r>
            <a:r>
              <a:rPr sz="2400" b="1">
                <a:solidFill>
                  <a:srgbClr val="D3145A"/>
                </a:solidFill>
                <a:latin typeface="CIDNOF+å¾®è½¯é�»,Bold"/>
                <a:cs typeface="CIDNOF+å¾®è½¯é�»,Bold"/>
              </a:rPr>
              <a:t>R</a:t>
            </a:r>
            <a:endParaRPr sz="2400" b="1">
              <a:solidFill>
                <a:srgbClr val="D3145A"/>
              </a:solidFill>
              <a:latin typeface="CIDNOF+å¾®è½¯é�»,Bold"/>
              <a:cs typeface="CIDNOF+å¾®è½¯é�»,Bold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820411" y="1916557"/>
            <a:ext cx="1474861" cy="8598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3170"/>
              </a:lnSpc>
              <a:spcBef>
                <a:spcPct val="0"/>
              </a:spcBef>
              <a:spcAft>
                <a:spcPct val="0"/>
              </a:spcAft>
            </a:pPr>
            <a:r>
              <a:rPr sz="2400" b="1">
                <a:solidFill>
                  <a:srgbClr val="D3145A"/>
                </a:solidFill>
                <a:latin typeface="RWFALQ+å¾®è½¯é�»,Bold"/>
                <a:cs typeface="RWFALQ+å¾®è½¯é�»,Bold"/>
              </a:rPr>
              <a:t>探究型</a:t>
            </a:r>
            <a:r>
              <a:rPr sz="2400" b="1">
                <a:solidFill>
                  <a:srgbClr val="D3145A"/>
                </a:solidFill>
                <a:latin typeface="CIDNOF+å¾®è½¯é�»,Bold"/>
                <a:cs typeface="CIDNOF+å¾®è½¯é�»,Bold"/>
              </a:rPr>
              <a:t>I</a:t>
            </a:r>
            <a:endParaRPr sz="2400" b="1">
              <a:solidFill>
                <a:srgbClr val="D3145A"/>
              </a:solidFill>
              <a:latin typeface="CIDNOF+å¾®è½¯é�»,Bold"/>
              <a:cs typeface="CIDNOF+å¾®è½¯é�»,Bold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276346" y="2811271"/>
            <a:ext cx="2134209" cy="225556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4800"/>
              </a:lnSpc>
              <a:spcBef>
                <a:spcPct val="0"/>
              </a:spcBef>
              <a:spcAft>
                <a:spcPct val="0"/>
              </a:spcAft>
            </a:pPr>
            <a:r>
              <a:rPr sz="4800">
                <a:solidFill>
                  <a:srgbClr val="FFFFFF"/>
                </a:solidFill>
                <a:latin typeface="UIFAJC+å®ä½"/>
                <a:cs typeface="UIFAJC+å®ä½"/>
              </a:rPr>
              <a:t>六型</a:t>
            </a:r>
            <a:endParaRPr sz="4800">
              <a:solidFill>
                <a:srgbClr val="FFFFFF"/>
              </a:solidFill>
              <a:latin typeface="UIFAJC+å®ä½"/>
              <a:cs typeface="UIFAJC+å®ä½"/>
            </a:endParaRPr>
          </a:p>
          <a:p>
            <a:pPr marL="0" marR="0">
              <a:lnSpc>
                <a:spcPts val="4800"/>
              </a:lnSpc>
              <a:spcBef>
                <a:spcPts val="955"/>
              </a:spcBef>
              <a:spcAft>
                <a:spcPct val="0"/>
              </a:spcAft>
            </a:pPr>
            <a:r>
              <a:rPr sz="4800">
                <a:solidFill>
                  <a:srgbClr val="FFFFFF"/>
                </a:solidFill>
                <a:latin typeface="UIFAJC+å®ä½"/>
                <a:cs typeface="UIFAJC+å®ä½"/>
              </a:rPr>
              <a:t>人格</a:t>
            </a:r>
            <a:endParaRPr sz="4800">
              <a:solidFill>
                <a:srgbClr val="FFFFFF"/>
              </a:solidFill>
              <a:latin typeface="UIFAJC+å®ä½"/>
              <a:cs typeface="UIFAJC+å®ä½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39596" y="3217106"/>
            <a:ext cx="1577087" cy="8594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3165"/>
              </a:lnSpc>
              <a:spcBef>
                <a:spcPct val="0"/>
              </a:spcBef>
              <a:spcAft>
                <a:spcPct val="0"/>
              </a:spcAft>
            </a:pPr>
            <a:r>
              <a:rPr sz="2400" b="1">
                <a:solidFill>
                  <a:srgbClr val="D3145A"/>
                </a:solidFill>
                <a:latin typeface="RWFALQ+å¾®è½¯é�»,Bold"/>
                <a:cs typeface="RWFALQ+å¾®è½¯é�»,Bold"/>
              </a:rPr>
              <a:t>事务型</a:t>
            </a:r>
            <a:r>
              <a:rPr sz="2400" b="1">
                <a:solidFill>
                  <a:srgbClr val="D3145A"/>
                </a:solidFill>
                <a:latin typeface="CIDNOF+å¾®è½¯é�»,Bold"/>
                <a:cs typeface="CIDNOF+å¾®è½¯é�»,Bold"/>
              </a:rPr>
              <a:t>C</a:t>
            </a:r>
            <a:endParaRPr sz="2400" b="1">
              <a:solidFill>
                <a:srgbClr val="D3145A"/>
              </a:solidFill>
              <a:latin typeface="CIDNOF+å¾®è½¯é�»,Bold"/>
              <a:cs typeface="CIDNOF+å¾®è½¯é�»,Bold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00726" y="3217106"/>
            <a:ext cx="1601176" cy="8594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3165"/>
              </a:lnSpc>
              <a:spcBef>
                <a:spcPct val="0"/>
              </a:spcBef>
              <a:spcAft>
                <a:spcPct val="0"/>
              </a:spcAft>
            </a:pPr>
            <a:r>
              <a:rPr sz="2400" b="1">
                <a:solidFill>
                  <a:srgbClr val="D3145A"/>
                </a:solidFill>
                <a:latin typeface="RWFALQ+å¾®è½¯é�»,Bold"/>
                <a:cs typeface="RWFALQ+å¾®è½¯é�»,Bold"/>
              </a:rPr>
              <a:t>艺术型</a:t>
            </a:r>
            <a:r>
              <a:rPr sz="2400" b="1">
                <a:solidFill>
                  <a:srgbClr val="D3145A"/>
                </a:solidFill>
                <a:latin typeface="CIDNOF+å¾®è½¯é�»,Bold"/>
                <a:cs typeface="CIDNOF+å¾®è½¯é�»,Bold"/>
              </a:rPr>
              <a:t>A</a:t>
            </a:r>
            <a:endParaRPr sz="2400" b="1">
              <a:solidFill>
                <a:srgbClr val="D3145A"/>
              </a:solidFill>
              <a:latin typeface="CIDNOF+å¾®è½¯é�»,Bold"/>
              <a:cs typeface="CIDNOF+å¾®è½¯é�»,Bold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899539" y="4531683"/>
            <a:ext cx="1545877" cy="8594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3165"/>
              </a:lnSpc>
              <a:spcBef>
                <a:spcPct val="0"/>
              </a:spcBef>
              <a:spcAft>
                <a:spcPct val="0"/>
              </a:spcAft>
            </a:pPr>
            <a:r>
              <a:rPr sz="2400" b="1">
                <a:solidFill>
                  <a:srgbClr val="D3145A"/>
                </a:solidFill>
                <a:latin typeface="RWFALQ+å¾®è½¯é�»,Bold"/>
                <a:cs typeface="RWFALQ+å¾®è½¯é�»,Bold"/>
              </a:rPr>
              <a:t>影响型</a:t>
            </a:r>
            <a:r>
              <a:rPr sz="2400" b="1">
                <a:solidFill>
                  <a:srgbClr val="D3145A"/>
                </a:solidFill>
                <a:latin typeface="CIDNOF+å¾®è½¯é�»,Bold"/>
                <a:cs typeface="CIDNOF+å¾®è½¯é�»,Bold"/>
              </a:rPr>
              <a:t>E</a:t>
            </a:r>
            <a:endParaRPr sz="2400" b="1">
              <a:solidFill>
                <a:srgbClr val="D3145A"/>
              </a:solidFill>
              <a:latin typeface="CIDNOF+å¾®è½¯é�»,Bold"/>
              <a:cs typeface="CIDNOF+å¾®è½¯é�»,Bold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780788" y="4516756"/>
            <a:ext cx="1556053" cy="8598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3170"/>
              </a:lnSpc>
              <a:spcBef>
                <a:spcPct val="0"/>
              </a:spcBef>
              <a:spcAft>
                <a:spcPct val="0"/>
              </a:spcAft>
            </a:pPr>
            <a:r>
              <a:rPr sz="2400" b="1">
                <a:solidFill>
                  <a:srgbClr val="D3145A"/>
                </a:solidFill>
                <a:latin typeface="RWFALQ+å¾®è½¯é�»,Bold"/>
                <a:cs typeface="RWFALQ+å¾®è½¯é�»,Bold"/>
              </a:rPr>
              <a:t>社会型</a:t>
            </a:r>
            <a:r>
              <a:rPr sz="2400" b="1">
                <a:solidFill>
                  <a:srgbClr val="D3145A"/>
                </a:solidFill>
                <a:latin typeface="CIDNOF+å¾®è½¯é�»,Bold"/>
                <a:cs typeface="CIDNOF+å¾®è½¯é�»,Bold"/>
              </a:rPr>
              <a:t>S</a:t>
            </a:r>
            <a:endParaRPr sz="2400" b="1">
              <a:solidFill>
                <a:srgbClr val="D3145A"/>
              </a:solidFill>
              <a:latin typeface="CIDNOF+å¾®è½¯é�»,Bold"/>
              <a:cs typeface="CIDNOF+å¾®è½¯é�»,Bold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%20Ｐゴシック"/>
        <a:font script="Hang" typeface="맑은%20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%20Ｐゴシック"/>
        <a:font script="Hang" typeface="맑은%20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626</Words>
  <Application>WPS 演示</Application>
  <PresentationFormat>Ýêðàí (4:3)</PresentationFormat>
  <Paragraphs>123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38</vt:i4>
      </vt:variant>
      <vt:variant>
        <vt:lpstr>主题</vt:lpstr>
      </vt:variant>
      <vt:variant>
        <vt:i4>12</vt:i4>
      </vt:variant>
      <vt:variant>
        <vt:lpstr>幻灯片标题</vt:lpstr>
      </vt:variant>
      <vt:variant>
        <vt:i4>11</vt:i4>
      </vt:variant>
    </vt:vector>
  </HeadingPairs>
  <TitlesOfParts>
    <vt:vector size="61" baseType="lpstr">
      <vt:lpstr>Arial</vt:lpstr>
      <vt:lpstr>宋体</vt:lpstr>
      <vt:lpstr>Wingdings</vt:lpstr>
      <vt:lpstr>Arial</vt:lpstr>
      <vt:lpstr>EHTSMR+å®ä½</vt:lpstr>
      <vt:lpstr>Times New Roman</vt:lpstr>
      <vt:lpstr>NCEGFW+å®ä½</vt:lpstr>
      <vt:lpstr>VNSAEV+å®ä½</vt:lpstr>
      <vt:lpstr>GTNAHW+å®ä½</vt:lpstr>
      <vt:lpstr>TOJURK+å®ä½</vt:lpstr>
      <vt:lpstr>GMUPMA+å¾®è½¯é�»,Bold</vt:lpstr>
      <vt:lpstr>VGIFUL+å¾®è½¯é�»,Bold</vt:lpstr>
      <vt:lpstr>MBPJSF+å®ä½</vt:lpstr>
      <vt:lpstr>HHIPCJ+å¾®è½¯é�»,Bold</vt:lpstr>
      <vt:lpstr>LDQWUI+å¾®è½¯é�»,Bold</vt:lpstr>
      <vt:lpstr>EQOMVH+å®ä½</vt:lpstr>
      <vt:lpstr>BCKGPJ+å¾®è½¯é�»,Bold</vt:lpstr>
      <vt:lpstr>VNJWHA+å®ä½</vt:lpstr>
      <vt:lpstr>HGQLFP+å®ä½</vt:lpstr>
      <vt:lpstr>AKWRTU+å®ä½</vt:lpstr>
      <vt:lpstr>BHLVQL+å¾®è½¯é�»,Bold</vt:lpstr>
      <vt:lpstr>CRRFHB+å¾®è½¯é�»,Bold</vt:lpstr>
      <vt:lpstr>BVPGNC+å®ä½</vt:lpstr>
      <vt:lpstr>RWFALQ+å¾®è½¯é�»,Bold</vt:lpstr>
      <vt:lpstr>CIDNOF+å¾®è½¯é�»,Bold</vt:lpstr>
      <vt:lpstr>UIFAJC+å®ä½</vt:lpstr>
      <vt:lpstr>LPMBUS+å®ä½</vt:lpstr>
      <vt:lpstr>JBBVAU+å®ä½</vt:lpstr>
      <vt:lpstr>TGRRSR+å¾®è½¯é�»,Bold</vt:lpstr>
      <vt:lpstr>UNKUCL+å¾®è½¯é�»,Bold</vt:lpstr>
      <vt:lpstr>GMNKFO+å®ä½</vt:lpstr>
      <vt:lpstr>IPAAOM+å¾®è½¯é�»,Bold</vt:lpstr>
      <vt:lpstr>KIBSKG+å¾®è½¯é�»,Bold</vt:lpstr>
      <vt:lpstr>DKJMLF+å®ä½</vt:lpstr>
      <vt:lpstr>Courier New</vt:lpstr>
      <vt:lpstr>微软雅黑</vt:lpstr>
      <vt:lpstr>Arial Unicode MS</vt:lpstr>
      <vt:lpstr>Calibri</vt:lpstr>
      <vt:lpstr>Office Theme</vt:lpstr>
      <vt:lpstr>Theme Office</vt:lpstr>
      <vt:lpstr>Theme Office</vt:lpstr>
      <vt:lpstr>Theme Office</vt:lpstr>
      <vt:lpstr>Theme Office</vt:lpstr>
      <vt:lpstr>Theme Office</vt:lpstr>
      <vt:lpstr>Theme Office</vt:lpstr>
      <vt:lpstr>Theme Office</vt:lpstr>
      <vt:lpstr>Theme Office</vt:lpstr>
      <vt:lpstr>Theme Office</vt:lpstr>
      <vt:lpstr>Theme Office</vt:lpstr>
      <vt:lpstr>Theme Office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Smileคิดถึง</cp:lastModifiedBy>
  <cp:revision>2</cp:revision>
  <cp:lastPrinted>2018-08-01T09:14:00Z</cp:lastPrinted>
  <dcterms:created xsi:type="dcterms:W3CDTF">2018-08-01T01:14:00Z</dcterms:created>
  <dcterms:modified xsi:type="dcterms:W3CDTF">2018-08-01T04:48:25Z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2052-10.1.0.7468</vt:lpwstr>
  </property>
</Properties>
</file>