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62" r:id="rId4"/>
    <p:sldMasterId id="2147483664" r:id="rId5"/>
    <p:sldMasterId id="2147483666" r:id="rId6"/>
    <p:sldMasterId id="2147483668" r:id="rId7"/>
    <p:sldMasterId id="2147483670" r:id="rId8"/>
    <p:sldMasterId id="2147483672" r:id="rId9"/>
    <p:sldMasterId id="2147483674" r:id="rId10"/>
    <p:sldMasterId id="2147483676" r:id="rId11"/>
    <p:sldMasterId id="2147483678" r:id="rId12"/>
    <p:sldMasterId id="2147483680" r:id="rId13"/>
    <p:sldMasterId id="2147483682" r:id="rId14"/>
    <p:sldMasterId id="2147483684" r:id="rId15"/>
  </p:sldMasterIdLst>
  <p:sldIdLst>
    <p:sldId id="262" r:id="rId16"/>
    <p:sldId id="265" r:id="rId17"/>
    <p:sldId id="268" r:id="rId18"/>
    <p:sldId id="271" r:id="rId19"/>
    <p:sldId id="274" r:id="rId20"/>
    <p:sldId id="277" r:id="rId21"/>
    <p:sldId id="280" r:id="rId22"/>
    <p:sldId id="283" r:id="rId23"/>
    <p:sldId id="286" r:id="rId24"/>
    <p:sldId id="289" r:id="rId25"/>
    <p:sldId id="292" r:id="rId26"/>
    <p:sldId id="295" r:id="rId27"/>
    <p:sldId id="298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" d="1"/>
          <a:sy n="1" d="1"/>
        </p:scale>
        <p:origin x="0" y="0"/>
      </p:cViewPr>
      <p:guideLst/>
    </p:cSldViewPr>
  </p:slideViewPr>
  <p:notesViewPr>
    <p:cSldViewPr>
      <p:cViewPr>
        <p:scale>
          <a:sx n="1" d="1"/>
          <a:sy n="1" d="1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8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29" Type="http://schemas.openxmlformats.org/officeDocument/2006/relationships/presProps" Target="presProps.xml"/><Relationship Id="rId28" Type="http://schemas.openxmlformats.org/officeDocument/2006/relationships/slide" Target="slides/slide13.xml"/><Relationship Id="rId27" Type="http://schemas.openxmlformats.org/officeDocument/2006/relationships/slide" Target="slides/slide12.xml"/><Relationship Id="rId26" Type="http://schemas.openxmlformats.org/officeDocument/2006/relationships/slide" Target="slides/slide11.xml"/><Relationship Id="rId25" Type="http://schemas.openxmlformats.org/officeDocument/2006/relationships/slide" Target="slides/slide10.xml"/><Relationship Id="rId24" Type="http://schemas.openxmlformats.org/officeDocument/2006/relationships/slide" Target="slides/slide9.xml"/><Relationship Id="rId23" Type="http://schemas.openxmlformats.org/officeDocument/2006/relationships/slide" Target="slides/slide8.xml"/><Relationship Id="rId22" Type="http://schemas.openxmlformats.org/officeDocument/2006/relationships/slide" Target="slides/slide7.xml"/><Relationship Id="rId21" Type="http://schemas.openxmlformats.org/officeDocument/2006/relationships/slide" Target="slides/slide6.xml"/><Relationship Id="rId20" Type="http://schemas.openxmlformats.org/officeDocument/2006/relationships/slide" Target="slides/slide5.xml"/><Relationship Id="rId2" Type="http://schemas.openxmlformats.org/officeDocument/2006/relationships/theme" Target="theme/theme1.xml"/><Relationship Id="rId19" Type="http://schemas.openxmlformats.org/officeDocument/2006/relationships/slide" Target="slides/slide4.xml"/><Relationship Id="rId18" Type="http://schemas.openxmlformats.org/officeDocument/2006/relationships/slide" Target="slides/slide3.xml"/><Relationship Id="rId17" Type="http://schemas.openxmlformats.org/officeDocument/2006/relationships/slide" Target="slides/slide2.xml"/><Relationship Id="rId16" Type="http://schemas.openxmlformats.org/officeDocument/2006/relationships/slide" Target="slides/slide1.xml"/><Relationship Id="rId15" Type="http://schemas.openxmlformats.org/officeDocument/2006/relationships/slideMaster" Target="slideMasters/slideMaster14.xml"/><Relationship Id="rId14" Type="http://schemas.openxmlformats.org/officeDocument/2006/relationships/slideMaster" Target="slideMasters/slideMaster13.xml"/><Relationship Id="rId13" Type="http://schemas.openxmlformats.org/officeDocument/2006/relationships/slideMaster" Target="slideMasters/slideMaster12.xml"/><Relationship Id="rId12" Type="http://schemas.openxmlformats.org/officeDocument/2006/relationships/slideMaster" Target="slideMasters/slideMaster11.xml"/><Relationship Id="rId11" Type="http://schemas.openxmlformats.org/officeDocument/2006/relationships/slideMaster" Target="slideMasters/slideMaster10.xml"/><Relationship Id="rId10" Type="http://schemas.openxmlformats.org/officeDocument/2006/relationships/slideMaster" Target="slideMasters/slideMaster9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4D05CBC-687A-45AC-92DF-EFC7227F52F1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3AE30FD-EE47-4A3E-BF02-ECA0431DABC5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3280533-B10B-4713-8B91-8F55B66E4ED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12E7E37D-E0A5-4820-B658-329F57DB9C0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0E723934-F440-4EDE-B1C3-6CA4F9D89D98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45472AD4-16EE-4798-9120-B281A68263E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78955CB1-2392-4815-9116-155BB45D6063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BB379E04-6FFA-4D0B-89BF-8CF53761DAF5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31EB3A11-7EAB-461C-A5FB-CFAA2F1D0F85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11FBFF21-34B2-41F1-AF5E-FAAC1FF33CF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95D8FEAB-315F-42D4-9CEF-1F99CFA7061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9480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ct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9001" cy="274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algn="r" defTabSz="914400" rtl="0" eaLnBrk="0" latinLnBrk="0" hangingPunct="0"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1.xml"/><Relationship Id="rId1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2.xml"/><Relationship Id="rId1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3.xml"/><Relationship Id="rId1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0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91439" y="899914"/>
            <a:ext cx="7712082" cy="13414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TVROOO+å®ä½"/>
                <a:cs typeface="TVROOO+å®ä½"/>
              </a:rPr>
              <a:t>4.2 </a:t>
            </a:r>
            <a:r>
              <a:rPr sz="3600">
                <a:solidFill>
                  <a:srgbClr val="FFFFFF"/>
                </a:solidFill>
                <a:latin typeface="VJDWEC+å®ä½"/>
                <a:cs typeface="VJDWEC+å®ä½"/>
              </a:rPr>
              <a:t>主题：不用谢，请叫我雷锋</a:t>
            </a:r>
            <a:endParaRPr sz="3600">
              <a:solidFill>
                <a:srgbClr val="FFFFFF"/>
              </a:solidFill>
              <a:latin typeface="VJDWEC+å®ä½"/>
              <a:cs typeface="VJDWEC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80211" y="2888107"/>
            <a:ext cx="5832652" cy="2138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VJDWEC+å®ä½"/>
                <a:cs typeface="VJDWEC+å®ä½"/>
              </a:rPr>
              <a:t>案例教学：</a:t>
            </a:r>
            <a:endParaRPr sz="4800">
              <a:solidFill>
                <a:srgbClr val="FFFFFF"/>
              </a:solidFill>
              <a:latin typeface="VJDWEC+å®ä½"/>
              <a:cs typeface="VJDWEC+å®ä½"/>
            </a:endParaRPr>
          </a:p>
          <a:p>
            <a:pPr marL="0" marR="0">
              <a:lnSpc>
                <a:spcPts val="4755"/>
              </a:lnSpc>
              <a:spcBef>
                <a:spcPts val="715"/>
              </a:spcBef>
              <a:spcAft>
                <a:spcPct val="0"/>
              </a:spcAft>
            </a:pPr>
            <a:r>
              <a:rPr sz="3600" b="1">
                <a:solidFill>
                  <a:srgbClr val="FFFFFF"/>
                </a:solidFill>
                <a:latin typeface="KEUVQH+å¾®è½¯é�»,Bold"/>
                <a:cs typeface="KEUVQH+å¾®è½¯é�»,Bold"/>
              </a:rPr>
              <a:t>渴望认同者的心理图示。</a:t>
            </a:r>
            <a:endParaRPr sz="3600" b="1">
              <a:solidFill>
                <a:srgbClr val="FFFFFF"/>
              </a:solidFill>
              <a:latin typeface="KEUVQH+å¾®è½¯é�»,Bold"/>
              <a:cs typeface="KEUVQH+å¾®è½¯é�»,Bold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9393301" y="825753"/>
            <a:ext cx="3352800" cy="152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QNCHRR+å®ä½"/>
                <a:cs typeface="QNCHRR+å®ä½"/>
              </a:rPr>
              <a:t>心理恐惧</a:t>
            </a:r>
            <a:endParaRPr sz="4800">
              <a:solidFill>
                <a:srgbClr val="FFFFFF"/>
              </a:solidFill>
              <a:latin typeface="QNCHRR+å®ä½"/>
              <a:cs typeface="QNCHRR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968" y="1030859"/>
            <a:ext cx="2743809" cy="152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0F9CC9"/>
                </a:solidFill>
                <a:latin typeface="QNCHRR+å®ä½"/>
                <a:cs typeface="QNCHRR+å®ä½"/>
              </a:rPr>
              <a:t>自白：</a:t>
            </a:r>
            <a:endParaRPr sz="4800">
              <a:solidFill>
                <a:srgbClr val="0F9CC9"/>
              </a:solidFill>
              <a:latin typeface="QNCHRR+å®ä½"/>
              <a:cs typeface="QNCHRR+å®ä½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002901" y="1693487"/>
            <a:ext cx="228600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BRFDBG+å¾®è½¯é�»,Bold"/>
                <a:cs typeface="BRFDBG+å¾®è½¯é�»,Bold"/>
              </a:rPr>
              <a:t>如果我不付出</a:t>
            </a:r>
            <a:endParaRPr sz="2400" b="1">
              <a:solidFill>
                <a:srgbClr val="FFFFFF"/>
              </a:solidFill>
              <a:latin typeface="BRFDBG+å¾®è½¯é�»,Bold"/>
              <a:cs typeface="BRFDBG+å¾®è½¯é�»,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9968" y="2070804"/>
            <a:ext cx="8675369" cy="2505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0F9CC9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359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0F9CC9"/>
                </a:solidFill>
                <a:latin typeface="BRFDBG+å¾®è½¯é�»,Bold"/>
                <a:cs typeface="BRFDBG+å¾®è½¯é�»,Bold"/>
              </a:rPr>
              <a:t>从小到大，我都是班上的生活委员，管同学们交班费，</a:t>
            </a:r>
            <a:endParaRPr sz="2400" b="1">
              <a:solidFill>
                <a:srgbClr val="0F9CC9"/>
              </a:solidFill>
              <a:latin typeface="BRFDBG+å¾®è½¯é�»,Bold"/>
              <a:cs typeface="BRFDBG+å¾®è½¯é�»,Bold"/>
            </a:endParaRPr>
          </a:p>
          <a:p>
            <a:pPr marL="228600" marR="0">
              <a:lnSpc>
                <a:spcPts val="3165"/>
              </a:lnSpc>
              <a:spcBef>
                <a:spcPts val="1100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BRFDBG+å¾®è½¯é�»,Bold"/>
                <a:cs typeface="BRFDBG+å¾®è½¯é�»,Bold"/>
              </a:rPr>
              <a:t>管教室卫生，每次班长分配任务，我总兴高采烈的附</a:t>
            </a:r>
            <a:endParaRPr sz="2400" b="1">
              <a:solidFill>
                <a:srgbClr val="0F9CC9"/>
              </a:solidFill>
              <a:latin typeface="BRFDBG+å¾®è½¯é�»,Bold"/>
              <a:cs typeface="BRFDBG+å¾®è½¯é�»,Bold"/>
            </a:endParaRPr>
          </a:p>
          <a:p>
            <a:pPr marL="228600" marR="0">
              <a:lnSpc>
                <a:spcPts val="3165"/>
              </a:lnSpc>
              <a:spcBef>
                <a:spcPts val="1100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BRFDBG+å¾®è½¯é�»,Bold"/>
                <a:cs typeface="BRFDBG+å¾®è½¯é�»,Bold"/>
              </a:rPr>
              <a:t>和，我知道，我越表现的吃苦耐劳，大家才会越需要</a:t>
            </a:r>
            <a:endParaRPr sz="2400" b="1">
              <a:solidFill>
                <a:srgbClr val="0F9CC9"/>
              </a:solidFill>
              <a:latin typeface="BRFDBG+å¾®è½¯é�»,Bold"/>
              <a:cs typeface="BRFDBG+å¾®è½¯é�»,Bold"/>
            </a:endParaRPr>
          </a:p>
          <a:p>
            <a:pPr marL="228600" marR="0">
              <a:lnSpc>
                <a:spcPts val="3165"/>
              </a:lnSpc>
              <a:spcBef>
                <a:spcPts val="1105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BRFDBG+å¾®è½¯é�»,Bold"/>
                <a:cs typeface="BRFDBG+å¾®è½¯é�»,Bold"/>
              </a:rPr>
              <a:t>我。</a:t>
            </a:r>
            <a:endParaRPr sz="2400" b="1">
              <a:solidFill>
                <a:srgbClr val="0F9CC9"/>
              </a:solidFill>
              <a:latin typeface="BRFDBG+å¾®è½¯é�»,Bold"/>
              <a:cs typeface="BRFDBG+å¾®è½¯é�»,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698101" y="2242127"/>
            <a:ext cx="259080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BRFDBG+å¾®è½¯é�»,Bold"/>
                <a:cs typeface="BRFDBG+å¾®è½¯é�»,Bold"/>
              </a:rPr>
              <a:t>就没有人会爱我</a:t>
            </a:r>
            <a:endParaRPr sz="2400" b="1">
              <a:solidFill>
                <a:srgbClr val="FFFFFF"/>
              </a:solidFill>
              <a:latin typeface="BRFDBG+å¾®è½¯é�»,Bold"/>
              <a:cs typeface="BRFDBG+å¾®è½¯é�»,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9968" y="4418018"/>
            <a:ext cx="8675369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0F9CC9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359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0F9CC9"/>
                </a:solidFill>
                <a:latin typeface="BRFDBG+å¾®è½¯é�»,Bold"/>
                <a:cs typeface="BRFDBG+å¾®è½¯é�»,Bold"/>
              </a:rPr>
              <a:t>我每天都在想怎么让老师喜欢我，让同学们不欺负我，</a:t>
            </a:r>
            <a:endParaRPr sz="2400" b="1">
              <a:solidFill>
                <a:srgbClr val="0F9CC9"/>
              </a:solidFill>
              <a:latin typeface="BRFDBG+å¾®è½¯é�»,Bold"/>
              <a:cs typeface="BRFDBG+å¾®è½¯é�»,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8568" y="4966336"/>
            <a:ext cx="6315667" cy="859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7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BRFDBG+å¾®è½¯é�»,Bold"/>
                <a:cs typeface="BRFDBG+å¾®è½¯é�»,Bold"/>
              </a:rPr>
              <a:t>我必须得让他们从我这里获得很多东西。</a:t>
            </a:r>
            <a:endParaRPr sz="2400" b="1">
              <a:solidFill>
                <a:srgbClr val="0F9CC9"/>
              </a:solidFill>
              <a:latin typeface="BRFDBG+å¾®è½¯é�»,Bold"/>
              <a:cs typeface="BRFDBG+å¾®è½¯é�»,Bold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59968" y="963826"/>
            <a:ext cx="4803342" cy="1143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PFAPDM+å®ä½"/>
                <a:cs typeface="PFAPDM+å®ä½"/>
              </a:rPr>
              <a:t>如果你是渴望认同者</a:t>
            </a:r>
            <a:endParaRPr sz="3600">
              <a:solidFill>
                <a:srgbClr val="FFFFFF"/>
              </a:solidFill>
              <a:latin typeface="PFAPDM+å®ä½"/>
              <a:cs typeface="PFAPDM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968" y="3581342"/>
            <a:ext cx="3549394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126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WMNEUW+å¾®è½¯é�»,Bold"/>
                <a:cs typeface="WMNEUW+å¾®è½¯é�»,Bold"/>
              </a:rPr>
              <a:t>优势：人缘好到爆。</a:t>
            </a:r>
            <a:endParaRPr sz="2400" b="1">
              <a:solidFill>
                <a:srgbClr val="FFFFFF"/>
              </a:solidFill>
              <a:latin typeface="WMNEUW+å¾®è½¯é�»,Bold"/>
              <a:cs typeface="WMNEUW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968" y="4129982"/>
            <a:ext cx="6008262" cy="14082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126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WMNEUW+å¾®è½¯é�»,Bold"/>
                <a:cs typeface="WMNEUW+å¾®è½¯é�»,Bold"/>
              </a:rPr>
              <a:t>担心：无私付出导致不对等的关系。</a:t>
            </a:r>
            <a:endParaRPr sz="2400" b="1">
              <a:solidFill>
                <a:srgbClr val="FFFFFF"/>
              </a:solidFill>
              <a:latin typeface="WMNEUW+å¾®è½¯é�»,Bold"/>
              <a:cs typeface="WMNEUW+å¾®è½¯é�»,Bold"/>
            </a:endParaRPr>
          </a:p>
          <a:p>
            <a:pPr marL="0" marR="0">
              <a:lnSpc>
                <a:spcPts val="3170"/>
              </a:lnSpc>
              <a:spcBef>
                <a:spcPts val="115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126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WMNEUW+å¾®è½¯é�»,Bold"/>
                <a:cs typeface="WMNEUW+å¾®è½¯é�»,Bold"/>
              </a:rPr>
              <a:t>警惕：付出得不到回报，伤人伤己。</a:t>
            </a:r>
            <a:endParaRPr sz="2400" b="1">
              <a:solidFill>
                <a:srgbClr val="FFFFFF"/>
              </a:solidFill>
              <a:latin typeface="WMNEUW+å¾®è½¯é�»,Bold"/>
              <a:cs typeface="WMNEUW+å¾®è½¯é�»,Bold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8783701" y="681863"/>
            <a:ext cx="3962780" cy="29874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121920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DUCIAB+å®ä½"/>
                <a:cs typeface="DUCIAB+å®ä½"/>
              </a:rPr>
              <a:t>如何和</a:t>
            </a:r>
            <a:endParaRPr sz="4800">
              <a:solidFill>
                <a:srgbClr val="FFFFFF"/>
              </a:solidFill>
              <a:latin typeface="DUCIAB+å®ä½"/>
              <a:cs typeface="DUCIAB+å®ä½"/>
            </a:endParaRPr>
          </a:p>
          <a:p>
            <a:pPr marL="0" marR="0">
              <a:lnSpc>
                <a:spcPts val="5425"/>
              </a:lnSpc>
              <a:spcBef>
                <a:spcPct val="0"/>
              </a:spcBef>
              <a:spcAft>
                <a:spcPct val="0"/>
              </a:spcAft>
            </a:pPr>
            <a:r>
              <a:rPr sz="4800" b="1">
                <a:solidFill>
                  <a:srgbClr val="FFFFFF"/>
                </a:solidFill>
                <a:latin typeface="IMISHF+å¾®è½¯é�»,Bold"/>
                <a:cs typeface="IMISHF+å¾®è½¯é�»,Bold"/>
              </a:rPr>
              <a:t>助人为乐者</a:t>
            </a:r>
            <a:endParaRPr sz="4800" b="1">
              <a:solidFill>
                <a:srgbClr val="FFFFFF"/>
              </a:solidFill>
              <a:latin typeface="IMISHF+å¾®è½¯é�»,Bold"/>
              <a:cs typeface="IMISHF+å¾®è½¯é�»,Bold"/>
            </a:endParaRPr>
          </a:p>
          <a:p>
            <a:pPr marL="1829435" marR="0">
              <a:lnSpc>
                <a:spcPts val="4800"/>
              </a:lnSpc>
              <a:spcBef>
                <a:spcPts val="130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DUCIAB+å®ä½"/>
                <a:cs typeface="DUCIAB+å®ä½"/>
              </a:rPr>
              <a:t>相处</a:t>
            </a:r>
            <a:endParaRPr sz="4800">
              <a:solidFill>
                <a:srgbClr val="FFFFFF"/>
              </a:solidFill>
              <a:latin typeface="DUCIAB+å®ä½"/>
              <a:cs typeface="DUCIAB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968" y="4169606"/>
            <a:ext cx="8325960" cy="14081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359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IMISHF+å¾®è½¯é�»,Bold"/>
                <a:cs typeface="IMISHF+å¾®è½¯é�»,Bold"/>
              </a:rPr>
              <a:t>赞美他们的付出，慷慨和善良，感激他们无私帮助。</a:t>
            </a:r>
            <a:endParaRPr sz="2400" b="1">
              <a:solidFill>
                <a:srgbClr val="FFFFFF"/>
              </a:solidFill>
              <a:latin typeface="IMISHF+å¾®è½¯é�»,Bold"/>
              <a:cs typeface="IMISHF+å¾®è½¯é�»,Bold"/>
            </a:endParaRPr>
          </a:p>
          <a:p>
            <a:pPr marL="0" marR="0">
              <a:lnSpc>
                <a:spcPts val="3165"/>
              </a:lnSpc>
              <a:spcBef>
                <a:spcPts val="110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359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IMISHF+å¾®è½¯é�»,Bold"/>
                <a:cs typeface="IMISHF+å¾®è½¯é�»,Bold"/>
              </a:rPr>
              <a:t>告诉他们在你心中的重要性和无可取代。</a:t>
            </a:r>
            <a:endParaRPr sz="2400" b="1">
              <a:solidFill>
                <a:srgbClr val="FFFFFF"/>
              </a:solidFill>
              <a:latin typeface="IMISHF+å¾®è½¯é�»,Bold"/>
              <a:cs typeface="IMISHF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968" y="5267216"/>
            <a:ext cx="7273962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359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IMISHF+å¾®è½¯é�»,Bold"/>
                <a:cs typeface="IMISHF+å¾®è½¯é�»,Bold"/>
              </a:rPr>
              <a:t>批评他们的时候要温和再温和，不要伤感情。</a:t>
            </a:r>
            <a:endParaRPr sz="2400" b="1">
              <a:solidFill>
                <a:srgbClr val="FFFFFF"/>
              </a:solidFill>
              <a:latin typeface="IMISHF+å¾®è½¯é�»,Bold"/>
              <a:cs typeface="IMISHF+å¾®è½¯é�»,Bold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9081261" y="530708"/>
            <a:ext cx="5715634" cy="64469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3765"/>
              </a:lnSpc>
              <a:spcBef>
                <a:spcPct val="0"/>
              </a:spcBef>
              <a:spcAft>
                <a:spcPct val="0"/>
              </a:spcAft>
            </a:pPr>
            <a:r>
              <a:rPr sz="18000">
                <a:solidFill>
                  <a:srgbClr val="FFFFFF"/>
                </a:solidFill>
                <a:latin typeface="NKOQJS+å¾®è½¯é�»"/>
                <a:cs typeface="NKOQJS+å¾®è½¯é�»"/>
              </a:rPr>
              <a:t>？</a:t>
            </a:r>
            <a:endParaRPr sz="18000">
              <a:solidFill>
                <a:srgbClr val="FFFFFF"/>
              </a:solidFill>
              <a:latin typeface="NKOQJS+å¾®è½¯é�»"/>
              <a:cs typeface="NKOQJS+å¾®è½¯é�»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968" y="4407916"/>
            <a:ext cx="6222080" cy="14088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7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359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ASSHDE+å¾®è½¯é�»,Bold"/>
                <a:cs typeface="ASSHDE+å¾®è½¯é�»,Bold"/>
              </a:rPr>
              <a:t>“升米恩，斗米仇”你认同这句话么？</a:t>
            </a:r>
            <a:endParaRPr sz="2400" b="1">
              <a:solidFill>
                <a:srgbClr val="FFFFFF"/>
              </a:solidFill>
              <a:latin typeface="ASSHDE+å¾®è½¯é�»,Bold"/>
              <a:cs typeface="ASSHDE+å¾®è½¯é�»,Bold"/>
            </a:endParaRPr>
          </a:p>
          <a:p>
            <a:pPr marL="0" marR="0">
              <a:lnSpc>
                <a:spcPts val="3165"/>
              </a:lnSpc>
              <a:spcBef>
                <a:spcPts val="1105"/>
              </a:spcBef>
              <a:spcAft>
                <a:spcPct val="0"/>
              </a:spcAft>
            </a:pPr>
            <a:r>
              <a:rPr sz="240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359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ASSHDE+å¾®è½¯é�»,Bold"/>
                <a:cs typeface="ASSHDE+å¾®è½¯é�»,Bold"/>
              </a:rPr>
              <a:t>如果你是渴望认同者，你要反思什么？</a:t>
            </a:r>
            <a:endParaRPr sz="2400" b="1">
              <a:solidFill>
                <a:srgbClr val="FFFFFF"/>
              </a:solidFill>
              <a:latin typeface="ASSHDE+å¾®è½¯é�»,Bold"/>
              <a:cs typeface="ASSHDE+å¾®è½¯é�»,Bold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91439" y="899914"/>
            <a:ext cx="3658158" cy="1524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MBTGAN+å®ä½"/>
                <a:cs typeface="MBTGAN+å®ä½"/>
              </a:rPr>
              <a:t>4.2</a:t>
            </a:r>
            <a:r>
              <a:rPr sz="4800" spc="2402">
                <a:solidFill>
                  <a:srgbClr val="FFFFFF"/>
                </a:solidFill>
                <a:latin typeface="MBTGAN+å®ä½"/>
                <a:cs typeface="MBTGAN+å®ä½"/>
              </a:rPr>
              <a:t> </a:t>
            </a:r>
            <a:r>
              <a:rPr sz="4800">
                <a:solidFill>
                  <a:srgbClr val="FFFFFF"/>
                </a:solidFill>
                <a:latin typeface="KOANEQ+å®ä½"/>
                <a:cs typeface="KOANEQ+å®ä½"/>
              </a:rPr>
              <a:t>内容</a:t>
            </a:r>
            <a:endParaRPr sz="4800">
              <a:solidFill>
                <a:srgbClr val="FFFFFF"/>
              </a:solidFill>
              <a:latin typeface="KOANEQ+å®ä½"/>
              <a:cs typeface="KOANEQ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968" y="2854394"/>
            <a:ext cx="2134514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VJCWNE+å¾®è½¯é�»,Bold"/>
                <a:cs typeface="VJCWNE+å¾®è½¯é�»,Bold"/>
              </a:rPr>
              <a:t>1.</a:t>
            </a:r>
            <a:r>
              <a:rPr sz="2400" b="1" spc="843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VPBJCL+å¾®è½¯é�»,Bold"/>
                <a:cs typeface="VPBJCL+å¾®è½¯é�»,Bold"/>
              </a:rPr>
              <a:t>通过案例</a:t>
            </a:r>
            <a:endParaRPr sz="2400" b="1">
              <a:solidFill>
                <a:srgbClr val="FFFFFF"/>
              </a:solidFill>
              <a:latin typeface="VPBJCL+å¾®è½¯é�»,Bold"/>
              <a:cs typeface="VPBJCL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23310" y="2854394"/>
            <a:ext cx="289560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VPBJCL+å¾®è½¯é�»,Bold"/>
                <a:cs typeface="VPBJCL+å¾®è½¯é�»,Bold"/>
              </a:rPr>
              <a:t>描绘渴望认同者的</a:t>
            </a:r>
            <a:endParaRPr sz="2400" b="1">
              <a:solidFill>
                <a:srgbClr val="FFFFFF"/>
              </a:solidFill>
              <a:latin typeface="VPBJCL+å¾®è½¯é�»,Bold"/>
              <a:cs typeface="VPBJCL+å¾®è½¯é�»,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7168" y="3403034"/>
            <a:ext cx="3508354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VPBJCL+å¾®è½¯é�»,Bold"/>
                <a:cs typeface="VPBJCL+å¾®è½¯é�»,Bold"/>
              </a:rPr>
              <a:t>人格特征和心理模式。</a:t>
            </a:r>
            <a:endParaRPr sz="2400" b="1">
              <a:solidFill>
                <a:srgbClr val="FFFFFF"/>
              </a:solidFill>
              <a:latin typeface="VPBJCL+å¾®è½¯é�»,Bold"/>
              <a:cs typeface="VPBJCL+å¾®è½¯é�»,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9968" y="4104455"/>
            <a:ext cx="6139357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VJCWNE+å¾®è½¯é�»,Bold"/>
                <a:cs typeface="VJCWNE+å¾®è½¯é�»,Bold"/>
              </a:rPr>
              <a:t>2.</a:t>
            </a:r>
            <a:r>
              <a:rPr sz="2400" b="1" spc="843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VPBJCL+å¾®è½¯é�»,Bold"/>
                <a:cs typeface="VPBJCL+å¾®è½¯é�»,Bold"/>
              </a:rPr>
              <a:t>探索渴望认同者人格特点的成因：早</a:t>
            </a:r>
            <a:endParaRPr sz="2400" b="1">
              <a:solidFill>
                <a:srgbClr val="FFFFFF"/>
              </a:solidFill>
              <a:latin typeface="VPBJCL+å¾®è½¯é�»,Bold"/>
              <a:cs typeface="VPBJCL+å¾®è½¯é�»,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17168" y="4653095"/>
            <a:ext cx="3202838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VPBJCL+å¾®è½¯é�»,Bold"/>
                <a:cs typeface="VPBJCL+å¾®è½¯é�»,Bold"/>
              </a:rPr>
              <a:t>期经历和原生家庭。</a:t>
            </a:r>
            <a:endParaRPr sz="2400" b="1">
              <a:solidFill>
                <a:srgbClr val="FFFFFF"/>
              </a:solidFill>
              <a:latin typeface="VPBJCL+å¾®è½¯é�»,Bold"/>
              <a:cs typeface="VPBJCL+å¾®è½¯é�»,Bold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59968" y="899914"/>
            <a:ext cx="3658234" cy="1524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EHMBQP+å®ä½"/>
                <a:cs typeface="EHMBQP+å®ä½"/>
              </a:rPr>
              <a:t>4.2</a:t>
            </a:r>
            <a:r>
              <a:rPr sz="4800" spc="2403">
                <a:solidFill>
                  <a:srgbClr val="FFFFFF"/>
                </a:solidFill>
                <a:latin typeface="EHMBQP+å®ä½"/>
                <a:cs typeface="EHMBQP+å®ä½"/>
              </a:rPr>
              <a:t> </a:t>
            </a:r>
            <a:r>
              <a:rPr sz="4800">
                <a:solidFill>
                  <a:srgbClr val="FFFFFF"/>
                </a:solidFill>
                <a:latin typeface="JOICIM+å®ä½"/>
                <a:cs typeface="JOICIM+å®ä½"/>
              </a:rPr>
              <a:t>目的</a:t>
            </a:r>
            <a:endParaRPr sz="4800">
              <a:solidFill>
                <a:srgbClr val="FFFFFF"/>
              </a:solidFill>
              <a:latin typeface="JOICIM+å®ä½"/>
              <a:cs typeface="JOICIM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968" y="2833439"/>
            <a:ext cx="7192319" cy="15606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NLSQHD+å¾®è½¯é�»,Bold"/>
                <a:cs typeface="NLSQHD+å¾®è½¯é�»,Bold"/>
              </a:rPr>
              <a:t>1.</a:t>
            </a:r>
            <a:r>
              <a:rPr sz="2400" b="1" spc="843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SDMUJK+å¾®è½¯é�»,Bold"/>
                <a:cs typeface="SDMUJK+å¾®è½¯é�»,Bold"/>
              </a:rPr>
              <a:t>了解渴望认同者，学会和渴望认同者相处。</a:t>
            </a:r>
            <a:endParaRPr sz="2400" b="1">
              <a:solidFill>
                <a:srgbClr val="FFFFFF"/>
              </a:solidFill>
              <a:latin typeface="SDMUJK+å¾®è½¯é�»,Bold"/>
              <a:cs typeface="SDMUJK+å¾®è½¯é�»,Bold"/>
            </a:endParaRPr>
          </a:p>
          <a:p>
            <a:pPr marL="0" marR="0">
              <a:lnSpc>
                <a:spcPts val="3170"/>
              </a:lnSpc>
              <a:spcBef>
                <a:spcPts val="235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NLSQHD+å¾®è½¯é�»,Bold"/>
                <a:cs typeface="NLSQHD+å¾®è½¯é�»,Bold"/>
              </a:rPr>
              <a:t>2.</a:t>
            </a:r>
            <a:r>
              <a:rPr sz="2400" b="1" spc="843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SDMUJK+å¾®è½¯é�»,Bold"/>
                <a:cs typeface="SDMUJK+å¾®è½¯é�»,Bold"/>
              </a:rPr>
              <a:t>帮助渴望认同者在职场和婚恋中扬长避短。</a:t>
            </a:r>
            <a:endParaRPr sz="2400" b="1">
              <a:solidFill>
                <a:srgbClr val="FFFFFF"/>
              </a:solidFill>
              <a:latin typeface="SDMUJK+å¾®è½¯é�»,Bold"/>
              <a:cs typeface="SDMUJK+å¾®è½¯é�»,Bold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9393301" y="969898"/>
            <a:ext cx="3354019" cy="24079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NCEROP+å®ä½"/>
                <a:cs typeface="NCEROP+å®ä½"/>
              </a:rPr>
              <a:t>助人为乐</a:t>
            </a:r>
            <a:endParaRPr sz="4800">
              <a:solidFill>
                <a:srgbClr val="FFFFFF"/>
              </a:solidFill>
              <a:latin typeface="NCEROP+å®ä½"/>
              <a:cs typeface="NCEROP+å®ä½"/>
            </a:endParaRPr>
          </a:p>
          <a:p>
            <a:pPr marL="0" marR="0">
              <a:lnSpc>
                <a:spcPts val="4800"/>
              </a:lnSpc>
              <a:spcBef>
                <a:spcPts val="2155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NCEROP+å®ä½"/>
                <a:cs typeface="NCEROP+å®ä½"/>
              </a:rPr>
              <a:t>你会想到</a:t>
            </a:r>
            <a:endParaRPr sz="4800">
              <a:solidFill>
                <a:srgbClr val="FFFFFF"/>
              </a:solidFill>
              <a:latin typeface="NCEROP+å®ä½"/>
              <a:cs typeface="NCEROP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81473" y="2452693"/>
            <a:ext cx="2286000" cy="14081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FDWBQH+å¾®è½¯é�»,Bold"/>
                <a:cs typeface="FDWBQH+å¾®è½¯é�»,Bold"/>
              </a:rPr>
              <a:t>当代活雷锋？</a:t>
            </a:r>
            <a:endParaRPr sz="2400" b="1">
              <a:solidFill>
                <a:srgbClr val="0F9CC9"/>
              </a:solidFill>
              <a:latin typeface="FDWBQH+å¾®è½¯é�»,Bold"/>
              <a:cs typeface="FDWBQH+å¾®è½¯é�»,Bold"/>
            </a:endParaRPr>
          </a:p>
          <a:p>
            <a:pPr marL="0" marR="0">
              <a:lnSpc>
                <a:spcPts val="3165"/>
              </a:lnSpc>
              <a:spcBef>
                <a:spcPts val="1100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FDWBQH+å¾®è½¯é�»,Bold"/>
                <a:cs typeface="FDWBQH+å¾®è½¯é�»,Bold"/>
              </a:rPr>
              <a:t>傻瓜蛋？</a:t>
            </a:r>
            <a:endParaRPr sz="2400" b="1">
              <a:solidFill>
                <a:srgbClr val="0F9CC9"/>
              </a:solidFill>
              <a:latin typeface="FDWBQH+å¾®è½¯é�»,Bold"/>
              <a:cs typeface="FDWBQH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81473" y="3549650"/>
            <a:ext cx="1677619" cy="859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7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FDWBQH+å¾®è½¯é�»,Bold"/>
                <a:cs typeface="FDWBQH+å¾®è½¯é�»,Bold"/>
              </a:rPr>
              <a:t>老好人？</a:t>
            </a:r>
            <a:endParaRPr sz="2400" b="1">
              <a:solidFill>
                <a:srgbClr val="0F9CC9"/>
              </a:solidFill>
              <a:latin typeface="FDWBQH+å¾®è½¯é�»,Bold"/>
              <a:cs typeface="FDWBQH+å¾®è½¯é�»,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81473" y="4098867"/>
            <a:ext cx="3505200" cy="14081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FDWBQH+å¾®è½¯é�»,Bold"/>
                <a:cs typeface="FDWBQH+å¾®è½¯é�»,Bold"/>
              </a:rPr>
              <a:t>真有这样的人？</a:t>
            </a:r>
            <a:endParaRPr sz="2400" b="1">
              <a:solidFill>
                <a:srgbClr val="0F9CC9"/>
              </a:solidFill>
              <a:latin typeface="FDWBQH+å¾®è½¯é�»,Bold"/>
              <a:cs typeface="FDWBQH+å¾®è½¯é�»,Bold"/>
            </a:endParaRPr>
          </a:p>
          <a:p>
            <a:pPr marL="0" marR="0">
              <a:lnSpc>
                <a:spcPts val="3165"/>
              </a:lnSpc>
              <a:spcBef>
                <a:spcPts val="1100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FDWBQH+å¾®è½¯é�»,Bold"/>
                <a:cs typeface="FDWBQH+å¾®è½¯é�»,Bold"/>
              </a:rPr>
              <a:t>礼下于人，必有所求？</a:t>
            </a:r>
            <a:endParaRPr sz="2400" b="1">
              <a:solidFill>
                <a:srgbClr val="0F9CC9"/>
              </a:solidFill>
              <a:latin typeface="FDWBQH+å¾®è½¯é�»,Bold"/>
              <a:cs typeface="FDWBQH+å¾®è½¯é�»,Bold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59968" y="1018863"/>
            <a:ext cx="8324850" cy="19571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0F9CC9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359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0F9CC9"/>
                </a:solidFill>
                <a:latin typeface="EQSRLM+å¾®è½¯é�»,Bold"/>
                <a:cs typeface="EQSRLM+å¾®è½¯é�»,Bold"/>
              </a:rPr>
              <a:t>“当我发现周围还有人单身，就主动给他牵线，甚至</a:t>
            </a:r>
            <a:endParaRPr sz="2400" b="1">
              <a:solidFill>
                <a:srgbClr val="0F9CC9"/>
              </a:solidFill>
              <a:latin typeface="EQSRLM+å¾®è½¯é�»,Bold"/>
              <a:cs typeface="EQSRLM+å¾®è½¯é�»,Bold"/>
            </a:endParaRPr>
          </a:p>
          <a:p>
            <a:pPr marL="228600" marR="0">
              <a:lnSpc>
                <a:spcPts val="3165"/>
              </a:lnSpc>
              <a:spcBef>
                <a:spcPts val="1100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EQSRLM+å¾®è½¯é�»,Bold"/>
                <a:cs typeface="EQSRLM+å¾®è½¯é�»,Bold"/>
              </a:rPr>
              <a:t>有时候我会直接问新认识的朋友是不是单身，希望他</a:t>
            </a:r>
            <a:endParaRPr sz="2400" b="1">
              <a:solidFill>
                <a:srgbClr val="0F9CC9"/>
              </a:solidFill>
              <a:latin typeface="EQSRLM+å¾®è½¯é�»,Bold"/>
              <a:cs typeface="EQSRLM+å¾®è½¯é�»,Bold"/>
            </a:endParaRPr>
          </a:p>
          <a:p>
            <a:pPr marL="228600" marR="0">
              <a:lnSpc>
                <a:spcPts val="3165"/>
              </a:lnSpc>
              <a:spcBef>
                <a:spcPts val="1105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EQSRLM+å¾®è½¯é�»,Bold"/>
                <a:cs typeface="EQSRLM+å¾®è½¯é�»,Bold"/>
              </a:rPr>
              <a:t>们找到人生另一半”。</a:t>
            </a:r>
            <a:endParaRPr sz="2400" b="1">
              <a:solidFill>
                <a:srgbClr val="0F9CC9"/>
              </a:solidFill>
              <a:latin typeface="EQSRLM+å¾®è½¯é�»,Bold"/>
              <a:cs typeface="EQSRLM+å¾®è½¯é�»,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3701" y="1185537"/>
            <a:ext cx="3963923" cy="2256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RLGNEM+å®ä½"/>
                <a:cs typeface="RLGNEM+å®ä½"/>
              </a:rPr>
              <a:t>助人为乐者</a:t>
            </a:r>
            <a:endParaRPr sz="4800">
              <a:solidFill>
                <a:srgbClr val="FFFFFF"/>
              </a:solidFill>
              <a:latin typeface="RLGNEM+å®ä½"/>
              <a:cs typeface="RLGNEM+å®ä½"/>
            </a:endParaRPr>
          </a:p>
          <a:p>
            <a:pPr marL="1219200" marR="0">
              <a:lnSpc>
                <a:spcPts val="4800"/>
              </a:lnSpc>
              <a:spcBef>
                <a:spcPts val="96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RLGNEM+å®ä½"/>
                <a:cs typeface="RLGNEM+å®ä½"/>
              </a:rPr>
              <a:t>的自白</a:t>
            </a:r>
            <a:endParaRPr sz="4800">
              <a:solidFill>
                <a:srgbClr val="FFFFFF"/>
              </a:solidFill>
              <a:latin typeface="RLGNEM+å®ä½"/>
              <a:cs typeface="RLGNEM+å®ä½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968" y="2969964"/>
            <a:ext cx="8324850" cy="19570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0F9CC9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359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0F9CC9"/>
                </a:solidFill>
                <a:latin typeface="EQSRLM+å¾®è½¯é�»,Bold"/>
                <a:cs typeface="EQSRLM+å¾®è½¯é�»,Bold"/>
              </a:rPr>
              <a:t>“我觉得在我的感情世界里，我会为他付出很多，让</a:t>
            </a:r>
            <a:endParaRPr sz="2400" b="1">
              <a:solidFill>
                <a:srgbClr val="0F9CC9"/>
              </a:solidFill>
              <a:latin typeface="EQSRLM+å¾®è½¯é�»,Bold"/>
              <a:cs typeface="EQSRLM+å¾®è½¯é�»,Bold"/>
            </a:endParaRPr>
          </a:p>
          <a:p>
            <a:pPr marL="228600" marR="0">
              <a:lnSpc>
                <a:spcPts val="3165"/>
              </a:lnSpc>
              <a:spcBef>
                <a:spcPts val="1105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EQSRLM+å¾®è½¯é�»,Bold"/>
                <a:cs typeface="EQSRLM+å¾®è½¯é�»,Bold"/>
              </a:rPr>
              <a:t>他一直欠着我，我不会欠他的，这样我心理才会踏</a:t>
            </a:r>
            <a:endParaRPr sz="2400" b="1">
              <a:solidFill>
                <a:srgbClr val="0F9CC9"/>
              </a:solidFill>
              <a:latin typeface="EQSRLM+å¾®è½¯é�»,Bold"/>
              <a:cs typeface="EQSRLM+å¾®è½¯é�»,Bold"/>
            </a:endParaRPr>
          </a:p>
          <a:p>
            <a:pPr marL="228600" marR="0">
              <a:lnSpc>
                <a:spcPts val="3165"/>
              </a:lnSpc>
              <a:spcBef>
                <a:spcPts val="1100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EQSRLM+å¾®è½¯é�»,Bold"/>
                <a:cs typeface="EQSRLM+å¾®è½¯é�»,Bold"/>
              </a:rPr>
              <a:t>实”。</a:t>
            </a:r>
            <a:endParaRPr sz="2400" b="1">
              <a:solidFill>
                <a:srgbClr val="0F9CC9"/>
              </a:solidFill>
              <a:latin typeface="EQSRLM+å¾®è½¯é�»,Bold"/>
              <a:cs typeface="EQSRLM+å¾®è½¯é�»,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9968" y="4920615"/>
            <a:ext cx="8325200" cy="859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70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0F9CC9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359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0F9CC9"/>
                </a:solidFill>
                <a:latin typeface="EQSRLM+å¾®è½¯é�»,Bold"/>
                <a:cs typeface="EQSRLM+å¾®è½¯é�»,Bold"/>
              </a:rPr>
              <a:t>“在人群中，我会不由自主关心那些离群的，不吭声</a:t>
            </a:r>
            <a:endParaRPr sz="2400" b="1">
              <a:solidFill>
                <a:srgbClr val="0F9CC9"/>
              </a:solidFill>
              <a:latin typeface="EQSRLM+å¾®è½¯é�»,Bold"/>
              <a:cs typeface="EQSRLM+å¾®è½¯é�»,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8568" y="5469908"/>
            <a:ext cx="525780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0F9CC9"/>
                </a:solidFill>
                <a:latin typeface="EQSRLM+å¾®è½¯é�»,Bold"/>
                <a:cs typeface="EQSRLM+å¾®è½¯é�»,Bold"/>
              </a:rPr>
              <a:t>的，没有人理会或者照顾的人”。</a:t>
            </a:r>
            <a:endParaRPr sz="2400" b="1">
              <a:solidFill>
                <a:srgbClr val="0F9CC9"/>
              </a:solidFill>
              <a:latin typeface="EQSRLM+å¾®è½¯é�»,Bold"/>
              <a:cs typeface="EQSRLM+å¾®è½¯é�»,Bold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59968" y="899914"/>
            <a:ext cx="3963923" cy="1524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PUEUDR+å®ä½"/>
                <a:cs typeface="PUEUDR+å®ä½"/>
              </a:rPr>
              <a:t>助人为乐者</a:t>
            </a:r>
            <a:endParaRPr sz="4800">
              <a:solidFill>
                <a:srgbClr val="FFFFFF"/>
              </a:solidFill>
              <a:latin typeface="PUEUDR+å®ä½"/>
              <a:cs typeface="PUEUDR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01465" y="1971363"/>
            <a:ext cx="259080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BCLEVD+å¾®è½¯é�»,Bold"/>
                <a:cs typeface="BCLEVD+å¾®è½¯é�»,Bold"/>
              </a:rPr>
              <a:t>“爱的播种机”</a:t>
            </a:r>
            <a:endParaRPr sz="2400" b="1">
              <a:solidFill>
                <a:srgbClr val="FFFFFF"/>
              </a:solidFill>
              <a:latin typeface="BCLEVD+å¾®è½¯é�»,Bold"/>
              <a:cs typeface="BCLEVD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82266" y="2707201"/>
            <a:ext cx="385572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BCLEVD+å¾®è½¯é�»,Bold"/>
                <a:cs typeface="BCLEVD+å¾®è½¯é�»,Bold"/>
              </a:rPr>
              <a:t>“多管闲事的使唤丫头”</a:t>
            </a:r>
            <a:endParaRPr sz="2400" b="1">
              <a:solidFill>
                <a:srgbClr val="FFFFFF"/>
              </a:solidFill>
              <a:latin typeface="BCLEVD+å¾®è½¯é�»,Bold"/>
              <a:cs typeface="BCLEVD+å¾®è½¯é�»,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62811" y="3442658"/>
            <a:ext cx="5258092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BCLEVD+å¾®è½¯é�»,Bold"/>
                <a:cs typeface="BCLEVD+å¾®è½¯é�»,Bold"/>
              </a:rPr>
              <a:t>拥有可怕的群众基础“人脉之王”</a:t>
            </a:r>
            <a:endParaRPr sz="2400" b="1">
              <a:solidFill>
                <a:srgbClr val="FFFFFF"/>
              </a:solidFill>
              <a:latin typeface="BCLEVD+å¾®è½¯é�»,Bold"/>
              <a:cs typeface="BCLEVD+å¾®è½¯é�»,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9968" y="4392999"/>
            <a:ext cx="7623809" cy="25057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>
                <a:solidFill>
                  <a:srgbClr val="0F9CC9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359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0F9CC9"/>
                </a:solidFill>
                <a:latin typeface="BCLEVD+å¾®è½¯é�»,Bold"/>
                <a:cs typeface="BCLEVD+å¾®è½¯é�»,Bold"/>
              </a:rPr>
              <a:t>助人为乐者，拥有把爱洒向人间的情怀；</a:t>
            </a:r>
            <a:endParaRPr sz="2400" b="1">
              <a:solidFill>
                <a:srgbClr val="0F9CC9"/>
              </a:solidFill>
              <a:latin typeface="BCLEVD+å¾®è½¯é�»,Bold"/>
              <a:cs typeface="BCLEVD+å¾®è½¯é�»,Bold"/>
            </a:endParaRPr>
          </a:p>
          <a:p>
            <a:pPr marL="0" marR="0">
              <a:lnSpc>
                <a:spcPts val="3165"/>
              </a:lnSpc>
              <a:spcBef>
                <a:spcPts val="1100"/>
              </a:spcBef>
              <a:spcAft>
                <a:spcPct val="0"/>
              </a:spcAft>
            </a:pPr>
            <a:r>
              <a:rPr sz="2400">
                <a:solidFill>
                  <a:srgbClr val="0F9CC9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359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0F9CC9"/>
                </a:solidFill>
                <a:latin typeface="BCLEVD+å¾®è½¯é�»,Bold"/>
                <a:cs typeface="BCLEVD+å¾®è½¯é�»,Bold"/>
              </a:rPr>
              <a:t>助人为乐者，对所有人充满爱的渴求；</a:t>
            </a:r>
            <a:endParaRPr sz="2400" b="1">
              <a:solidFill>
                <a:srgbClr val="0F9CC9"/>
              </a:solidFill>
              <a:latin typeface="BCLEVD+å¾®è½¯é�»,Bold"/>
              <a:cs typeface="BCLEVD+å¾®è½¯é�»,Bold"/>
            </a:endParaRPr>
          </a:p>
          <a:p>
            <a:pPr marL="0" marR="0">
              <a:lnSpc>
                <a:spcPts val="3165"/>
              </a:lnSpc>
              <a:spcBef>
                <a:spcPts val="1105"/>
              </a:spcBef>
              <a:spcAft>
                <a:spcPct val="0"/>
              </a:spcAft>
            </a:pPr>
            <a:r>
              <a:rPr sz="2400">
                <a:solidFill>
                  <a:srgbClr val="0F9CC9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359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0F9CC9"/>
                </a:solidFill>
                <a:latin typeface="BCLEVD+å¾®è½¯é�»,Bold"/>
                <a:cs typeface="BCLEVD+å¾®è½¯é�»,Bold"/>
              </a:rPr>
              <a:t>助人为乐者，用绝对的付出来猎取他人的感情；</a:t>
            </a:r>
            <a:endParaRPr sz="2400" b="1">
              <a:solidFill>
                <a:srgbClr val="0F9CC9"/>
              </a:solidFill>
              <a:latin typeface="BCLEVD+å¾®è½¯é�»,Bold"/>
              <a:cs typeface="BCLEVD+å¾®è½¯é�»,Bold"/>
            </a:endParaRPr>
          </a:p>
          <a:p>
            <a:pPr marL="0" marR="0">
              <a:lnSpc>
                <a:spcPts val="3165"/>
              </a:lnSpc>
              <a:spcBef>
                <a:spcPts val="1100"/>
              </a:spcBef>
              <a:spcAft>
                <a:spcPct val="0"/>
              </a:spcAft>
            </a:pPr>
            <a:r>
              <a:rPr sz="2400">
                <a:solidFill>
                  <a:srgbClr val="0F9CC9"/>
                </a:solidFill>
                <a:latin typeface="Arial" panose="020B0604020202020204"/>
                <a:cs typeface="Arial" panose="020B0604020202020204"/>
              </a:rPr>
              <a:t>•</a:t>
            </a:r>
            <a:r>
              <a:rPr sz="2400" spc="359">
                <a:solidFill>
                  <a:srgbClr val="0F9CC9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0F9CC9"/>
                </a:solidFill>
                <a:latin typeface="BCLEVD+å¾®è½¯é�»,Bold"/>
                <a:cs typeface="BCLEVD+å¾®è½¯é�»,Bold"/>
              </a:rPr>
              <a:t>助人为乐者，用迎合来征服他人的心。</a:t>
            </a:r>
            <a:endParaRPr sz="2400" b="1">
              <a:solidFill>
                <a:srgbClr val="0F9CC9"/>
              </a:solidFill>
              <a:latin typeface="BCLEVD+å¾®è½¯é�»,Bold"/>
              <a:cs typeface="BCLEVD+å¾®è½¯é�»,Bold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359968" y="465835"/>
            <a:ext cx="7552625" cy="152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USDTTQ+å®ä½"/>
                <a:cs typeface="USDTTQ+å®ä½"/>
              </a:rPr>
              <a:t>基本特征</a:t>
            </a:r>
            <a:r>
              <a:rPr sz="4800" spc="12106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800">
                <a:solidFill>
                  <a:srgbClr val="FFFFFF"/>
                </a:solidFill>
                <a:latin typeface="USDTTQ+å®ä½"/>
                <a:cs typeface="USDTTQ+å®ä½"/>
              </a:rPr>
              <a:t>外表特征</a:t>
            </a:r>
            <a:endParaRPr sz="4800">
              <a:solidFill>
                <a:srgbClr val="FFFFFF"/>
              </a:solidFill>
              <a:latin typeface="USDTTQ+å®ä½"/>
              <a:cs typeface="USDTTQ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968" y="1214316"/>
            <a:ext cx="3508705" cy="15912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UGDOIA+å¾®è½¯é�»,Bold"/>
                <a:cs typeface="UGDOIA+å¾®è½¯é�»,Bold"/>
              </a:rPr>
              <a:t>渴望别人的爱或良好关</a:t>
            </a:r>
            <a:endParaRPr sz="2400" b="1">
              <a:solidFill>
                <a:srgbClr val="FFFFFF"/>
              </a:solidFill>
              <a:latin typeface="UGDOIA+å¾®è½¯é�»,Bold"/>
              <a:cs typeface="UGDOIA+å¾®è½¯é�»,Bold"/>
            </a:endParaRPr>
          </a:p>
          <a:p>
            <a:pPr marL="0" marR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UGDOIA+å¾®è½¯é�»,Bold"/>
                <a:cs typeface="UGDOIA+å¾®è½¯é�»,Bold"/>
              </a:rPr>
              <a:t>系、甘愿迁就他人，常</a:t>
            </a:r>
            <a:endParaRPr sz="2400" b="1">
              <a:solidFill>
                <a:srgbClr val="FFFFFF"/>
              </a:solidFill>
              <a:latin typeface="UGDOIA+å¾®è½¯é�»,Bold"/>
              <a:cs typeface="UGDOIA+å¾®è½¯é�»,Bold"/>
            </a:endParaRPr>
          </a:p>
          <a:p>
            <a:pPr marL="0" marR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UGDOIA+å¾®è½¯é�»,Bold"/>
                <a:cs typeface="UGDOIA+å¾®è½¯é�»,Bold"/>
              </a:rPr>
              <a:t>忽略自己人</a:t>
            </a:r>
            <a:endParaRPr sz="2400" b="1">
              <a:solidFill>
                <a:srgbClr val="FFFFFF"/>
              </a:solidFill>
              <a:latin typeface="UGDOIA+å¾®è½¯é�»,Bold"/>
              <a:cs typeface="UGDOIA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88815" y="1214316"/>
            <a:ext cx="3505200" cy="12253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UGDOIA+å¾®è½¯é�»,Bold"/>
                <a:cs typeface="UGDOIA+å¾®è½¯é�»,Bold"/>
              </a:rPr>
              <a:t>热情，友爱，亲切，笑</a:t>
            </a:r>
            <a:endParaRPr sz="2400" b="1">
              <a:solidFill>
                <a:srgbClr val="FFFFFF"/>
              </a:solidFill>
              <a:latin typeface="UGDOIA+å¾®è½¯é�»,Bold"/>
              <a:cs typeface="UGDOIA+å¾®è½¯é�»,Bold"/>
            </a:endParaRPr>
          </a:p>
          <a:p>
            <a:pPr marL="0" marR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UGDOIA+å¾®è½¯é�»,Bold"/>
                <a:cs typeface="UGDOIA+å¾®è½¯é�»,Bold"/>
              </a:rPr>
              <a:t>容灿烂，十分可爱</a:t>
            </a:r>
            <a:endParaRPr sz="2400" b="1">
              <a:solidFill>
                <a:srgbClr val="FFFFFF"/>
              </a:solidFill>
              <a:latin typeface="UGDOIA+å¾®è½¯é�»,Bold"/>
              <a:cs typeface="UGDOIA+å¾®è½¯é�»,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3701" y="1401564"/>
            <a:ext cx="3963923" cy="1524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USDTTQ+å®ä½"/>
                <a:cs typeface="USDTTQ+å®ä½"/>
              </a:rPr>
              <a:t>助人为乐者</a:t>
            </a:r>
            <a:endParaRPr sz="4800">
              <a:solidFill>
                <a:srgbClr val="FFFFFF"/>
              </a:solidFill>
              <a:latin typeface="USDTTQ+å®ä½"/>
              <a:cs typeface="USDTTQ+å®ä½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9968" y="3976496"/>
            <a:ext cx="7548827" cy="152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USDTTQ+å®ä½"/>
                <a:cs typeface="USDTTQ+å®ä½"/>
              </a:rPr>
              <a:t>主要特质</a:t>
            </a:r>
            <a:r>
              <a:rPr sz="4800" spc="12080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4800">
                <a:solidFill>
                  <a:srgbClr val="FFFFFF"/>
                </a:solidFill>
                <a:latin typeface="USDTTQ+å®ä½"/>
                <a:cs typeface="USDTTQ+å®ä½"/>
              </a:rPr>
              <a:t>人生格言</a:t>
            </a:r>
            <a:endParaRPr sz="4800">
              <a:solidFill>
                <a:srgbClr val="FFFFFF"/>
              </a:solidFill>
              <a:latin typeface="USDTTQ+å®ä½"/>
              <a:cs typeface="USDTTQ+å®ä½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9968" y="4724977"/>
            <a:ext cx="3608983" cy="12253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UGDOIA+å¾®è½¯é�»,Bold"/>
                <a:cs typeface="UGDOIA+å¾®è½¯é�»,Bold"/>
              </a:rPr>
              <a:t>温和友善、随和</a:t>
            </a:r>
            <a:r>
              <a:rPr sz="2400" b="1" spc="111">
                <a:solidFill>
                  <a:srgbClr val="FFFFFF"/>
                </a:solidFill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400" b="1">
                <a:solidFill>
                  <a:srgbClr val="FFFFFF"/>
                </a:solidFill>
                <a:latin typeface="UGDOIA+å¾®è½¯é�»,Bold"/>
                <a:cs typeface="UGDOIA+å¾®è½¯é�»,Bold"/>
              </a:rPr>
              <a:t>、绝不</a:t>
            </a:r>
            <a:endParaRPr sz="2400" b="1">
              <a:solidFill>
                <a:srgbClr val="FFFFFF"/>
              </a:solidFill>
              <a:latin typeface="UGDOIA+å¾®è½¯é�»,Bold"/>
              <a:cs typeface="UGDOIA+å¾®è½¯é�»,Bold"/>
            </a:endParaRPr>
          </a:p>
          <a:p>
            <a:pPr marL="0" marR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UGDOIA+å¾®è½¯é�»,Bold"/>
                <a:cs typeface="UGDOIA+å¾®è½¯é�»,Bold"/>
              </a:rPr>
              <a:t>直接表达需要</a:t>
            </a:r>
            <a:endParaRPr sz="2400" b="1">
              <a:solidFill>
                <a:srgbClr val="FFFFFF"/>
              </a:solidFill>
              <a:latin typeface="UGDOIA+å¾®è½¯é�»,Bold"/>
              <a:cs typeface="UGDOIA+å¾®è½¯é�»,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85385" y="4724977"/>
            <a:ext cx="3505200" cy="12253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UGDOIA+å¾®è½¯é�»,Bold"/>
                <a:cs typeface="UGDOIA+å¾®è½¯é�»,Bold"/>
              </a:rPr>
              <a:t>要想获得爱，首先得付</a:t>
            </a:r>
            <a:endParaRPr sz="2400" b="1">
              <a:solidFill>
                <a:srgbClr val="FFFFFF"/>
              </a:solidFill>
              <a:latin typeface="UGDOIA+å¾®è½¯é�»,Bold"/>
              <a:cs typeface="UGDOIA+å¾®è½¯é�»,Bold"/>
            </a:endParaRPr>
          </a:p>
          <a:p>
            <a:pPr marL="0" marR="0">
              <a:lnSpc>
                <a:spcPts val="2880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UGDOIA+å¾®è½¯é�»,Bold"/>
                <a:cs typeface="UGDOIA+å¾®è½¯é�»,Bold"/>
              </a:rPr>
              <a:t>出爱</a:t>
            </a:r>
            <a:endParaRPr sz="2400" b="1">
              <a:solidFill>
                <a:srgbClr val="FFFFFF"/>
              </a:solidFill>
              <a:latin typeface="UGDOIA+å¾®è½¯é�»,Bold"/>
              <a:cs typeface="UGDOIA+å¾®è½¯é�»,Bold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9393301" y="1401564"/>
            <a:ext cx="3354019" cy="1524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NWFBHC+å®ä½"/>
                <a:cs typeface="NWFBHC+å®ä½"/>
              </a:rPr>
              <a:t>利他行为</a:t>
            </a:r>
            <a:endParaRPr sz="4800">
              <a:solidFill>
                <a:srgbClr val="FFFFFF"/>
              </a:solidFill>
              <a:latin typeface="NWFBHC+å®ä½"/>
              <a:cs typeface="NWFBHC+å®ä½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968" y="4038250"/>
            <a:ext cx="2057400" cy="1143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600"/>
              </a:lnSpc>
              <a:spcBef>
                <a:spcPct val="0"/>
              </a:spcBef>
              <a:spcAft>
                <a:spcPct val="0"/>
              </a:spcAft>
            </a:pPr>
            <a:r>
              <a:rPr sz="3600">
                <a:solidFill>
                  <a:srgbClr val="FFFFFF"/>
                </a:solidFill>
                <a:latin typeface="NWFBHC+å®ä½"/>
                <a:cs typeface="NWFBHC+å®ä½"/>
              </a:rPr>
              <a:t>定义：</a:t>
            </a:r>
            <a:endParaRPr sz="3600">
              <a:solidFill>
                <a:srgbClr val="FFFFFF"/>
              </a:solidFill>
              <a:latin typeface="NWFBHC+å®ä½"/>
              <a:cs typeface="NWFBHC+å®ä½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968" y="4726247"/>
            <a:ext cx="5959512" cy="14080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PQFSLN+å¾®è½¯é�»,Bold"/>
                <a:cs typeface="PQFSLN+å¾®è½¯é�»,Bold"/>
              </a:rPr>
              <a:t>一个人所作出的行为对他人是有利的，</a:t>
            </a:r>
            <a:endParaRPr sz="2400" b="1">
              <a:solidFill>
                <a:srgbClr val="FFFFFF"/>
              </a:solidFill>
              <a:latin typeface="PQFSLN+å¾®è½¯é�»,Bold"/>
              <a:cs typeface="PQFSLN+å¾®è½¯é�»,Bold"/>
            </a:endParaRPr>
          </a:p>
          <a:p>
            <a:pPr marL="0" marR="0">
              <a:lnSpc>
                <a:spcPts val="3165"/>
              </a:lnSpc>
              <a:spcBef>
                <a:spcPts val="110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PQFSLN+å¾®è½¯é�»,Bold"/>
                <a:cs typeface="PQFSLN+å¾®è½¯é�»,Bold"/>
              </a:rPr>
              <a:t>而对自己则并没有明显的利益。</a:t>
            </a:r>
            <a:endParaRPr sz="2400" b="1">
              <a:solidFill>
                <a:srgbClr val="FFFFFF"/>
              </a:solidFill>
              <a:latin typeface="PQFSLN+å¾®è½¯é�»,Bold"/>
              <a:cs typeface="PQFSLN+å¾®è½¯é�»,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9968" y="5823476"/>
            <a:ext cx="8413589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PQFSLN+å¾®è½¯é�»,Bold"/>
                <a:cs typeface="PQFSLN+å¾®è½¯é�»,Bold"/>
              </a:rPr>
              <a:t>利他行为大致可分为亲缘利他、互惠利他和纯粹利他。</a:t>
            </a:r>
            <a:endParaRPr sz="2400" b="1">
              <a:solidFill>
                <a:srgbClr val="FFFFFF"/>
              </a:solidFill>
              <a:latin typeface="PQFSLN+å¾®è½¯é�»,Bold"/>
              <a:cs typeface="PQFSLN+å¾®è½¯é�»,Bold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1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blipFill>
            <a:blip r:embed="rId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/>
        </p:txBody>
      </p:sp>
      <p:sp>
        <p:nvSpPr>
          <p:cNvPr id="3" name="object 3"/>
          <p:cNvSpPr txBox="1"/>
          <p:nvPr/>
        </p:nvSpPr>
        <p:spPr>
          <a:xfrm>
            <a:off x="9088501" y="825753"/>
            <a:ext cx="3505580" cy="2649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304800" marR="0">
              <a:lnSpc>
                <a:spcPts val="4800"/>
              </a:lnSpc>
              <a:spcBef>
                <a:spcPct val="0"/>
              </a:spcBef>
              <a:spcAft>
                <a:spcPct val="0"/>
              </a:spcAft>
            </a:pPr>
            <a:r>
              <a:rPr sz="4800">
                <a:solidFill>
                  <a:srgbClr val="FFFFFF"/>
                </a:solidFill>
                <a:latin typeface="CICLAD+å®ä½"/>
                <a:cs typeface="CICLAD+å®ä½"/>
              </a:rPr>
              <a:t>心理模式</a:t>
            </a:r>
            <a:endParaRPr sz="4800">
              <a:solidFill>
                <a:srgbClr val="FFFFFF"/>
              </a:solidFill>
              <a:latin typeface="CICLAD+å®ä½"/>
              <a:cs typeface="CICLAD+å®ä½"/>
            </a:endParaRPr>
          </a:p>
          <a:p>
            <a:pPr marL="0" marR="0">
              <a:lnSpc>
                <a:spcPts val="4750"/>
              </a:lnSpc>
              <a:spcBef>
                <a:spcPts val="725"/>
              </a:spcBef>
              <a:spcAft>
                <a:spcPct val="0"/>
              </a:spcAft>
            </a:pPr>
            <a:r>
              <a:rPr sz="3600" b="1">
                <a:solidFill>
                  <a:srgbClr val="FFFFFF"/>
                </a:solidFill>
                <a:latin typeface="OBPNJA+å¾®è½¯é�»,Bold"/>
                <a:cs typeface="OBPNJA+å¾®è½¯é�»,Bold"/>
              </a:rPr>
              <a:t>表面助人为乐</a:t>
            </a:r>
            <a:endParaRPr sz="3600" b="1">
              <a:solidFill>
                <a:srgbClr val="FFFFFF"/>
              </a:solidFill>
              <a:latin typeface="OBPNJA+å¾®è½¯é�»,Bold"/>
              <a:cs typeface="OBPNJA+å¾®è½¯é�»,Bold"/>
            </a:endParaRPr>
          </a:p>
          <a:p>
            <a:pPr marL="0" marR="0">
              <a:lnSpc>
                <a:spcPts val="4320"/>
              </a:lnSpc>
              <a:spcBef>
                <a:spcPct val="0"/>
              </a:spcBef>
              <a:spcAft>
                <a:spcPct val="0"/>
              </a:spcAft>
            </a:pPr>
            <a:r>
              <a:rPr sz="3600" b="1">
                <a:solidFill>
                  <a:srgbClr val="FFFFFF"/>
                </a:solidFill>
                <a:latin typeface="OBPNJA+å¾®è½¯é�»,Bold"/>
                <a:cs typeface="OBPNJA+å¾®è½¯é�»,Bold"/>
              </a:rPr>
              <a:t>实际渴望认同</a:t>
            </a:r>
            <a:endParaRPr sz="3600" b="1">
              <a:solidFill>
                <a:srgbClr val="FFFFFF"/>
              </a:solidFill>
              <a:latin typeface="OBPNJA+å¾®è½¯é�»,Bold"/>
              <a:cs typeface="OBPNJA+å¾®è½¯é�»,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03350" y="1698948"/>
            <a:ext cx="167640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OBPNJA+å¾®è½¯é�»,Bold"/>
                <a:cs typeface="OBPNJA+å¾®è½¯é�»,Bold"/>
              </a:rPr>
              <a:t>主动付出</a:t>
            </a:r>
            <a:endParaRPr sz="2400" b="1">
              <a:solidFill>
                <a:srgbClr val="FFFFFF"/>
              </a:solidFill>
              <a:latin typeface="OBPNJA+å¾®è½¯é�»,Bold"/>
              <a:cs typeface="OBPNJA+å¾®è½¯é�»,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56580" y="1698948"/>
            <a:ext cx="167640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OBPNJA+å¾®è½¯é�»,Bold"/>
                <a:cs typeface="OBPNJA+å¾®è½¯é�»,Bold"/>
              </a:rPr>
              <a:t>得到肯定</a:t>
            </a:r>
            <a:endParaRPr sz="2400" b="1">
              <a:solidFill>
                <a:srgbClr val="FFFFFF"/>
              </a:solidFill>
              <a:latin typeface="OBPNJA+å¾®è½¯é�»,Bold"/>
              <a:cs typeface="OBPNJA+å¾®è½¯é�»,Bold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16623" y="4861502"/>
            <a:ext cx="1371600" cy="8594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3165"/>
              </a:lnSpc>
              <a:spcBef>
                <a:spcPct val="0"/>
              </a:spcBef>
              <a:spcAft>
                <a:spcPct val="0"/>
              </a:spcAft>
            </a:pPr>
            <a:r>
              <a:rPr sz="2400" b="1">
                <a:solidFill>
                  <a:srgbClr val="FFFFFF"/>
                </a:solidFill>
                <a:latin typeface="OBPNJA+å¾®è½¯é�»,Bold"/>
                <a:cs typeface="OBPNJA+å¾®è½¯é�»,Bold"/>
              </a:rPr>
              <a:t>小帮手</a:t>
            </a:r>
            <a:endParaRPr sz="2400" b="1">
              <a:solidFill>
                <a:srgbClr val="FFFFFF"/>
              </a:solidFill>
              <a:latin typeface="OBPNJA+å¾®è½¯é�»,Bold"/>
              <a:cs typeface="OBPNJA+å¾®è½¯é�»,Bold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1233" y="4914698"/>
            <a:ext cx="5783608" cy="6446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1pPr>
            <a:lvl2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2pPr>
            <a:lvl3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3pPr>
            <a:lvl4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4pPr>
            <a:lvl5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5pPr>
            <a:lvl6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6pPr>
            <a:lvl7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7pPr>
            <a:lvl8pPr marL="0" algn="l" defTabSz="914400" rtl="0" eaLnBrk="0" latinLnBrk="0" hangingPunct="0">
              <a:defRPr sz="1800" kern="1200">
                <a:solidFill>
                  <a:schemeClr val="phClr"/>
                </a:solidFill>
                <a:latin typeface="Arial" panose="020B0604020202020204"/>
                <a:ea typeface="Arial" panose="020B0604020202020204"/>
                <a:cs typeface="Arial" panose="020B0604020202020204"/>
              </a:defRPr>
            </a:lvl8pPr>
          </a:lstStyle>
          <a:p>
            <a:pPr marL="0" marR="0">
              <a:lnSpc>
                <a:spcPts val="2375"/>
              </a:lnSpc>
              <a:spcBef>
                <a:spcPct val="0"/>
              </a:spcBef>
              <a:spcAft>
                <a:spcPct val="0"/>
              </a:spcAft>
            </a:pPr>
            <a:r>
              <a:rPr sz="1800" b="1">
                <a:solidFill>
                  <a:srgbClr val="FFFFFF"/>
                </a:solidFill>
                <a:latin typeface="OBPNJA+å¾®è½¯é�»,Bold"/>
                <a:cs typeface="OBPNJA+å¾®è½¯é�»,Bold"/>
              </a:rPr>
              <a:t>童年困境：被长辈忽略，主动承担责任，影响长辈</a:t>
            </a:r>
            <a:endParaRPr sz="1800" b="1">
              <a:solidFill>
                <a:srgbClr val="FFFFFF"/>
              </a:solidFill>
              <a:latin typeface="OBPNJA+å¾®è½¯é�»,Bold"/>
              <a:cs typeface="OBPNJA+å¾®è½¯é�»,Bold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971</Words>
  <Application>WPS 演示</Application>
  <PresentationFormat>Ýêðàí (4:3)</PresentationFormat>
  <Paragraphs>139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46</vt:i4>
      </vt:variant>
      <vt:variant>
        <vt:lpstr>主题</vt:lpstr>
      </vt:variant>
      <vt:variant>
        <vt:i4>14</vt:i4>
      </vt:variant>
      <vt:variant>
        <vt:lpstr>幻灯片标题</vt:lpstr>
      </vt:variant>
      <vt:variant>
        <vt:i4>13</vt:i4>
      </vt:variant>
    </vt:vector>
  </HeadingPairs>
  <TitlesOfParts>
    <vt:vector size="73" baseType="lpstr">
      <vt:lpstr>Arial</vt:lpstr>
      <vt:lpstr>宋体</vt:lpstr>
      <vt:lpstr>Wingdings</vt:lpstr>
      <vt:lpstr>Arial</vt:lpstr>
      <vt:lpstr>TMDCCL+å®ä½</vt:lpstr>
      <vt:lpstr>Times New Roman</vt:lpstr>
      <vt:lpstr>BUQCRL+å¾®è½¯é�»,Bold</vt:lpstr>
      <vt:lpstr>TVROOO+å®ä½</vt:lpstr>
      <vt:lpstr>VJDWEC+å®ä½</vt:lpstr>
      <vt:lpstr>KEUVQH+å¾®è½¯é�»,Bold</vt:lpstr>
      <vt:lpstr>MBTGAN+å®ä½</vt:lpstr>
      <vt:lpstr>KOANEQ+å®ä½</vt:lpstr>
      <vt:lpstr>VJCWNE+å¾®è½¯é�»,Bold</vt:lpstr>
      <vt:lpstr>VPBJCL+å¾®è½¯é�»,Bold</vt:lpstr>
      <vt:lpstr>EHMBQP+å®ä½</vt:lpstr>
      <vt:lpstr>JOICIM+å®ä½</vt:lpstr>
      <vt:lpstr>NLSQHD+å¾®è½¯é�»,Bold</vt:lpstr>
      <vt:lpstr>SDMUJK+å¾®è½¯é�»,Bold</vt:lpstr>
      <vt:lpstr>NCEROP+å®ä½</vt:lpstr>
      <vt:lpstr>FDWBQH+å¾®è½¯é�»,Bold</vt:lpstr>
      <vt:lpstr>EQSRLM+å¾®è½¯é�»,Bold</vt:lpstr>
      <vt:lpstr>RLGNEM+å®ä½</vt:lpstr>
      <vt:lpstr>PUEUDR+å®ä½</vt:lpstr>
      <vt:lpstr>BCLEVD+å¾®è½¯é�»,Bold</vt:lpstr>
      <vt:lpstr>USDTTQ+å®ä½</vt:lpstr>
      <vt:lpstr>UGDOIA+å¾®è½¯é�»,Bold</vt:lpstr>
      <vt:lpstr>NWFBHC+å®ä½</vt:lpstr>
      <vt:lpstr>PQFSLN+å¾®è½¯é�»,Bold</vt:lpstr>
      <vt:lpstr>CICLAD+å®ä½</vt:lpstr>
      <vt:lpstr>OBPNJA+å¾®è½¯é�»,Bold</vt:lpstr>
      <vt:lpstr>QNCHRR+å®ä½</vt:lpstr>
      <vt:lpstr>BRFDBG+å¾®è½¯é�»,Bold</vt:lpstr>
      <vt:lpstr>PFAPDM+å®ä½</vt:lpstr>
      <vt:lpstr>WMNEUW+å¾®è½¯é�»,Bold</vt:lpstr>
      <vt:lpstr>DUCIAB+å®ä½</vt:lpstr>
      <vt:lpstr>IMISHF+å¾®è½¯é�»,Bold</vt:lpstr>
      <vt:lpstr>NKOQJS+å¾®è½¯é�»</vt:lpstr>
      <vt:lpstr>ASSHDE+å¾®è½¯é�»,Bold</vt:lpstr>
      <vt:lpstr>BOTJPM+å®ä½</vt:lpstr>
      <vt:lpstr>OQHDEI+å¾®è½¯é�»,Bold</vt:lpstr>
      <vt:lpstr>LQKDHU+å¾®è½¯é�»,Bold</vt:lpstr>
      <vt:lpstr>MBQFDQ+å®ä½</vt:lpstr>
      <vt:lpstr>Courier New</vt:lpstr>
      <vt:lpstr>微软雅黑</vt:lpstr>
      <vt:lpstr>Arial Unicode MS</vt:lpstr>
      <vt:lpstr>Calibri</vt:lpstr>
      <vt:lpstr>Office Theme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Theme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Smileคิดถึง</cp:lastModifiedBy>
  <cp:revision>2</cp:revision>
  <cp:lastPrinted>2018-08-01T09:24:00Z</cp:lastPrinted>
  <dcterms:created xsi:type="dcterms:W3CDTF">2018-08-01T01:24:00Z</dcterms:created>
  <dcterms:modified xsi:type="dcterms:W3CDTF">2018-08-01T04:54:21Z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2052-10.1.0.7468</vt:lpwstr>
  </property>
</Properties>
</file>