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5"/>
  </p:notesMasterIdLst>
  <p:sldIdLst>
    <p:sldId id="423" r:id="rId4"/>
    <p:sldId id="337" r:id="rId6"/>
    <p:sldId id="521" r:id="rId7"/>
    <p:sldId id="522" r:id="rId8"/>
    <p:sldId id="524" r:id="rId9"/>
    <p:sldId id="525" r:id="rId10"/>
    <p:sldId id="526" r:id="rId11"/>
    <p:sldId id="527" r:id="rId12"/>
    <p:sldId id="528" r:id="rId13"/>
    <p:sldId id="529" r:id="rId14"/>
    <p:sldId id="530" r:id="rId15"/>
    <p:sldId id="531" r:id="rId16"/>
    <p:sldId id="363" r:id="rId17"/>
  </p:sldIdLst>
  <p:sldSz cx="12192635" cy="6858000"/>
  <p:notesSz cx="6858000" cy="9144000"/>
  <p:custDataLst>
    <p:tags r:id="rId21"/>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4" userDrawn="1">
          <p15:clr>
            <a:srgbClr val="A4A3A4"/>
          </p15:clr>
        </p15:guide>
        <p15:guide id="2" pos="393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1849B"/>
    <a:srgbClr val="526580"/>
    <a:srgbClr val="2B4663"/>
    <a:srgbClr val="323F4B"/>
    <a:srgbClr val="00B6A5"/>
    <a:srgbClr val="43536A"/>
    <a:srgbClr val="FFFFFF"/>
    <a:srgbClr val="F9FAFB"/>
    <a:srgbClr val="DBEFF9"/>
    <a:srgbClr val="5537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2" autoAdjust="0"/>
    <p:restoredTop sz="94662" autoAdjust="0"/>
  </p:normalViewPr>
  <p:slideViewPr>
    <p:cSldViewPr snapToGrid="0">
      <p:cViewPr>
        <p:scale>
          <a:sx n="66" d="100"/>
          <a:sy n="66" d="100"/>
        </p:scale>
        <p:origin x="-432" y="-1626"/>
      </p:cViewPr>
      <p:guideLst>
        <p:guide orient="horz" pos="2204"/>
        <p:guide pos="3934"/>
      </p:guideLst>
    </p:cSldViewPr>
  </p:slideViewPr>
  <p:outlineViewPr>
    <p:cViewPr>
      <p:scale>
        <a:sx n="33" d="100"/>
        <a:sy n="33" d="100"/>
      </p:scale>
      <p:origin x="0" y="0"/>
    </p:cViewPr>
  </p:outlineViewPr>
  <p:notesTextViewPr>
    <p:cViewPr>
      <p:scale>
        <a:sx n="1" d="1"/>
        <a:sy n="1" d="1"/>
      </p:scale>
      <p:origin x="0" y="0"/>
    </p:cViewPr>
  </p:notesTextViewPr>
  <p:sorterViewPr>
    <p:cViewPr>
      <p:scale>
        <a:sx n="186" d="100"/>
        <a:sy n="18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1" Type="http://schemas.openxmlformats.org/officeDocument/2006/relationships/tags" Target="tags/tag44.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E8BE76-29C8-41AB-8544-889D89FA4F96}"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530" y="1143000"/>
            <a:ext cx="548694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3AD677-048F-409F-AACD-0A0B5EF61C8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0700" y="685800"/>
            <a:ext cx="60966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0700" y="685800"/>
            <a:ext cx="60966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fld id="{8E734D7E-DDC1-43BA-BA84-4A1CFE3D3418}" type="slidenum">
              <a:rPr lang="zh-CN" altLang="en-US" sz="1200">
                <a:solidFill>
                  <a:prstClr val="black"/>
                </a:solidFill>
                <a:latin typeface="Calibri" panose="020F0502020204030204" pitchFamily="34" charset="0"/>
                <a:ea typeface="宋体" panose="02010600030101010101" pitchFamily="2" charset="-122"/>
              </a:rPr>
            </a:fld>
            <a:endParaRPr lang="zh-CN" altLang="en-US" sz="1200">
              <a:solidFill>
                <a:prstClr val="black"/>
              </a:solidFill>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2.png"/><Relationship Id="rId5" Type="http://schemas.openxmlformats.org/officeDocument/2006/relationships/tags" Target="../tags/tag4.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1.png"/><Relationship Id="rId2" Type="http://schemas.openxmlformats.org/officeDocument/2006/relationships/tags" Target="../tags/tag3.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2.png"/><Relationship Id="rId5" Type="http://schemas.openxmlformats.org/officeDocument/2006/relationships/tags" Target="../tags/tag2.xml"/><Relationship Id="rId4" Type="http://schemas.openxmlformats.org/officeDocument/2006/relationships/image" Target="file:///C:\Users\1V994W2\PycharmProjects\PPT_Background_Generation/pic_temp/0_pic_quater_left_up.png" TargetMode="External"/><Relationship Id="rId3" Type="http://schemas.openxmlformats.org/officeDocument/2006/relationships/image" Target="../media/image1.png"/><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
        <p:nvSpPr>
          <p:cNvPr id="2" name="直角三角形 1"/>
          <p:cNvSpPr/>
          <p:nvPr userDrawn="1"/>
        </p:nvSpPr>
        <p:spPr>
          <a:xfrm flipH="1">
            <a:off x="10954527" y="5535066"/>
            <a:ext cx="1238674" cy="1323287"/>
          </a:xfrm>
          <a:prstGeom prst="rtTriangle">
            <a:avLst/>
          </a:prstGeom>
          <a:solidFill>
            <a:srgbClr val="43536A"/>
          </a:solidFill>
          <a:ln>
            <a:solidFill>
              <a:srgbClr val="435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35">
              <a:solidFill>
                <a:schemeClr val="bg2">
                  <a:lumMod val="25000"/>
                </a:schemeClr>
              </a:solidFill>
            </a:endParaRPr>
          </a:p>
        </p:txBody>
      </p:sp>
      <p:grpSp>
        <p:nvGrpSpPr>
          <p:cNvPr id="8" name="组合 7"/>
          <p:cNvGrpSpPr/>
          <p:nvPr userDrawn="1"/>
        </p:nvGrpSpPr>
        <p:grpSpPr>
          <a:xfrm>
            <a:off x="265880" y="-446216"/>
            <a:ext cx="1454717" cy="852637"/>
            <a:chOff x="244" y="-590"/>
            <a:chExt cx="2015" cy="1180"/>
          </a:xfrm>
        </p:grpSpPr>
        <p:sp>
          <p:nvSpPr>
            <p:cNvPr id="4" name="直角三角形 3"/>
            <p:cNvSpPr/>
            <p:nvPr userDrawn="1"/>
          </p:nvSpPr>
          <p:spPr>
            <a:xfrm rot="13500000" flipV="1">
              <a:off x="1079" y="-590"/>
              <a:ext cx="1180" cy="1180"/>
            </a:xfrm>
            <a:prstGeom prst="rtTriangle">
              <a:avLst/>
            </a:prstGeom>
            <a:solidFill>
              <a:srgbClr val="5265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35">
                <a:solidFill>
                  <a:prstClr val="white"/>
                </a:solidFill>
              </a:endParaRPr>
            </a:p>
          </p:txBody>
        </p:sp>
        <p:sp>
          <p:nvSpPr>
            <p:cNvPr id="3" name="直角三角形 2"/>
            <p:cNvSpPr/>
            <p:nvPr userDrawn="1"/>
          </p:nvSpPr>
          <p:spPr>
            <a:xfrm rot="13500000" flipV="1">
              <a:off x="244" y="-590"/>
              <a:ext cx="1180" cy="1180"/>
            </a:xfrm>
            <a:prstGeom prst="rtTriangle">
              <a:avLst/>
            </a:prstGeom>
            <a:solidFill>
              <a:srgbClr val="435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35">
                <a:solidFill>
                  <a:prstClr val="white"/>
                </a:solidFill>
              </a:endParaRPr>
            </a:p>
          </p:txBody>
        </p:sp>
      </p:grpSp>
      <p:sp>
        <p:nvSpPr>
          <p:cNvPr id="7" name="Title 1"/>
          <p:cNvSpPr>
            <a:spLocks noGrp="1"/>
          </p:cNvSpPr>
          <p:nvPr>
            <p:ph type="title"/>
          </p:nvPr>
        </p:nvSpPr>
        <p:spPr>
          <a:xfrm>
            <a:off x="1745999" y="154101"/>
            <a:ext cx="9796051" cy="484318"/>
          </a:xfrm>
        </p:spPr>
        <p:txBody>
          <a:bodyPr>
            <a:noAutofit/>
          </a:bodyPr>
          <a:lstStyle>
            <a:lvl1pPr>
              <a:lnSpc>
                <a:spcPct val="100000"/>
              </a:lnSpc>
              <a:defRPr sz="2665"/>
            </a:lvl1pPr>
          </a:lstStyle>
          <a:p>
            <a:r>
              <a:rPr lang="zh-CN" altLang="en-US" smtClean="0"/>
              <a:t>单击此处编辑母版标题样式</a:t>
            </a:r>
            <a:endParaRPr lang="zh-CN" altLang="en-US" dirty="0" smtClean="0"/>
          </a:p>
        </p:txBody>
      </p:sp>
    </p:spTree>
  </p:cSld>
  <p:clrMapOvr>
    <a:masterClrMapping/>
  </p:clrMapOvr>
  <p:transition spd="med" advClick="0" advTm="0">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871" y="457224"/>
            <a:ext cx="3932625" cy="1600282"/>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698" y="987476"/>
            <a:ext cx="6172808" cy="4873876"/>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835" indent="0">
              <a:buNone/>
              <a:defRPr sz="2000"/>
            </a:lvl7pPr>
            <a:lvl8pPr marL="3201035" indent="0">
              <a:buNone/>
              <a:defRPr sz="2000"/>
            </a:lvl8pPr>
            <a:lvl9pPr marL="3658235" indent="0">
              <a:buNone/>
              <a:defRPr sz="2000"/>
            </a:lvl9pPr>
          </a:lstStyle>
          <a:p>
            <a:r>
              <a:rPr lang="zh-CN" altLang="en-US" smtClean="0"/>
              <a:t>单击图标添加图片</a:t>
            </a:r>
            <a:endParaRPr lang="en-US" dirty="0"/>
          </a:p>
        </p:txBody>
      </p:sp>
      <p:sp>
        <p:nvSpPr>
          <p:cNvPr id="4" name="Text Placeholder 3"/>
          <p:cNvSpPr>
            <a:spLocks noGrp="1"/>
          </p:cNvSpPr>
          <p:nvPr>
            <p:ph type="body" sz="half" idx="2" hasCustomPrompt="1"/>
          </p:nvPr>
        </p:nvSpPr>
        <p:spPr>
          <a:xfrm>
            <a:off x="839871" y="2057506"/>
            <a:ext cx="3932625" cy="381178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835" indent="0">
              <a:buNone/>
              <a:defRPr sz="1000"/>
            </a:lvl7pPr>
            <a:lvl8pPr marL="3201035" indent="0">
              <a:buNone/>
              <a:defRPr sz="1000"/>
            </a:lvl8pPr>
            <a:lvl9pPr marL="3658235" indent="0">
              <a:buNone/>
              <a:defRPr sz="1000"/>
            </a:lvl9pPr>
          </a:lstStyle>
          <a:p>
            <a:pPr lvl="0"/>
            <a:r>
              <a:rPr lang="zh-CN" altLang="en-US" smtClean="0"/>
              <a:t>编辑母版文本样式</a:t>
            </a:r>
            <a:endParaRPr lang="zh-CN" altLang="en-US" smtClean="0"/>
          </a:p>
        </p:txBody>
      </p:sp>
      <p:sp>
        <p:nvSpPr>
          <p:cNvPr id="5" name="Date Placeholder 4"/>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p:transition spd="med" advClick="0" advTm="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p:transition spd="med" advClick="0" advTm="0">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5759" y="365144"/>
            <a:ext cx="2629159" cy="58121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hasCustomPrompt="1"/>
          </p:nvPr>
        </p:nvSpPr>
        <p:spPr>
          <a:xfrm>
            <a:off x="838283" y="365144"/>
            <a:ext cx="7735062" cy="5812138"/>
          </a:xfrm>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p:transition spd="med" advClick="0" advTm="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
        <p:nvSpPr>
          <p:cNvPr id="2" name="直角三角形 1"/>
          <p:cNvSpPr/>
          <p:nvPr userDrawn="1"/>
        </p:nvSpPr>
        <p:spPr>
          <a:xfrm flipH="1">
            <a:off x="10954527" y="5535066"/>
            <a:ext cx="1238674" cy="1323287"/>
          </a:xfrm>
          <a:prstGeom prst="rtTriangle">
            <a:avLst/>
          </a:prstGeom>
          <a:solidFill>
            <a:srgbClr val="43536A"/>
          </a:solidFill>
          <a:ln>
            <a:solidFill>
              <a:srgbClr val="435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35">
              <a:solidFill>
                <a:schemeClr val="bg2">
                  <a:lumMod val="25000"/>
                </a:schemeClr>
              </a:solidFill>
            </a:endParaRPr>
          </a:p>
        </p:txBody>
      </p:sp>
      <p:grpSp>
        <p:nvGrpSpPr>
          <p:cNvPr id="8" name="组合 7"/>
          <p:cNvGrpSpPr/>
          <p:nvPr userDrawn="1"/>
        </p:nvGrpSpPr>
        <p:grpSpPr>
          <a:xfrm>
            <a:off x="265880" y="-446216"/>
            <a:ext cx="1454717" cy="852637"/>
            <a:chOff x="244" y="-590"/>
            <a:chExt cx="2015" cy="1180"/>
          </a:xfrm>
        </p:grpSpPr>
        <p:sp>
          <p:nvSpPr>
            <p:cNvPr id="4" name="直角三角形 3"/>
            <p:cNvSpPr/>
            <p:nvPr userDrawn="1"/>
          </p:nvSpPr>
          <p:spPr>
            <a:xfrm rot="13500000" flipV="1">
              <a:off x="1079" y="-590"/>
              <a:ext cx="1180" cy="1180"/>
            </a:xfrm>
            <a:prstGeom prst="rtTriangle">
              <a:avLst/>
            </a:prstGeom>
            <a:solidFill>
              <a:srgbClr val="5265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35">
                <a:solidFill>
                  <a:prstClr val="white"/>
                </a:solidFill>
              </a:endParaRPr>
            </a:p>
          </p:txBody>
        </p:sp>
        <p:sp>
          <p:nvSpPr>
            <p:cNvPr id="3" name="直角三角形 2"/>
            <p:cNvSpPr/>
            <p:nvPr userDrawn="1"/>
          </p:nvSpPr>
          <p:spPr>
            <a:xfrm rot="13500000" flipV="1">
              <a:off x="244" y="-590"/>
              <a:ext cx="1180" cy="1180"/>
            </a:xfrm>
            <a:prstGeom prst="rtTriangle">
              <a:avLst/>
            </a:prstGeom>
            <a:solidFill>
              <a:srgbClr val="435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35">
                <a:solidFill>
                  <a:prstClr val="white"/>
                </a:solidFill>
              </a:endParaRPr>
            </a:p>
          </p:txBody>
        </p:sp>
      </p:grpSp>
      <p:sp>
        <p:nvSpPr>
          <p:cNvPr id="7" name="Title 1"/>
          <p:cNvSpPr>
            <a:spLocks noGrp="1"/>
          </p:cNvSpPr>
          <p:nvPr>
            <p:ph type="title"/>
          </p:nvPr>
        </p:nvSpPr>
        <p:spPr>
          <a:xfrm>
            <a:off x="1745999" y="154101"/>
            <a:ext cx="9796051" cy="484318"/>
          </a:xfrm>
        </p:spPr>
        <p:txBody>
          <a:bodyPr>
            <a:noAutofit/>
          </a:bodyPr>
          <a:lstStyle>
            <a:lvl1pPr>
              <a:lnSpc>
                <a:spcPct val="100000"/>
              </a:lnSpc>
              <a:defRPr sz="2665"/>
            </a:lvl1pPr>
          </a:lstStyle>
          <a:p>
            <a:r>
              <a:rPr lang="zh-CN" altLang="en-US" smtClean="0"/>
              <a:t>单击此处编辑母版标题样式</a:t>
            </a:r>
            <a:endParaRPr lang="zh-CN" altLang="en-US" dirty="0" smtClean="0"/>
          </a:p>
        </p:txBody>
      </p:sp>
    </p:spTree>
  </p:cSld>
  <p:clrMapOvr>
    <a:masterClrMapping/>
  </p:clrMapOvr>
  <p:transition spd="med" advClick="0" advTm="0">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720128" cy="623607"/>
          </a:xfrm>
          <a:prstGeom prst="rect">
            <a:avLst/>
          </a:prstGeom>
        </p:spPr>
      </p:pic>
      <p:pic>
        <p:nvPicPr>
          <p:cNvPr id="6" name="图片 5"/>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11472508" y="0"/>
            <a:ext cx="720128" cy="623607"/>
          </a:xfrm>
          <a:prstGeom prst="rect">
            <a:avLst/>
          </a:prstGeom>
        </p:spPr>
      </p:pic>
      <p:sp>
        <p:nvSpPr>
          <p:cNvPr id="7" name="Title 1"/>
          <p:cNvSpPr>
            <a:spLocks noGrp="1"/>
          </p:cNvSpPr>
          <p:nvPr>
            <p:ph type="title"/>
          </p:nvPr>
        </p:nvSpPr>
        <p:spPr>
          <a:xfrm>
            <a:off x="634114" y="78536"/>
            <a:ext cx="9796051" cy="484318"/>
          </a:xfrm>
        </p:spPr>
        <p:txBody>
          <a:bodyPr>
            <a:noAutofit/>
          </a:bodyPr>
          <a:lstStyle>
            <a:lvl1pPr>
              <a:lnSpc>
                <a:spcPct val="100000"/>
              </a:lnSpc>
              <a:defRPr sz="2200" b="1">
                <a:solidFill>
                  <a:schemeClr val="accent1"/>
                </a:solidFill>
              </a:defRPr>
            </a:lvl1pPr>
          </a:lstStyle>
          <a:p>
            <a:r>
              <a:rPr lang="zh-CN" altLang="en-US" smtClean="0"/>
              <a:t>单击此处编辑母版标题样式</a:t>
            </a:r>
            <a:endParaRPr lang="zh-CN" altLang="en-US" dirty="0" smtClean="0"/>
          </a:p>
        </p:txBody>
      </p:sp>
      <p:cxnSp>
        <p:nvCxnSpPr>
          <p:cNvPr id="8" name="直接连接符 7"/>
          <p:cNvCxnSpPr/>
          <p:nvPr/>
        </p:nvCxnSpPr>
        <p:spPr>
          <a:xfrm>
            <a:off x="707390" y="553085"/>
            <a:ext cx="10728000" cy="0"/>
          </a:xfrm>
          <a:prstGeom prst="line">
            <a:avLst/>
          </a:prstGeom>
          <a:ln w="127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advClick="0" advTm="0">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150" y="1122420"/>
            <a:ext cx="9144900" cy="2387723"/>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hasCustomPrompt="1"/>
          </p:nvPr>
        </p:nvSpPr>
        <p:spPr>
          <a:xfrm>
            <a:off x="1524150" y="3602223"/>
            <a:ext cx="9144900" cy="165584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835" indent="0" algn="ctr">
              <a:buNone/>
              <a:defRPr sz="1600"/>
            </a:lvl7pPr>
            <a:lvl8pPr marL="3201035" indent="0" algn="ctr">
              <a:buNone/>
              <a:defRPr sz="1600"/>
            </a:lvl8pPr>
            <a:lvl9pPr marL="3658235" indent="0" algn="ctr">
              <a:buNone/>
              <a:defRPr sz="1600"/>
            </a:lvl9pPr>
          </a:lstStyle>
          <a:p>
            <a:r>
              <a:rPr lang="zh-CN" altLang="en-US" smtClean="0"/>
              <a:t>单击以编辑母版副标题样式</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p:transition spd="med" advClick="0" advTm="0">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p:transition spd="med" advClick="0" advTm="0">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933" y="1709827"/>
            <a:ext cx="10516635" cy="2852884"/>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hasCustomPrompt="1"/>
          </p:nvPr>
        </p:nvSpPr>
        <p:spPr>
          <a:xfrm>
            <a:off x="831933" y="4589700"/>
            <a:ext cx="10516635" cy="150026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835" indent="0">
              <a:buNone/>
              <a:defRPr sz="1600">
                <a:solidFill>
                  <a:schemeClr val="tx1">
                    <a:tint val="75000"/>
                  </a:schemeClr>
                </a:solidFill>
              </a:defRPr>
            </a:lvl7pPr>
            <a:lvl8pPr marL="3201035" indent="0">
              <a:buNone/>
              <a:defRPr sz="1600">
                <a:solidFill>
                  <a:schemeClr val="tx1">
                    <a:tint val="75000"/>
                  </a:schemeClr>
                </a:solidFill>
              </a:defRPr>
            </a:lvl8pPr>
            <a:lvl9pPr marL="3658235" indent="0">
              <a:buNone/>
              <a:defRPr sz="1600">
                <a:solidFill>
                  <a:schemeClr val="tx1">
                    <a:tint val="75000"/>
                  </a:schemeClr>
                </a:solidFill>
              </a:defRPr>
            </a:lvl9pPr>
          </a:lstStyle>
          <a:p>
            <a:pPr lvl="0"/>
            <a:r>
              <a:rPr lang="zh-CN" altLang="en-US" smtClean="0"/>
              <a:t>编辑母版文本样式</a:t>
            </a:r>
            <a:endParaRPr lang="zh-CN" altLang="en-US" smtClean="0"/>
          </a:p>
        </p:txBody>
      </p:sp>
      <p:sp>
        <p:nvSpPr>
          <p:cNvPr id="4" name="Date Placeholder 3"/>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p:transition spd="med" advClick="0" advTm="0">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hasCustomPrompt="1"/>
          </p:nvPr>
        </p:nvSpPr>
        <p:spPr>
          <a:xfrm>
            <a:off x="838283" y="1825719"/>
            <a:ext cx="5182110" cy="4351563"/>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Content Placeholder 3"/>
          <p:cNvSpPr>
            <a:spLocks noGrp="1"/>
          </p:cNvSpPr>
          <p:nvPr>
            <p:ph sz="half" idx="2" hasCustomPrompt="1"/>
          </p:nvPr>
        </p:nvSpPr>
        <p:spPr>
          <a:xfrm>
            <a:off x="6172808" y="1825719"/>
            <a:ext cx="5182110" cy="4351563"/>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p:transition spd="med" advClick="0" advTm="0">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871" y="365144"/>
            <a:ext cx="10516635" cy="1325631"/>
          </a:xfrm>
        </p:spPr>
        <p:txBody>
          <a:bodyPr/>
          <a:lstStyle/>
          <a:p>
            <a:r>
              <a:rPr lang="zh-CN" altLang="en-US" smtClean="0"/>
              <a:t>单击此处编辑母版标题样式</a:t>
            </a:r>
            <a:endParaRPr lang="en-US" dirty="0"/>
          </a:p>
        </p:txBody>
      </p:sp>
      <p:sp>
        <p:nvSpPr>
          <p:cNvPr id="3" name="Text Placeholder 2"/>
          <p:cNvSpPr>
            <a:spLocks noGrp="1"/>
          </p:cNvSpPr>
          <p:nvPr>
            <p:ph type="body" idx="1" hasCustomPrompt="1"/>
          </p:nvPr>
        </p:nvSpPr>
        <p:spPr>
          <a:xfrm>
            <a:off x="839872" y="1681249"/>
            <a:ext cx="5158295" cy="82395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835" indent="0">
              <a:buNone/>
              <a:defRPr sz="1600" b="1"/>
            </a:lvl7pPr>
            <a:lvl8pPr marL="3201035" indent="0">
              <a:buNone/>
              <a:defRPr sz="1600" b="1"/>
            </a:lvl8pPr>
            <a:lvl9pPr marL="3658235" indent="0">
              <a:buNone/>
              <a:defRPr sz="1600" b="1"/>
            </a:lvl9pPr>
          </a:lstStyle>
          <a:p>
            <a:pPr lvl="0"/>
            <a:r>
              <a:rPr lang="zh-CN" altLang="en-US" smtClean="0"/>
              <a:t>编辑母版文本样式</a:t>
            </a:r>
            <a:endParaRPr lang="zh-CN" altLang="en-US" smtClean="0"/>
          </a:p>
        </p:txBody>
      </p:sp>
      <p:sp>
        <p:nvSpPr>
          <p:cNvPr id="4" name="Content Placeholder 3"/>
          <p:cNvSpPr>
            <a:spLocks noGrp="1"/>
          </p:cNvSpPr>
          <p:nvPr>
            <p:ph sz="half" idx="2" hasCustomPrompt="1"/>
          </p:nvPr>
        </p:nvSpPr>
        <p:spPr>
          <a:xfrm>
            <a:off x="839872" y="2505204"/>
            <a:ext cx="5158295" cy="368477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hasCustomPrompt="1"/>
          </p:nvPr>
        </p:nvSpPr>
        <p:spPr>
          <a:xfrm>
            <a:off x="6172808" y="1681249"/>
            <a:ext cx="5183698" cy="82395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835" indent="0">
              <a:buNone/>
              <a:defRPr sz="1600" b="1"/>
            </a:lvl7pPr>
            <a:lvl8pPr marL="3201035" indent="0">
              <a:buNone/>
              <a:defRPr sz="1600" b="1"/>
            </a:lvl8pPr>
            <a:lvl9pPr marL="3658235" indent="0">
              <a:buNone/>
              <a:defRPr sz="1600" b="1"/>
            </a:lvl9pPr>
          </a:lstStyle>
          <a:p>
            <a:pPr lvl="0"/>
            <a:r>
              <a:rPr lang="zh-CN" altLang="en-US" smtClean="0"/>
              <a:t>编辑母版文本样式</a:t>
            </a:r>
            <a:endParaRPr lang="zh-CN" altLang="en-US" smtClean="0"/>
          </a:p>
        </p:txBody>
      </p:sp>
      <p:sp>
        <p:nvSpPr>
          <p:cNvPr id="6" name="Content Placeholder 5"/>
          <p:cNvSpPr>
            <a:spLocks noGrp="1"/>
          </p:cNvSpPr>
          <p:nvPr>
            <p:ph sz="quarter" idx="4" hasCustomPrompt="1"/>
          </p:nvPr>
        </p:nvSpPr>
        <p:spPr>
          <a:xfrm>
            <a:off x="6172808" y="2505204"/>
            <a:ext cx="5183698" cy="368477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27987A4-0198-42B4-AAAE-EDBADA4485AB}" type="slidenum">
              <a:rPr lang="zh-CN" altLang="en-US" smtClean="0"/>
            </a:fld>
            <a:endParaRPr lang="zh-CN" altLang="en-US"/>
          </a:p>
        </p:txBody>
      </p:sp>
      <p:sp>
        <p:nvSpPr>
          <p:cNvPr id="11" name="矩形 10"/>
          <p:cNvSpPr/>
          <p:nvPr userDrawn="1"/>
        </p:nvSpPr>
        <p:spPr>
          <a:xfrm>
            <a:off x="8565985" y="5089247"/>
            <a:ext cx="1033616" cy="281305"/>
          </a:xfrm>
          <a:prstGeom prst="rect">
            <a:avLst/>
          </a:prstGeom>
        </p:spPr>
        <p:txBody>
          <a:bodyPr wrap="square">
            <a:spAutoFit/>
          </a:bodyPr>
          <a:lstStyle/>
          <a:p>
            <a:pPr defTabSz="914400"/>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模板下载：</a:t>
            </a:r>
            <a:r>
              <a:rPr lang="en-US" altLang="zh-CN" sz="135" dirty="0">
                <a:solidFill>
                  <a:prstClr val="white"/>
                </a:solidFill>
                <a:latin typeface="Calibri" panose="020F0502020204030204"/>
                <a:ea typeface="宋体" panose="02010600030101010101" pitchFamily="2" charset="-122"/>
              </a:rPr>
              <a:t>www.1ppt.com/moban/          </a:t>
            </a:r>
            <a:r>
              <a:rPr lang="zh-CN" altLang="en-US" sz="135" dirty="0">
                <a:solidFill>
                  <a:prstClr val="white"/>
                </a:solidFill>
                <a:latin typeface="Calibri" panose="020F0502020204030204"/>
                <a:ea typeface="宋体" panose="02010600030101010101" pitchFamily="2" charset="-122"/>
              </a:rPr>
              <a:t>行业</a:t>
            </a:r>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模板：</a:t>
            </a:r>
            <a:r>
              <a:rPr lang="en-US" altLang="zh-CN" sz="135" dirty="0">
                <a:solidFill>
                  <a:prstClr val="white"/>
                </a:solidFill>
                <a:latin typeface="Calibri" panose="020F0502020204030204"/>
                <a:ea typeface="宋体" panose="02010600030101010101" pitchFamily="2" charset="-122"/>
              </a:rPr>
              <a:t>www.1ppt.com/hangye/ </a:t>
            </a:r>
            <a:endParaRPr lang="en-US" altLang="zh-CN" sz="135" dirty="0">
              <a:solidFill>
                <a:prstClr val="white"/>
              </a:solidFill>
              <a:latin typeface="Calibri" panose="020F0502020204030204"/>
              <a:ea typeface="宋体" panose="02010600030101010101" pitchFamily="2" charset="-122"/>
            </a:endParaRPr>
          </a:p>
          <a:p>
            <a:pPr defTabSz="914400"/>
            <a:r>
              <a:rPr lang="zh-CN" altLang="en-US" sz="135" dirty="0">
                <a:solidFill>
                  <a:prstClr val="white"/>
                </a:solidFill>
                <a:latin typeface="Calibri" panose="020F0502020204030204"/>
                <a:ea typeface="宋体" panose="02010600030101010101" pitchFamily="2" charset="-122"/>
              </a:rPr>
              <a:t>节日</a:t>
            </a:r>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模板：</a:t>
            </a:r>
            <a:r>
              <a:rPr lang="en-US" altLang="zh-CN" sz="135" dirty="0">
                <a:solidFill>
                  <a:prstClr val="white"/>
                </a:solidFill>
                <a:latin typeface="Calibri" panose="020F0502020204030204"/>
                <a:ea typeface="宋体" panose="02010600030101010101" pitchFamily="2" charset="-122"/>
              </a:rPr>
              <a:t>www.1ppt.com/jieri/          PPT</a:t>
            </a:r>
            <a:r>
              <a:rPr lang="zh-CN" altLang="en-US" sz="135" dirty="0">
                <a:solidFill>
                  <a:prstClr val="white"/>
                </a:solidFill>
                <a:latin typeface="Calibri" panose="020F0502020204030204"/>
                <a:ea typeface="宋体" panose="02010600030101010101" pitchFamily="2" charset="-122"/>
              </a:rPr>
              <a:t>素材：</a:t>
            </a:r>
            <a:r>
              <a:rPr lang="en-US" altLang="zh-CN" sz="135" dirty="0">
                <a:solidFill>
                  <a:prstClr val="white"/>
                </a:solidFill>
                <a:latin typeface="Calibri" panose="020F0502020204030204"/>
                <a:ea typeface="宋体" panose="02010600030101010101" pitchFamily="2" charset="-122"/>
              </a:rPr>
              <a:t>www.1ppt.com/sucai/</a:t>
            </a:r>
            <a:endParaRPr lang="en-US" altLang="zh-CN" sz="135" dirty="0">
              <a:solidFill>
                <a:prstClr val="white"/>
              </a:solidFill>
              <a:latin typeface="Calibri" panose="020F0502020204030204"/>
              <a:ea typeface="宋体" panose="02010600030101010101" pitchFamily="2" charset="-122"/>
            </a:endParaRPr>
          </a:p>
          <a:p>
            <a:pPr defTabSz="914400"/>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背景图片：</a:t>
            </a:r>
            <a:r>
              <a:rPr lang="en-US" altLang="zh-CN" sz="135" dirty="0">
                <a:solidFill>
                  <a:prstClr val="white"/>
                </a:solidFill>
                <a:latin typeface="Calibri" panose="020F0502020204030204"/>
                <a:ea typeface="宋体" panose="02010600030101010101" pitchFamily="2" charset="-122"/>
              </a:rPr>
              <a:t>www.1ppt.com/beijing/        PPT</a:t>
            </a:r>
            <a:r>
              <a:rPr lang="zh-CN" altLang="en-US" sz="135" dirty="0">
                <a:solidFill>
                  <a:prstClr val="white"/>
                </a:solidFill>
                <a:latin typeface="Calibri" panose="020F0502020204030204"/>
                <a:ea typeface="宋体" panose="02010600030101010101" pitchFamily="2" charset="-122"/>
              </a:rPr>
              <a:t>图表：</a:t>
            </a:r>
            <a:r>
              <a:rPr lang="en-US" altLang="zh-CN" sz="135" dirty="0">
                <a:solidFill>
                  <a:prstClr val="white"/>
                </a:solidFill>
                <a:latin typeface="Calibri" panose="020F0502020204030204"/>
                <a:ea typeface="宋体" panose="02010600030101010101" pitchFamily="2" charset="-122"/>
              </a:rPr>
              <a:t>www.1ppt.com/tubiao/      </a:t>
            </a:r>
            <a:endParaRPr lang="en-US" altLang="zh-CN" sz="135" dirty="0">
              <a:solidFill>
                <a:prstClr val="white"/>
              </a:solidFill>
              <a:latin typeface="Calibri" panose="020F0502020204030204"/>
              <a:ea typeface="宋体" panose="02010600030101010101" pitchFamily="2" charset="-122"/>
            </a:endParaRPr>
          </a:p>
          <a:p>
            <a:pPr defTabSz="914400"/>
            <a:r>
              <a:rPr lang="zh-CN" altLang="en-US" sz="135" dirty="0">
                <a:solidFill>
                  <a:prstClr val="white"/>
                </a:solidFill>
                <a:latin typeface="Calibri" panose="020F0502020204030204"/>
                <a:ea typeface="宋体" panose="02010600030101010101" pitchFamily="2" charset="-122"/>
              </a:rPr>
              <a:t>精美</a:t>
            </a:r>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下载：</a:t>
            </a:r>
            <a:r>
              <a:rPr lang="en-US" altLang="zh-CN" sz="135" dirty="0">
                <a:solidFill>
                  <a:prstClr val="white"/>
                </a:solidFill>
                <a:latin typeface="Calibri" panose="020F0502020204030204"/>
                <a:ea typeface="宋体" panose="02010600030101010101" pitchFamily="2" charset="-122"/>
              </a:rPr>
              <a:t>www.1ppt.com/xiazai/         PPT</a:t>
            </a:r>
            <a:r>
              <a:rPr lang="zh-CN" altLang="en-US" sz="135" dirty="0">
                <a:solidFill>
                  <a:prstClr val="white"/>
                </a:solidFill>
                <a:latin typeface="Calibri" panose="020F0502020204030204"/>
                <a:ea typeface="宋体" panose="02010600030101010101" pitchFamily="2" charset="-122"/>
              </a:rPr>
              <a:t>教程： </a:t>
            </a:r>
            <a:r>
              <a:rPr lang="en-US" altLang="zh-CN" sz="135" dirty="0">
                <a:solidFill>
                  <a:prstClr val="white"/>
                </a:solidFill>
                <a:latin typeface="Calibri" panose="020F0502020204030204"/>
                <a:ea typeface="宋体" panose="02010600030101010101" pitchFamily="2" charset="-122"/>
              </a:rPr>
              <a:t>www.1ppt.com/powerpoint/      </a:t>
            </a:r>
            <a:endParaRPr lang="en-US" altLang="zh-CN" sz="135" dirty="0">
              <a:solidFill>
                <a:prstClr val="white"/>
              </a:solidFill>
              <a:latin typeface="Calibri" panose="020F0502020204030204"/>
              <a:ea typeface="宋体" panose="02010600030101010101" pitchFamily="2" charset="-122"/>
            </a:endParaRPr>
          </a:p>
          <a:p>
            <a:pPr defTabSz="914400"/>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课件：</a:t>
            </a:r>
            <a:r>
              <a:rPr lang="en-US" altLang="zh-CN" sz="135" dirty="0">
                <a:solidFill>
                  <a:prstClr val="white"/>
                </a:solidFill>
                <a:latin typeface="Calibri" panose="020F0502020204030204"/>
                <a:ea typeface="宋体" panose="02010600030101010101" pitchFamily="2" charset="-122"/>
              </a:rPr>
              <a:t>www.1ppt.com/kejian/             </a:t>
            </a:r>
            <a:r>
              <a:rPr lang="zh-CN" altLang="en-US" sz="135" dirty="0">
                <a:solidFill>
                  <a:prstClr val="white"/>
                </a:solidFill>
                <a:latin typeface="Calibri" panose="020F0502020204030204"/>
                <a:ea typeface="宋体" panose="02010600030101010101" pitchFamily="2" charset="-122"/>
              </a:rPr>
              <a:t>字体下载：</a:t>
            </a:r>
            <a:r>
              <a:rPr lang="en-US" altLang="zh-CN" sz="135" dirty="0">
                <a:solidFill>
                  <a:prstClr val="white"/>
                </a:solidFill>
                <a:latin typeface="Calibri" panose="020F0502020204030204"/>
                <a:ea typeface="宋体" panose="02010600030101010101" pitchFamily="2" charset="-122"/>
              </a:rPr>
              <a:t>www.1ppt.com/ziti/</a:t>
            </a:r>
            <a:endParaRPr lang="en-US" altLang="zh-CN" sz="135" dirty="0">
              <a:solidFill>
                <a:prstClr val="white"/>
              </a:solidFill>
              <a:latin typeface="Calibri" panose="020F0502020204030204"/>
              <a:ea typeface="宋体" panose="02010600030101010101" pitchFamily="2" charset="-122"/>
            </a:endParaRPr>
          </a:p>
          <a:p>
            <a:pPr defTabSz="914400"/>
            <a:r>
              <a:rPr lang="zh-CN" altLang="en-US" sz="135" dirty="0">
                <a:solidFill>
                  <a:prstClr val="white"/>
                </a:solidFill>
                <a:latin typeface="Calibri" panose="020F0502020204030204"/>
                <a:ea typeface="宋体" panose="02010600030101010101" pitchFamily="2" charset="-122"/>
              </a:rPr>
              <a:t>工作总结</a:t>
            </a:r>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a:t>
            </a:r>
            <a:r>
              <a:rPr lang="en-US" altLang="zh-CN" sz="135" dirty="0">
                <a:solidFill>
                  <a:prstClr val="white"/>
                </a:solidFill>
                <a:latin typeface="Calibri" panose="020F0502020204030204"/>
                <a:ea typeface="宋体" panose="02010600030101010101" pitchFamily="2" charset="-122"/>
              </a:rPr>
              <a:t>www.1ppt.com/xiazai/zongjie/ </a:t>
            </a:r>
            <a:r>
              <a:rPr lang="zh-CN" altLang="en-US" sz="135" dirty="0">
                <a:solidFill>
                  <a:prstClr val="white"/>
                </a:solidFill>
                <a:latin typeface="Calibri" panose="020F0502020204030204"/>
                <a:ea typeface="宋体" panose="02010600030101010101" pitchFamily="2" charset="-122"/>
              </a:rPr>
              <a:t>工作计划：</a:t>
            </a:r>
            <a:r>
              <a:rPr lang="en-US" altLang="zh-CN" sz="135" dirty="0">
                <a:solidFill>
                  <a:prstClr val="white"/>
                </a:solidFill>
                <a:latin typeface="Calibri" panose="020F0502020204030204"/>
                <a:ea typeface="宋体" panose="02010600030101010101" pitchFamily="2" charset="-122"/>
              </a:rPr>
              <a:t>www.1ppt.com/xiazai/jihua/</a:t>
            </a:r>
            <a:endParaRPr lang="en-US" altLang="zh-CN" sz="135" dirty="0">
              <a:solidFill>
                <a:prstClr val="white"/>
              </a:solidFill>
              <a:latin typeface="Calibri" panose="020F0502020204030204"/>
              <a:ea typeface="宋体" panose="02010600030101010101" pitchFamily="2" charset="-122"/>
            </a:endParaRPr>
          </a:p>
          <a:p>
            <a:pPr defTabSz="914400"/>
            <a:r>
              <a:rPr lang="zh-CN" altLang="en-US" sz="135" dirty="0">
                <a:solidFill>
                  <a:prstClr val="white"/>
                </a:solidFill>
                <a:latin typeface="Calibri" panose="020F0502020204030204"/>
                <a:ea typeface="宋体" panose="02010600030101010101" pitchFamily="2" charset="-122"/>
              </a:rPr>
              <a:t>商务</a:t>
            </a:r>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模板：</a:t>
            </a:r>
            <a:r>
              <a:rPr lang="en-US" altLang="zh-CN" sz="135" dirty="0">
                <a:solidFill>
                  <a:prstClr val="white"/>
                </a:solidFill>
                <a:latin typeface="Calibri" panose="020F0502020204030204"/>
                <a:ea typeface="宋体" panose="02010600030101010101" pitchFamily="2" charset="-122"/>
              </a:rPr>
              <a:t>www.1ppt.com/moban/shangwu/  </a:t>
            </a:r>
            <a:r>
              <a:rPr lang="zh-CN" altLang="en-US" sz="135" dirty="0">
                <a:solidFill>
                  <a:prstClr val="white"/>
                </a:solidFill>
                <a:latin typeface="Calibri" panose="020F0502020204030204"/>
                <a:ea typeface="宋体" panose="02010600030101010101" pitchFamily="2" charset="-122"/>
              </a:rPr>
              <a:t>个人简历</a:t>
            </a:r>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a:t>
            </a:r>
            <a:r>
              <a:rPr lang="en-US" altLang="zh-CN" sz="135" dirty="0">
                <a:solidFill>
                  <a:prstClr val="white"/>
                </a:solidFill>
                <a:latin typeface="Calibri" panose="020F0502020204030204"/>
                <a:ea typeface="宋体" panose="02010600030101010101" pitchFamily="2" charset="-122"/>
              </a:rPr>
              <a:t>www.1ppt.com/xiazai/jianli/  </a:t>
            </a:r>
            <a:endParaRPr lang="en-US" altLang="zh-CN" sz="135" dirty="0">
              <a:solidFill>
                <a:prstClr val="white"/>
              </a:solidFill>
              <a:latin typeface="Calibri" panose="020F0502020204030204"/>
              <a:ea typeface="宋体" panose="02010600030101010101" pitchFamily="2" charset="-122"/>
            </a:endParaRPr>
          </a:p>
          <a:p>
            <a:pPr defTabSz="914400"/>
            <a:r>
              <a:rPr lang="zh-CN" altLang="en-US" sz="135" dirty="0">
                <a:solidFill>
                  <a:prstClr val="white"/>
                </a:solidFill>
                <a:latin typeface="Calibri" panose="020F0502020204030204"/>
                <a:ea typeface="宋体" panose="02010600030101010101" pitchFamily="2" charset="-122"/>
              </a:rPr>
              <a:t>毕业答辩</a:t>
            </a:r>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a:t>
            </a:r>
            <a:r>
              <a:rPr lang="en-US" altLang="zh-CN" sz="135" dirty="0">
                <a:solidFill>
                  <a:prstClr val="white"/>
                </a:solidFill>
                <a:latin typeface="Calibri" panose="020F0502020204030204"/>
                <a:ea typeface="宋体" panose="02010600030101010101" pitchFamily="2" charset="-122"/>
              </a:rPr>
              <a:t>www.1ppt.com/xiazai/dabian/  </a:t>
            </a:r>
            <a:r>
              <a:rPr lang="zh-CN" altLang="en-US" sz="135" dirty="0">
                <a:solidFill>
                  <a:prstClr val="white"/>
                </a:solidFill>
                <a:latin typeface="Calibri" panose="020F0502020204030204"/>
                <a:ea typeface="宋体" panose="02010600030101010101" pitchFamily="2" charset="-122"/>
              </a:rPr>
              <a:t>工作汇报</a:t>
            </a:r>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a:t>
            </a:r>
            <a:r>
              <a:rPr lang="en-US" altLang="zh-CN" sz="135" dirty="0">
                <a:solidFill>
                  <a:prstClr val="white"/>
                </a:solidFill>
                <a:latin typeface="Calibri" panose="020F0502020204030204"/>
                <a:ea typeface="宋体" panose="02010600030101010101" pitchFamily="2" charset="-122"/>
              </a:rPr>
              <a:t>www.1ppt.com/xiazai/huibao/    </a:t>
            </a:r>
            <a:endParaRPr lang="en-US" altLang="zh-CN" sz="135" dirty="0">
              <a:solidFill>
                <a:prstClr val="white"/>
              </a:solidFill>
              <a:latin typeface="Calibri" panose="020F0502020204030204"/>
              <a:ea typeface="宋体" panose="02010600030101010101" pitchFamily="2" charset="-122"/>
            </a:endParaRPr>
          </a:p>
          <a:p>
            <a:pPr defTabSz="914400"/>
            <a:r>
              <a:rPr lang="en-US" altLang="zh-CN" sz="135" dirty="0">
                <a:solidFill>
                  <a:prstClr val="white"/>
                </a:solidFill>
                <a:latin typeface="Calibri" panose="020F0502020204030204"/>
                <a:ea typeface="宋体" panose="02010600030101010101" pitchFamily="2" charset="-122"/>
              </a:rPr>
              <a:t> </a:t>
            </a:r>
            <a:endParaRPr lang="en-US" altLang="zh-CN" sz="135" dirty="0">
              <a:solidFill>
                <a:prstClr val="white"/>
              </a:solidFill>
              <a:latin typeface="Calibri" panose="020F0502020204030204"/>
              <a:ea typeface="宋体" panose="02010600030101010101" pitchFamily="2" charset="-122"/>
            </a:endParaRPr>
          </a:p>
        </p:txBody>
      </p:sp>
    </p:spTree>
  </p:cSld>
  <p:clrMapOvr>
    <a:masterClrMapping/>
  </p:clrMapOvr>
  <p:transition spd="med" advClick="0" advTm="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p:cNvPicPr/>
          <p:nvPr userDrawn="1">
            <p:custDataLst>
              <p:tags r:id="rId2"/>
            </p:custDataLst>
          </p:nvPr>
        </p:nvPicPr>
        <p:blipFill>
          <a:blip r:embed="rId3" r:link="rId4" cstate="print">
            <a:extLst>
              <a:ext uri="{28A0092B-C50C-407E-A947-70E740481C1C}">
                <a14:useLocalDpi xmlns:a14="http://schemas.microsoft.com/office/drawing/2010/main" val="0"/>
              </a:ext>
            </a:extLst>
          </a:blip>
          <a:stretch>
            <a:fillRect/>
          </a:stretch>
        </p:blipFill>
        <p:spPr>
          <a:xfrm>
            <a:off x="0" y="0"/>
            <a:ext cx="720128" cy="623607"/>
          </a:xfrm>
          <a:prstGeom prst="rect">
            <a:avLst/>
          </a:prstGeom>
        </p:spPr>
      </p:pic>
      <p:pic>
        <p:nvPicPr>
          <p:cNvPr id="6" name="图片 5"/>
          <p:cNvPicPr/>
          <p:nvPr userDrawn="1">
            <p:custDataLst>
              <p:tags r:id="rId5"/>
            </p:custDataLst>
          </p:nvPr>
        </p:nvPicPr>
        <p:blipFill>
          <a:blip r:embed="rId6" r:link="rId7" cstate="print">
            <a:extLst>
              <a:ext uri="{28A0092B-C50C-407E-A947-70E740481C1C}">
                <a14:useLocalDpi xmlns:a14="http://schemas.microsoft.com/office/drawing/2010/main" val="0"/>
              </a:ext>
            </a:extLst>
          </a:blip>
          <a:stretch>
            <a:fillRect/>
          </a:stretch>
        </p:blipFill>
        <p:spPr>
          <a:xfrm>
            <a:off x="11472508" y="0"/>
            <a:ext cx="720128" cy="623607"/>
          </a:xfrm>
          <a:prstGeom prst="rect">
            <a:avLst/>
          </a:prstGeom>
        </p:spPr>
      </p:pic>
      <p:sp>
        <p:nvSpPr>
          <p:cNvPr id="7" name="Title 1"/>
          <p:cNvSpPr>
            <a:spLocks noGrp="1"/>
          </p:cNvSpPr>
          <p:nvPr>
            <p:ph type="title"/>
          </p:nvPr>
        </p:nvSpPr>
        <p:spPr>
          <a:xfrm>
            <a:off x="719839" y="107111"/>
            <a:ext cx="9796051" cy="484318"/>
          </a:xfrm>
        </p:spPr>
        <p:txBody>
          <a:bodyPr>
            <a:noAutofit/>
          </a:bodyPr>
          <a:lstStyle>
            <a:lvl1pPr>
              <a:lnSpc>
                <a:spcPct val="100000"/>
              </a:lnSpc>
              <a:defRPr sz="2200" b="1"/>
            </a:lvl1pPr>
          </a:lstStyle>
          <a:p>
            <a:r>
              <a:rPr lang="zh-CN" altLang="en-US" smtClean="0"/>
              <a:t>单击此处编辑母版标题样式</a:t>
            </a:r>
            <a:endParaRPr lang="zh-CN" altLang="en-US" dirty="0" smtClean="0"/>
          </a:p>
        </p:txBody>
      </p:sp>
      <p:cxnSp>
        <p:nvCxnSpPr>
          <p:cNvPr id="8" name="直接连接符 7"/>
          <p:cNvCxnSpPr/>
          <p:nvPr/>
        </p:nvCxnSpPr>
        <p:spPr>
          <a:xfrm>
            <a:off x="707390" y="553085"/>
            <a:ext cx="10728000" cy="0"/>
          </a:xfrm>
          <a:prstGeom prst="line">
            <a:avLst/>
          </a:prstGeom>
          <a:ln w="127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advClick="0" advTm="0">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p:transition spd="med" advClick="0" advTm="0">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871" y="457224"/>
            <a:ext cx="3932625" cy="1600282"/>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hasCustomPrompt="1"/>
          </p:nvPr>
        </p:nvSpPr>
        <p:spPr>
          <a:xfrm>
            <a:off x="5183698" y="987476"/>
            <a:ext cx="6172808" cy="487387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Text Placeholder 3"/>
          <p:cNvSpPr>
            <a:spLocks noGrp="1"/>
          </p:cNvSpPr>
          <p:nvPr>
            <p:ph type="body" sz="half" idx="2" hasCustomPrompt="1"/>
          </p:nvPr>
        </p:nvSpPr>
        <p:spPr>
          <a:xfrm>
            <a:off x="839871" y="2057506"/>
            <a:ext cx="3932625" cy="381178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835" indent="0">
              <a:buNone/>
              <a:defRPr sz="1000"/>
            </a:lvl7pPr>
            <a:lvl8pPr marL="3201035" indent="0">
              <a:buNone/>
              <a:defRPr sz="1000"/>
            </a:lvl8pPr>
            <a:lvl9pPr marL="3658235" indent="0">
              <a:buNone/>
              <a:defRPr sz="1000"/>
            </a:lvl9pPr>
          </a:lstStyle>
          <a:p>
            <a:pPr lvl="0"/>
            <a:r>
              <a:rPr lang="zh-CN" altLang="en-US" smtClean="0"/>
              <a:t>编辑母版文本样式</a:t>
            </a:r>
            <a:endParaRPr lang="zh-CN" altLang="en-US" smtClean="0"/>
          </a:p>
        </p:txBody>
      </p:sp>
      <p:sp>
        <p:nvSpPr>
          <p:cNvPr id="5" name="Date Placeholder 4"/>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p:transition spd="med" advClick="0" advTm="0">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871" y="457224"/>
            <a:ext cx="3932625" cy="1600282"/>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698" y="987476"/>
            <a:ext cx="6172808" cy="4873876"/>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835" indent="0">
              <a:buNone/>
              <a:defRPr sz="2000"/>
            </a:lvl7pPr>
            <a:lvl8pPr marL="3201035" indent="0">
              <a:buNone/>
              <a:defRPr sz="2000"/>
            </a:lvl8pPr>
            <a:lvl9pPr marL="3658235" indent="0">
              <a:buNone/>
              <a:defRPr sz="2000"/>
            </a:lvl9pPr>
          </a:lstStyle>
          <a:p>
            <a:r>
              <a:rPr lang="zh-CN" altLang="en-US" smtClean="0"/>
              <a:t>单击图标添加图片</a:t>
            </a:r>
            <a:endParaRPr lang="en-US" dirty="0"/>
          </a:p>
        </p:txBody>
      </p:sp>
      <p:sp>
        <p:nvSpPr>
          <p:cNvPr id="4" name="Text Placeholder 3"/>
          <p:cNvSpPr>
            <a:spLocks noGrp="1"/>
          </p:cNvSpPr>
          <p:nvPr>
            <p:ph type="body" sz="half" idx="2" hasCustomPrompt="1"/>
          </p:nvPr>
        </p:nvSpPr>
        <p:spPr>
          <a:xfrm>
            <a:off x="839871" y="2057506"/>
            <a:ext cx="3932625" cy="381178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835" indent="0">
              <a:buNone/>
              <a:defRPr sz="1000"/>
            </a:lvl7pPr>
            <a:lvl8pPr marL="3201035" indent="0">
              <a:buNone/>
              <a:defRPr sz="1000"/>
            </a:lvl8pPr>
            <a:lvl9pPr marL="3658235" indent="0">
              <a:buNone/>
              <a:defRPr sz="1000"/>
            </a:lvl9pPr>
          </a:lstStyle>
          <a:p>
            <a:pPr lvl="0"/>
            <a:r>
              <a:rPr lang="zh-CN" altLang="en-US" smtClean="0"/>
              <a:t>编辑母版文本样式</a:t>
            </a:r>
            <a:endParaRPr lang="zh-CN" altLang="en-US" smtClean="0"/>
          </a:p>
        </p:txBody>
      </p:sp>
      <p:sp>
        <p:nvSpPr>
          <p:cNvPr id="5" name="Date Placeholder 4"/>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p:transition spd="med" advClick="0" advTm="0">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p:transition spd="med" advClick="0" advTm="0">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5759" y="365144"/>
            <a:ext cx="2629159" cy="58121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hasCustomPrompt="1"/>
          </p:nvPr>
        </p:nvSpPr>
        <p:spPr>
          <a:xfrm>
            <a:off x="838283" y="365144"/>
            <a:ext cx="7735062" cy="5812138"/>
          </a:xfrm>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p:transition spd="med" advClick="0" advTm="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150" y="1122420"/>
            <a:ext cx="9144900" cy="2387723"/>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hasCustomPrompt="1"/>
          </p:nvPr>
        </p:nvSpPr>
        <p:spPr>
          <a:xfrm>
            <a:off x="1524150" y="3602223"/>
            <a:ext cx="9144900" cy="165584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835" indent="0" algn="ctr">
              <a:buNone/>
              <a:defRPr sz="1600"/>
            </a:lvl7pPr>
            <a:lvl8pPr marL="3201035" indent="0" algn="ctr">
              <a:buNone/>
              <a:defRPr sz="1600"/>
            </a:lvl8pPr>
            <a:lvl9pPr marL="3658235" indent="0" algn="ctr">
              <a:buNone/>
              <a:defRPr sz="1600"/>
            </a:lvl9pPr>
          </a:lstStyle>
          <a:p>
            <a:r>
              <a:rPr lang="zh-CN" altLang="en-US" smtClean="0"/>
              <a:t>单击以编辑母版副标题样式</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p:transition spd="med" advClick="0" advTm="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p:transition spd="med" advClick="0" advTm="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933" y="1709827"/>
            <a:ext cx="10516635" cy="2852884"/>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hasCustomPrompt="1"/>
          </p:nvPr>
        </p:nvSpPr>
        <p:spPr>
          <a:xfrm>
            <a:off x="831933" y="4589700"/>
            <a:ext cx="10516635" cy="150026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835" indent="0">
              <a:buNone/>
              <a:defRPr sz="1600">
                <a:solidFill>
                  <a:schemeClr val="tx1">
                    <a:tint val="75000"/>
                  </a:schemeClr>
                </a:solidFill>
              </a:defRPr>
            </a:lvl7pPr>
            <a:lvl8pPr marL="3201035" indent="0">
              <a:buNone/>
              <a:defRPr sz="1600">
                <a:solidFill>
                  <a:schemeClr val="tx1">
                    <a:tint val="75000"/>
                  </a:schemeClr>
                </a:solidFill>
              </a:defRPr>
            </a:lvl8pPr>
            <a:lvl9pPr marL="3658235" indent="0">
              <a:buNone/>
              <a:defRPr sz="1600">
                <a:solidFill>
                  <a:schemeClr val="tx1">
                    <a:tint val="75000"/>
                  </a:schemeClr>
                </a:solidFill>
              </a:defRPr>
            </a:lvl9pPr>
          </a:lstStyle>
          <a:p>
            <a:pPr lvl="0"/>
            <a:r>
              <a:rPr lang="zh-CN" altLang="en-US" smtClean="0"/>
              <a:t>编辑母版文本样式</a:t>
            </a:r>
            <a:endParaRPr lang="zh-CN" altLang="en-US" smtClean="0"/>
          </a:p>
        </p:txBody>
      </p:sp>
      <p:sp>
        <p:nvSpPr>
          <p:cNvPr id="4" name="Date Placeholder 3"/>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p:transition spd="med" advClick="0" advTm="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hasCustomPrompt="1"/>
          </p:nvPr>
        </p:nvSpPr>
        <p:spPr>
          <a:xfrm>
            <a:off x="838283" y="1825719"/>
            <a:ext cx="5182110" cy="4351563"/>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Content Placeholder 3"/>
          <p:cNvSpPr>
            <a:spLocks noGrp="1"/>
          </p:cNvSpPr>
          <p:nvPr>
            <p:ph sz="half" idx="2" hasCustomPrompt="1"/>
          </p:nvPr>
        </p:nvSpPr>
        <p:spPr>
          <a:xfrm>
            <a:off x="6172808" y="1825719"/>
            <a:ext cx="5182110" cy="4351563"/>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p:transition spd="med" advClick="0" advTm="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871" y="365144"/>
            <a:ext cx="10516635" cy="1325631"/>
          </a:xfrm>
        </p:spPr>
        <p:txBody>
          <a:bodyPr/>
          <a:lstStyle/>
          <a:p>
            <a:r>
              <a:rPr lang="zh-CN" altLang="en-US" smtClean="0"/>
              <a:t>单击此处编辑母版标题样式</a:t>
            </a:r>
            <a:endParaRPr lang="en-US" dirty="0"/>
          </a:p>
        </p:txBody>
      </p:sp>
      <p:sp>
        <p:nvSpPr>
          <p:cNvPr id="3" name="Text Placeholder 2"/>
          <p:cNvSpPr>
            <a:spLocks noGrp="1"/>
          </p:cNvSpPr>
          <p:nvPr>
            <p:ph type="body" idx="1" hasCustomPrompt="1"/>
          </p:nvPr>
        </p:nvSpPr>
        <p:spPr>
          <a:xfrm>
            <a:off x="839872" y="1681249"/>
            <a:ext cx="5158295" cy="82395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835" indent="0">
              <a:buNone/>
              <a:defRPr sz="1600" b="1"/>
            </a:lvl7pPr>
            <a:lvl8pPr marL="3201035" indent="0">
              <a:buNone/>
              <a:defRPr sz="1600" b="1"/>
            </a:lvl8pPr>
            <a:lvl9pPr marL="3658235" indent="0">
              <a:buNone/>
              <a:defRPr sz="1600" b="1"/>
            </a:lvl9pPr>
          </a:lstStyle>
          <a:p>
            <a:pPr lvl="0"/>
            <a:r>
              <a:rPr lang="zh-CN" altLang="en-US" smtClean="0"/>
              <a:t>编辑母版文本样式</a:t>
            </a:r>
            <a:endParaRPr lang="zh-CN" altLang="en-US" smtClean="0"/>
          </a:p>
        </p:txBody>
      </p:sp>
      <p:sp>
        <p:nvSpPr>
          <p:cNvPr id="4" name="Content Placeholder 3"/>
          <p:cNvSpPr>
            <a:spLocks noGrp="1"/>
          </p:cNvSpPr>
          <p:nvPr>
            <p:ph sz="half" idx="2" hasCustomPrompt="1"/>
          </p:nvPr>
        </p:nvSpPr>
        <p:spPr>
          <a:xfrm>
            <a:off x="839872" y="2505204"/>
            <a:ext cx="5158295" cy="368477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hasCustomPrompt="1"/>
          </p:nvPr>
        </p:nvSpPr>
        <p:spPr>
          <a:xfrm>
            <a:off x="6172808" y="1681249"/>
            <a:ext cx="5183698" cy="82395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835" indent="0">
              <a:buNone/>
              <a:defRPr sz="1600" b="1"/>
            </a:lvl7pPr>
            <a:lvl8pPr marL="3201035" indent="0">
              <a:buNone/>
              <a:defRPr sz="1600" b="1"/>
            </a:lvl8pPr>
            <a:lvl9pPr marL="3658235" indent="0">
              <a:buNone/>
              <a:defRPr sz="1600" b="1"/>
            </a:lvl9pPr>
          </a:lstStyle>
          <a:p>
            <a:pPr lvl="0"/>
            <a:r>
              <a:rPr lang="zh-CN" altLang="en-US" smtClean="0"/>
              <a:t>编辑母版文本样式</a:t>
            </a:r>
            <a:endParaRPr lang="zh-CN" altLang="en-US" smtClean="0"/>
          </a:p>
        </p:txBody>
      </p:sp>
      <p:sp>
        <p:nvSpPr>
          <p:cNvPr id="6" name="Content Placeholder 5"/>
          <p:cNvSpPr>
            <a:spLocks noGrp="1"/>
          </p:cNvSpPr>
          <p:nvPr>
            <p:ph sz="quarter" idx="4" hasCustomPrompt="1"/>
          </p:nvPr>
        </p:nvSpPr>
        <p:spPr>
          <a:xfrm>
            <a:off x="6172808" y="2505204"/>
            <a:ext cx="5183698" cy="368477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27987A4-0198-42B4-AAAE-EDBADA4485AB}" type="slidenum">
              <a:rPr lang="zh-CN" altLang="en-US" smtClean="0"/>
            </a:fld>
            <a:endParaRPr lang="zh-CN" altLang="en-US"/>
          </a:p>
        </p:txBody>
      </p:sp>
      <p:sp>
        <p:nvSpPr>
          <p:cNvPr id="11" name="矩形 10"/>
          <p:cNvSpPr/>
          <p:nvPr userDrawn="1"/>
        </p:nvSpPr>
        <p:spPr>
          <a:xfrm>
            <a:off x="8565985" y="5089247"/>
            <a:ext cx="1033616" cy="281305"/>
          </a:xfrm>
          <a:prstGeom prst="rect">
            <a:avLst/>
          </a:prstGeom>
        </p:spPr>
        <p:txBody>
          <a:bodyPr wrap="square">
            <a:spAutoFit/>
          </a:bodyPr>
          <a:lstStyle/>
          <a:p>
            <a:pPr defTabSz="914400"/>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模板下载：</a:t>
            </a:r>
            <a:r>
              <a:rPr lang="en-US" altLang="zh-CN" sz="135" dirty="0">
                <a:solidFill>
                  <a:prstClr val="white"/>
                </a:solidFill>
                <a:latin typeface="Calibri" panose="020F0502020204030204"/>
                <a:ea typeface="宋体" panose="02010600030101010101" pitchFamily="2" charset="-122"/>
              </a:rPr>
              <a:t>www.1ppt.com/moban/          </a:t>
            </a:r>
            <a:r>
              <a:rPr lang="zh-CN" altLang="en-US" sz="135" dirty="0">
                <a:solidFill>
                  <a:prstClr val="white"/>
                </a:solidFill>
                <a:latin typeface="Calibri" panose="020F0502020204030204"/>
                <a:ea typeface="宋体" panose="02010600030101010101" pitchFamily="2" charset="-122"/>
              </a:rPr>
              <a:t>行业</a:t>
            </a:r>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模板：</a:t>
            </a:r>
            <a:r>
              <a:rPr lang="en-US" altLang="zh-CN" sz="135" dirty="0">
                <a:solidFill>
                  <a:prstClr val="white"/>
                </a:solidFill>
                <a:latin typeface="Calibri" panose="020F0502020204030204"/>
                <a:ea typeface="宋体" panose="02010600030101010101" pitchFamily="2" charset="-122"/>
              </a:rPr>
              <a:t>www.1ppt.com/hangye/ </a:t>
            </a:r>
            <a:endParaRPr lang="en-US" altLang="zh-CN" sz="135" dirty="0">
              <a:solidFill>
                <a:prstClr val="white"/>
              </a:solidFill>
              <a:latin typeface="Calibri" panose="020F0502020204030204"/>
              <a:ea typeface="宋体" panose="02010600030101010101" pitchFamily="2" charset="-122"/>
            </a:endParaRPr>
          </a:p>
          <a:p>
            <a:pPr defTabSz="914400"/>
            <a:r>
              <a:rPr lang="zh-CN" altLang="en-US" sz="135" dirty="0">
                <a:solidFill>
                  <a:prstClr val="white"/>
                </a:solidFill>
                <a:latin typeface="Calibri" panose="020F0502020204030204"/>
                <a:ea typeface="宋体" panose="02010600030101010101" pitchFamily="2" charset="-122"/>
              </a:rPr>
              <a:t>节日</a:t>
            </a:r>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模板：</a:t>
            </a:r>
            <a:r>
              <a:rPr lang="en-US" altLang="zh-CN" sz="135" dirty="0">
                <a:solidFill>
                  <a:prstClr val="white"/>
                </a:solidFill>
                <a:latin typeface="Calibri" panose="020F0502020204030204"/>
                <a:ea typeface="宋体" panose="02010600030101010101" pitchFamily="2" charset="-122"/>
              </a:rPr>
              <a:t>www.1ppt.com/jieri/          PPT</a:t>
            </a:r>
            <a:r>
              <a:rPr lang="zh-CN" altLang="en-US" sz="135" dirty="0">
                <a:solidFill>
                  <a:prstClr val="white"/>
                </a:solidFill>
                <a:latin typeface="Calibri" panose="020F0502020204030204"/>
                <a:ea typeface="宋体" panose="02010600030101010101" pitchFamily="2" charset="-122"/>
              </a:rPr>
              <a:t>素材：</a:t>
            </a:r>
            <a:r>
              <a:rPr lang="en-US" altLang="zh-CN" sz="135" dirty="0">
                <a:solidFill>
                  <a:prstClr val="white"/>
                </a:solidFill>
                <a:latin typeface="Calibri" panose="020F0502020204030204"/>
                <a:ea typeface="宋体" panose="02010600030101010101" pitchFamily="2" charset="-122"/>
              </a:rPr>
              <a:t>www.1ppt.com/sucai/</a:t>
            </a:r>
            <a:endParaRPr lang="en-US" altLang="zh-CN" sz="135" dirty="0">
              <a:solidFill>
                <a:prstClr val="white"/>
              </a:solidFill>
              <a:latin typeface="Calibri" panose="020F0502020204030204"/>
              <a:ea typeface="宋体" panose="02010600030101010101" pitchFamily="2" charset="-122"/>
            </a:endParaRPr>
          </a:p>
          <a:p>
            <a:pPr defTabSz="914400"/>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背景图片：</a:t>
            </a:r>
            <a:r>
              <a:rPr lang="en-US" altLang="zh-CN" sz="135" dirty="0">
                <a:solidFill>
                  <a:prstClr val="white"/>
                </a:solidFill>
                <a:latin typeface="Calibri" panose="020F0502020204030204"/>
                <a:ea typeface="宋体" panose="02010600030101010101" pitchFamily="2" charset="-122"/>
              </a:rPr>
              <a:t>www.1ppt.com/beijing/        PPT</a:t>
            </a:r>
            <a:r>
              <a:rPr lang="zh-CN" altLang="en-US" sz="135" dirty="0">
                <a:solidFill>
                  <a:prstClr val="white"/>
                </a:solidFill>
                <a:latin typeface="Calibri" panose="020F0502020204030204"/>
                <a:ea typeface="宋体" panose="02010600030101010101" pitchFamily="2" charset="-122"/>
              </a:rPr>
              <a:t>图表：</a:t>
            </a:r>
            <a:r>
              <a:rPr lang="en-US" altLang="zh-CN" sz="135" dirty="0">
                <a:solidFill>
                  <a:prstClr val="white"/>
                </a:solidFill>
                <a:latin typeface="Calibri" panose="020F0502020204030204"/>
                <a:ea typeface="宋体" panose="02010600030101010101" pitchFamily="2" charset="-122"/>
              </a:rPr>
              <a:t>www.1ppt.com/tubiao/      </a:t>
            </a:r>
            <a:endParaRPr lang="en-US" altLang="zh-CN" sz="135" dirty="0">
              <a:solidFill>
                <a:prstClr val="white"/>
              </a:solidFill>
              <a:latin typeface="Calibri" panose="020F0502020204030204"/>
              <a:ea typeface="宋体" panose="02010600030101010101" pitchFamily="2" charset="-122"/>
            </a:endParaRPr>
          </a:p>
          <a:p>
            <a:pPr defTabSz="914400"/>
            <a:r>
              <a:rPr lang="zh-CN" altLang="en-US" sz="135" dirty="0">
                <a:solidFill>
                  <a:prstClr val="white"/>
                </a:solidFill>
                <a:latin typeface="Calibri" panose="020F0502020204030204"/>
                <a:ea typeface="宋体" panose="02010600030101010101" pitchFamily="2" charset="-122"/>
              </a:rPr>
              <a:t>精美</a:t>
            </a:r>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下载：</a:t>
            </a:r>
            <a:r>
              <a:rPr lang="en-US" altLang="zh-CN" sz="135" dirty="0">
                <a:solidFill>
                  <a:prstClr val="white"/>
                </a:solidFill>
                <a:latin typeface="Calibri" panose="020F0502020204030204"/>
                <a:ea typeface="宋体" panose="02010600030101010101" pitchFamily="2" charset="-122"/>
              </a:rPr>
              <a:t>www.1ppt.com/xiazai/         PPT</a:t>
            </a:r>
            <a:r>
              <a:rPr lang="zh-CN" altLang="en-US" sz="135" dirty="0">
                <a:solidFill>
                  <a:prstClr val="white"/>
                </a:solidFill>
                <a:latin typeface="Calibri" panose="020F0502020204030204"/>
                <a:ea typeface="宋体" panose="02010600030101010101" pitchFamily="2" charset="-122"/>
              </a:rPr>
              <a:t>教程： </a:t>
            </a:r>
            <a:r>
              <a:rPr lang="en-US" altLang="zh-CN" sz="135" dirty="0">
                <a:solidFill>
                  <a:prstClr val="white"/>
                </a:solidFill>
                <a:latin typeface="Calibri" panose="020F0502020204030204"/>
                <a:ea typeface="宋体" panose="02010600030101010101" pitchFamily="2" charset="-122"/>
              </a:rPr>
              <a:t>www.1ppt.com/powerpoint/      </a:t>
            </a:r>
            <a:endParaRPr lang="en-US" altLang="zh-CN" sz="135" dirty="0">
              <a:solidFill>
                <a:prstClr val="white"/>
              </a:solidFill>
              <a:latin typeface="Calibri" panose="020F0502020204030204"/>
              <a:ea typeface="宋体" panose="02010600030101010101" pitchFamily="2" charset="-122"/>
            </a:endParaRPr>
          </a:p>
          <a:p>
            <a:pPr defTabSz="914400"/>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课件：</a:t>
            </a:r>
            <a:r>
              <a:rPr lang="en-US" altLang="zh-CN" sz="135" dirty="0">
                <a:solidFill>
                  <a:prstClr val="white"/>
                </a:solidFill>
                <a:latin typeface="Calibri" panose="020F0502020204030204"/>
                <a:ea typeface="宋体" panose="02010600030101010101" pitchFamily="2" charset="-122"/>
              </a:rPr>
              <a:t>www.1ppt.com/kejian/             </a:t>
            </a:r>
            <a:r>
              <a:rPr lang="zh-CN" altLang="en-US" sz="135" dirty="0">
                <a:solidFill>
                  <a:prstClr val="white"/>
                </a:solidFill>
                <a:latin typeface="Calibri" panose="020F0502020204030204"/>
                <a:ea typeface="宋体" panose="02010600030101010101" pitchFamily="2" charset="-122"/>
              </a:rPr>
              <a:t>字体下载：</a:t>
            </a:r>
            <a:r>
              <a:rPr lang="en-US" altLang="zh-CN" sz="135" dirty="0">
                <a:solidFill>
                  <a:prstClr val="white"/>
                </a:solidFill>
                <a:latin typeface="Calibri" panose="020F0502020204030204"/>
                <a:ea typeface="宋体" panose="02010600030101010101" pitchFamily="2" charset="-122"/>
              </a:rPr>
              <a:t>www.1ppt.com/ziti/</a:t>
            </a:r>
            <a:endParaRPr lang="en-US" altLang="zh-CN" sz="135" dirty="0">
              <a:solidFill>
                <a:prstClr val="white"/>
              </a:solidFill>
              <a:latin typeface="Calibri" panose="020F0502020204030204"/>
              <a:ea typeface="宋体" panose="02010600030101010101" pitchFamily="2" charset="-122"/>
            </a:endParaRPr>
          </a:p>
          <a:p>
            <a:pPr defTabSz="914400"/>
            <a:r>
              <a:rPr lang="zh-CN" altLang="en-US" sz="135" dirty="0">
                <a:solidFill>
                  <a:prstClr val="white"/>
                </a:solidFill>
                <a:latin typeface="Calibri" panose="020F0502020204030204"/>
                <a:ea typeface="宋体" panose="02010600030101010101" pitchFamily="2" charset="-122"/>
              </a:rPr>
              <a:t>工作总结</a:t>
            </a:r>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a:t>
            </a:r>
            <a:r>
              <a:rPr lang="en-US" altLang="zh-CN" sz="135" dirty="0">
                <a:solidFill>
                  <a:prstClr val="white"/>
                </a:solidFill>
                <a:latin typeface="Calibri" panose="020F0502020204030204"/>
                <a:ea typeface="宋体" panose="02010600030101010101" pitchFamily="2" charset="-122"/>
              </a:rPr>
              <a:t>www.1ppt.com/xiazai/zongjie/ </a:t>
            </a:r>
            <a:r>
              <a:rPr lang="zh-CN" altLang="en-US" sz="135" dirty="0">
                <a:solidFill>
                  <a:prstClr val="white"/>
                </a:solidFill>
                <a:latin typeface="Calibri" panose="020F0502020204030204"/>
                <a:ea typeface="宋体" panose="02010600030101010101" pitchFamily="2" charset="-122"/>
              </a:rPr>
              <a:t>工作计划：</a:t>
            </a:r>
            <a:r>
              <a:rPr lang="en-US" altLang="zh-CN" sz="135" dirty="0">
                <a:solidFill>
                  <a:prstClr val="white"/>
                </a:solidFill>
                <a:latin typeface="Calibri" panose="020F0502020204030204"/>
                <a:ea typeface="宋体" panose="02010600030101010101" pitchFamily="2" charset="-122"/>
              </a:rPr>
              <a:t>www.1ppt.com/xiazai/jihua/</a:t>
            </a:r>
            <a:endParaRPr lang="en-US" altLang="zh-CN" sz="135" dirty="0">
              <a:solidFill>
                <a:prstClr val="white"/>
              </a:solidFill>
              <a:latin typeface="Calibri" panose="020F0502020204030204"/>
              <a:ea typeface="宋体" panose="02010600030101010101" pitchFamily="2" charset="-122"/>
            </a:endParaRPr>
          </a:p>
          <a:p>
            <a:pPr defTabSz="914400"/>
            <a:r>
              <a:rPr lang="zh-CN" altLang="en-US" sz="135" dirty="0">
                <a:solidFill>
                  <a:prstClr val="white"/>
                </a:solidFill>
                <a:latin typeface="Calibri" panose="020F0502020204030204"/>
                <a:ea typeface="宋体" panose="02010600030101010101" pitchFamily="2" charset="-122"/>
              </a:rPr>
              <a:t>商务</a:t>
            </a:r>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模板：</a:t>
            </a:r>
            <a:r>
              <a:rPr lang="en-US" altLang="zh-CN" sz="135" dirty="0">
                <a:solidFill>
                  <a:prstClr val="white"/>
                </a:solidFill>
                <a:latin typeface="Calibri" panose="020F0502020204030204"/>
                <a:ea typeface="宋体" panose="02010600030101010101" pitchFamily="2" charset="-122"/>
              </a:rPr>
              <a:t>www.1ppt.com/moban/shangwu/  </a:t>
            </a:r>
            <a:r>
              <a:rPr lang="zh-CN" altLang="en-US" sz="135" dirty="0">
                <a:solidFill>
                  <a:prstClr val="white"/>
                </a:solidFill>
                <a:latin typeface="Calibri" panose="020F0502020204030204"/>
                <a:ea typeface="宋体" panose="02010600030101010101" pitchFamily="2" charset="-122"/>
              </a:rPr>
              <a:t>个人简历</a:t>
            </a:r>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a:t>
            </a:r>
            <a:r>
              <a:rPr lang="en-US" altLang="zh-CN" sz="135" dirty="0">
                <a:solidFill>
                  <a:prstClr val="white"/>
                </a:solidFill>
                <a:latin typeface="Calibri" panose="020F0502020204030204"/>
                <a:ea typeface="宋体" panose="02010600030101010101" pitchFamily="2" charset="-122"/>
              </a:rPr>
              <a:t>www.1ppt.com/xiazai/jianli/  </a:t>
            </a:r>
            <a:endParaRPr lang="en-US" altLang="zh-CN" sz="135" dirty="0">
              <a:solidFill>
                <a:prstClr val="white"/>
              </a:solidFill>
              <a:latin typeface="Calibri" panose="020F0502020204030204"/>
              <a:ea typeface="宋体" panose="02010600030101010101" pitchFamily="2" charset="-122"/>
            </a:endParaRPr>
          </a:p>
          <a:p>
            <a:pPr defTabSz="914400"/>
            <a:r>
              <a:rPr lang="zh-CN" altLang="en-US" sz="135" dirty="0">
                <a:solidFill>
                  <a:prstClr val="white"/>
                </a:solidFill>
                <a:latin typeface="Calibri" panose="020F0502020204030204"/>
                <a:ea typeface="宋体" panose="02010600030101010101" pitchFamily="2" charset="-122"/>
              </a:rPr>
              <a:t>毕业答辩</a:t>
            </a:r>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a:t>
            </a:r>
            <a:r>
              <a:rPr lang="en-US" altLang="zh-CN" sz="135" dirty="0">
                <a:solidFill>
                  <a:prstClr val="white"/>
                </a:solidFill>
                <a:latin typeface="Calibri" panose="020F0502020204030204"/>
                <a:ea typeface="宋体" panose="02010600030101010101" pitchFamily="2" charset="-122"/>
              </a:rPr>
              <a:t>www.1ppt.com/xiazai/dabian/  </a:t>
            </a:r>
            <a:r>
              <a:rPr lang="zh-CN" altLang="en-US" sz="135" dirty="0">
                <a:solidFill>
                  <a:prstClr val="white"/>
                </a:solidFill>
                <a:latin typeface="Calibri" panose="020F0502020204030204"/>
                <a:ea typeface="宋体" panose="02010600030101010101" pitchFamily="2" charset="-122"/>
              </a:rPr>
              <a:t>工作汇报</a:t>
            </a:r>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a:t>
            </a:r>
            <a:r>
              <a:rPr lang="en-US" altLang="zh-CN" sz="135" dirty="0">
                <a:solidFill>
                  <a:prstClr val="white"/>
                </a:solidFill>
                <a:latin typeface="Calibri" panose="020F0502020204030204"/>
                <a:ea typeface="宋体" panose="02010600030101010101" pitchFamily="2" charset="-122"/>
              </a:rPr>
              <a:t>www.1ppt.com/xiazai/huibao/    </a:t>
            </a:r>
            <a:endParaRPr lang="en-US" altLang="zh-CN" sz="135" dirty="0">
              <a:solidFill>
                <a:prstClr val="white"/>
              </a:solidFill>
              <a:latin typeface="Calibri" panose="020F0502020204030204"/>
              <a:ea typeface="宋体" panose="02010600030101010101" pitchFamily="2" charset="-122"/>
            </a:endParaRPr>
          </a:p>
          <a:p>
            <a:pPr defTabSz="914400"/>
            <a:r>
              <a:rPr lang="en-US" altLang="zh-CN" sz="135" dirty="0">
                <a:solidFill>
                  <a:prstClr val="white"/>
                </a:solidFill>
                <a:latin typeface="Calibri" panose="020F0502020204030204"/>
                <a:ea typeface="宋体" panose="02010600030101010101" pitchFamily="2" charset="-122"/>
              </a:rPr>
              <a:t> </a:t>
            </a:r>
            <a:endParaRPr lang="en-US" altLang="zh-CN" sz="135" dirty="0">
              <a:solidFill>
                <a:prstClr val="white"/>
              </a:solidFill>
              <a:latin typeface="Calibri" panose="020F0502020204030204"/>
              <a:ea typeface="宋体" panose="02010600030101010101" pitchFamily="2" charset="-122"/>
            </a:endParaRPr>
          </a:p>
        </p:txBody>
      </p:sp>
    </p:spTree>
  </p:cSld>
  <p:clrMapOvr>
    <a:masterClrMapping/>
  </p:clrMapOvr>
  <p:transition spd="med" advClick="0" advTm="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p:transition spd="med" advClick="0" advTm="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871" y="457224"/>
            <a:ext cx="3932625" cy="1600282"/>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hasCustomPrompt="1"/>
          </p:nvPr>
        </p:nvSpPr>
        <p:spPr>
          <a:xfrm>
            <a:off x="5183698" y="987476"/>
            <a:ext cx="6172808" cy="487387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Text Placeholder 3"/>
          <p:cNvSpPr>
            <a:spLocks noGrp="1"/>
          </p:cNvSpPr>
          <p:nvPr>
            <p:ph type="body" sz="half" idx="2" hasCustomPrompt="1"/>
          </p:nvPr>
        </p:nvSpPr>
        <p:spPr>
          <a:xfrm>
            <a:off x="839871" y="2057506"/>
            <a:ext cx="3932625" cy="381178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835" indent="0">
              <a:buNone/>
              <a:defRPr sz="1000"/>
            </a:lvl7pPr>
            <a:lvl8pPr marL="3201035" indent="0">
              <a:buNone/>
              <a:defRPr sz="1000"/>
            </a:lvl8pPr>
            <a:lvl9pPr marL="3658235" indent="0">
              <a:buNone/>
              <a:defRPr sz="1000"/>
            </a:lvl9pPr>
          </a:lstStyle>
          <a:p>
            <a:pPr lvl="0"/>
            <a:r>
              <a:rPr lang="zh-CN" altLang="en-US" smtClean="0"/>
              <a:t>编辑母版文本样式</a:t>
            </a:r>
            <a:endParaRPr lang="zh-CN" altLang="en-US" smtClean="0"/>
          </a:p>
        </p:txBody>
      </p:sp>
      <p:sp>
        <p:nvSpPr>
          <p:cNvPr id="5" name="Date Placeholder 4"/>
          <p:cNvSpPr>
            <a:spLocks noGrp="1"/>
          </p:cNvSpPr>
          <p:nvPr>
            <p:ph type="dt" sz="half" idx="10"/>
          </p:nvPr>
        </p:nvSpPr>
        <p:spPr/>
        <p:txBody>
          <a:bodyPr/>
          <a:lstStyle/>
          <a:p>
            <a:fld id="{ACA37975-6AF7-4301-9DC5-87C074AA59D1}"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fld>
            <a:endParaRPr lang="zh-CN" altLang="en-US"/>
          </a:p>
        </p:txBody>
      </p:sp>
    </p:spTree>
  </p:cSld>
  <p:clrMapOvr>
    <a:masterClrMapping/>
  </p:clrMapOvr>
  <p:transition spd="med" advClick="0" advTm="0">
    <p:fad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3" Type="http://schemas.openxmlformats.org/officeDocument/2006/relationships/theme" Target="../theme/theme2.xml"/><Relationship Id="rId12" Type="http://schemas.openxmlformats.org/officeDocument/2006/relationships/slideLayout" Target="../slideLayouts/slideLayout24.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83" y="365144"/>
            <a:ext cx="10516635" cy="1325631"/>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83" y="1825719"/>
            <a:ext cx="10516635" cy="4351563"/>
          </a:xfrm>
          <a:prstGeom prst="rect">
            <a:avLst/>
          </a:prstGeom>
        </p:spPr>
        <p:txBody>
          <a:bodyPr vert="horz" lIns="91440" tIns="45720" rIns="91440" bIns="45720" rtlCol="0">
            <a:normAutofit/>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2"/>
          </p:nvPr>
        </p:nvSpPr>
        <p:spPr>
          <a:xfrm>
            <a:off x="838283" y="6356678"/>
            <a:ext cx="2743470" cy="365144"/>
          </a:xfrm>
          <a:prstGeom prst="rect">
            <a:avLst/>
          </a:prstGeom>
        </p:spPr>
        <p:txBody>
          <a:bodyPr vert="horz" lIns="91440" tIns="45720" rIns="91440" bIns="45720" rtlCol="0" anchor="ctr"/>
          <a:lstStyle>
            <a:lvl1pPr algn="l">
              <a:defRPr sz="1200">
                <a:solidFill>
                  <a:schemeClr val="tx1">
                    <a:tint val="75000"/>
                  </a:schemeClr>
                </a:solidFill>
              </a:defRPr>
            </a:lvl1pPr>
          </a:lstStyle>
          <a:p>
            <a:fld id="{ACA37975-6AF7-4301-9DC5-87C074AA59D1}" type="datetimeFigureOut">
              <a:rPr lang="zh-CN" altLang="en-US" smtClean="0"/>
            </a:fld>
            <a:endParaRPr lang="zh-CN" altLang="en-US"/>
          </a:p>
        </p:txBody>
      </p:sp>
      <p:sp>
        <p:nvSpPr>
          <p:cNvPr id="5" name="Footer Placeholder 4"/>
          <p:cNvSpPr>
            <a:spLocks noGrp="1"/>
          </p:cNvSpPr>
          <p:nvPr>
            <p:ph type="ftr" sz="quarter" idx="3"/>
          </p:nvPr>
        </p:nvSpPr>
        <p:spPr>
          <a:xfrm>
            <a:off x="4038998" y="6356678"/>
            <a:ext cx="4115205" cy="3651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1448" y="6356678"/>
            <a:ext cx="2743470" cy="365144"/>
          </a:xfrm>
          <a:prstGeom prst="rect">
            <a:avLst/>
          </a:prstGeom>
        </p:spPr>
        <p:txBody>
          <a:bodyPr vert="horz" lIns="91440" tIns="45720" rIns="91440" bIns="45720" rtlCol="0" anchor="ctr"/>
          <a:lstStyle>
            <a:lvl1pPr algn="r">
              <a:defRPr sz="1200">
                <a:solidFill>
                  <a:schemeClr val="tx1">
                    <a:tint val="75000"/>
                  </a:schemeClr>
                </a:solidFill>
              </a:defRPr>
            </a:lvl1pPr>
          </a:lstStyle>
          <a:p>
            <a:fld id="{D27987A4-0198-42B4-AAAE-EDBADA4485A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advClick="0" advTm="0">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52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4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6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835" algn="l" defTabSz="914400" rtl="0" eaLnBrk="1" latinLnBrk="0" hangingPunct="1">
        <a:defRPr sz="1800" kern="1200">
          <a:solidFill>
            <a:schemeClr val="tx1"/>
          </a:solidFill>
          <a:latin typeface="+mn-lt"/>
          <a:ea typeface="+mn-ea"/>
          <a:cs typeface="+mn-cs"/>
        </a:defRPr>
      </a:lvl7pPr>
      <a:lvl8pPr marL="3201035" algn="l" defTabSz="914400" rtl="0" eaLnBrk="1" latinLnBrk="0" hangingPunct="1">
        <a:defRPr sz="1800" kern="1200">
          <a:solidFill>
            <a:schemeClr val="tx1"/>
          </a:solidFill>
          <a:latin typeface="+mn-lt"/>
          <a:ea typeface="+mn-ea"/>
          <a:cs typeface="+mn-cs"/>
        </a:defRPr>
      </a:lvl8pPr>
      <a:lvl9pPr marL="3658235"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83" y="365144"/>
            <a:ext cx="10516635" cy="1325631"/>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83" y="1825719"/>
            <a:ext cx="10516635" cy="4351563"/>
          </a:xfrm>
          <a:prstGeom prst="rect">
            <a:avLst/>
          </a:prstGeom>
        </p:spPr>
        <p:txBody>
          <a:bodyPr vert="horz" lIns="91440" tIns="45720" rIns="91440" bIns="45720" rtlCol="0">
            <a:normAutofit/>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2"/>
          </p:nvPr>
        </p:nvSpPr>
        <p:spPr>
          <a:xfrm>
            <a:off x="838283" y="6356678"/>
            <a:ext cx="2743470" cy="365144"/>
          </a:xfrm>
          <a:prstGeom prst="rect">
            <a:avLst/>
          </a:prstGeom>
        </p:spPr>
        <p:txBody>
          <a:bodyPr vert="horz" lIns="91440" tIns="45720" rIns="91440" bIns="45720" rtlCol="0" anchor="ctr"/>
          <a:lstStyle>
            <a:lvl1pPr algn="l">
              <a:defRPr sz="1200">
                <a:solidFill>
                  <a:schemeClr val="tx1">
                    <a:tint val="75000"/>
                  </a:schemeClr>
                </a:solidFill>
              </a:defRPr>
            </a:lvl1pPr>
          </a:lstStyle>
          <a:p>
            <a:fld id="{ACA37975-6AF7-4301-9DC5-87C074AA59D1}" type="datetimeFigureOut">
              <a:rPr lang="zh-CN" altLang="en-US" smtClean="0"/>
            </a:fld>
            <a:endParaRPr lang="zh-CN" altLang="en-US"/>
          </a:p>
        </p:txBody>
      </p:sp>
      <p:sp>
        <p:nvSpPr>
          <p:cNvPr id="5" name="Footer Placeholder 4"/>
          <p:cNvSpPr>
            <a:spLocks noGrp="1"/>
          </p:cNvSpPr>
          <p:nvPr>
            <p:ph type="ftr" sz="quarter" idx="3"/>
          </p:nvPr>
        </p:nvSpPr>
        <p:spPr>
          <a:xfrm>
            <a:off x="4038998" y="6356678"/>
            <a:ext cx="4115205" cy="3651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1448" y="6356678"/>
            <a:ext cx="2743470" cy="365144"/>
          </a:xfrm>
          <a:prstGeom prst="rect">
            <a:avLst/>
          </a:prstGeom>
        </p:spPr>
        <p:txBody>
          <a:bodyPr vert="horz" lIns="91440" tIns="45720" rIns="91440" bIns="45720" rtlCol="0" anchor="ctr"/>
          <a:lstStyle>
            <a:lvl1pPr algn="r">
              <a:defRPr sz="1200">
                <a:solidFill>
                  <a:schemeClr val="tx1">
                    <a:tint val="75000"/>
                  </a:schemeClr>
                </a:solidFill>
              </a:defRPr>
            </a:lvl1pPr>
          </a:lstStyle>
          <a:p>
            <a:fld id="{D27987A4-0198-42B4-AAAE-EDBADA4485A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ransition spd="med" advClick="0" advTm="0">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52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4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6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835" algn="l" defTabSz="914400" rtl="0" eaLnBrk="1" latinLnBrk="0" hangingPunct="1">
        <a:defRPr sz="1800" kern="1200">
          <a:solidFill>
            <a:schemeClr val="tx1"/>
          </a:solidFill>
          <a:latin typeface="+mn-lt"/>
          <a:ea typeface="+mn-ea"/>
          <a:cs typeface="+mn-cs"/>
        </a:defRPr>
      </a:lvl7pPr>
      <a:lvl8pPr marL="3201035" algn="l" defTabSz="914400" rtl="0" eaLnBrk="1" latinLnBrk="0" hangingPunct="1">
        <a:defRPr sz="1800" kern="1200">
          <a:solidFill>
            <a:schemeClr val="tx1"/>
          </a:solidFill>
          <a:latin typeface="+mn-lt"/>
          <a:ea typeface="+mn-ea"/>
          <a:cs typeface="+mn-cs"/>
        </a:defRPr>
      </a:lvl8pPr>
      <a:lvl9pPr marL="365823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5.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image" Target="../media/image3.jpeg"/><Relationship Id="rId1" Type="http://schemas.openxmlformats.org/officeDocument/2006/relationships/tags" Target="../tags/tag5.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image" Target="../media/image9.jpeg"/><Relationship Id="rId1" Type="http://schemas.openxmlformats.org/officeDocument/2006/relationships/tags" Target="../tags/tag39.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image" Target="../media/image10.jpeg"/><Relationship Id="rId1" Type="http://schemas.openxmlformats.org/officeDocument/2006/relationships/tags" Target="../tags/tag40.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14.xml"/><Relationship Id="rId3" Type="http://schemas.openxmlformats.org/officeDocument/2006/relationships/image" Target="../media/image11.jpeg"/><Relationship Id="rId2" Type="http://schemas.openxmlformats.org/officeDocument/2006/relationships/tags" Target="../tags/tag42.xml"/><Relationship Id="rId1" Type="http://schemas.openxmlformats.org/officeDocument/2006/relationships/tags" Target="../tags/tag41.xml"/></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5.xml"/><Relationship Id="rId2" Type="http://schemas.openxmlformats.org/officeDocument/2006/relationships/tags" Target="../tags/tag43.xml"/><Relationship Id="rId1"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9.xml"/><Relationship Id="rId1"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14.xml"/><Relationship Id="rId4" Type="http://schemas.openxmlformats.org/officeDocument/2006/relationships/image" Target="../media/image5.jpeg"/><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14.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s>
</file>

<file path=ppt/slides/_rels/slide6.xml.rels><?xml version="1.0" encoding="UTF-8" standalone="yes"?>
<Relationships xmlns="http://schemas.openxmlformats.org/package/2006/relationships"><Relationship Id="rId9" Type="http://schemas.openxmlformats.org/officeDocument/2006/relationships/tags" Target="../tags/tag25.xml"/><Relationship Id="rId8" Type="http://schemas.openxmlformats.org/officeDocument/2006/relationships/tags" Target="../tags/tag24.xml"/><Relationship Id="rId7" Type="http://schemas.openxmlformats.org/officeDocument/2006/relationships/tags" Target="../tags/tag23.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 Id="rId3" Type="http://schemas.openxmlformats.org/officeDocument/2006/relationships/tags" Target="../tags/tag19.xml"/><Relationship Id="rId20" Type="http://schemas.openxmlformats.org/officeDocument/2006/relationships/slideLayout" Target="../slideLayouts/slideLayout14.xml"/><Relationship Id="rId2" Type="http://schemas.openxmlformats.org/officeDocument/2006/relationships/tags" Target="../tags/tag18.xml"/><Relationship Id="rId19" Type="http://schemas.openxmlformats.org/officeDocument/2006/relationships/tags" Target="../tags/tag35.xml"/><Relationship Id="rId18" Type="http://schemas.openxmlformats.org/officeDocument/2006/relationships/tags" Target="../tags/tag34.xml"/><Relationship Id="rId17" Type="http://schemas.openxmlformats.org/officeDocument/2006/relationships/tags" Target="../tags/tag33.xml"/><Relationship Id="rId16" Type="http://schemas.openxmlformats.org/officeDocument/2006/relationships/tags" Target="../tags/tag32.xml"/><Relationship Id="rId15" Type="http://schemas.openxmlformats.org/officeDocument/2006/relationships/tags" Target="../tags/tag31.xml"/><Relationship Id="rId14" Type="http://schemas.openxmlformats.org/officeDocument/2006/relationships/tags" Target="../tags/tag30.xml"/><Relationship Id="rId13" Type="http://schemas.openxmlformats.org/officeDocument/2006/relationships/tags" Target="../tags/tag29.xml"/><Relationship Id="rId12" Type="http://schemas.openxmlformats.org/officeDocument/2006/relationships/tags" Target="../tags/tag28.xml"/><Relationship Id="rId11" Type="http://schemas.openxmlformats.org/officeDocument/2006/relationships/tags" Target="../tags/tag27.xml"/><Relationship Id="rId10" Type="http://schemas.openxmlformats.org/officeDocument/2006/relationships/tags" Target="../tags/tag26.xml"/><Relationship Id="rId1" Type="http://schemas.openxmlformats.org/officeDocument/2006/relationships/tags" Target="../tags/tag17.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image" Target="../media/image6.jpeg"/><Relationship Id="rId1" Type="http://schemas.openxmlformats.org/officeDocument/2006/relationships/tags" Target="../tags/tag3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image" Target="../media/image7.jpeg"/><Relationship Id="rId1" Type="http://schemas.openxmlformats.org/officeDocument/2006/relationships/tags" Target="../tags/tag3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image" Target="../media/image8.jpeg"/><Relationship Id="rId1" Type="http://schemas.openxmlformats.org/officeDocument/2006/relationships/tags" Target="../tags/tag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直角三角形 1"/>
          <p:cNvSpPr/>
          <p:nvPr>
            <p:custDataLst>
              <p:tags r:id="rId1"/>
            </p:custDataLst>
          </p:nvPr>
        </p:nvSpPr>
        <p:spPr>
          <a:xfrm>
            <a:off x="1353" y="600"/>
            <a:ext cx="6879636" cy="6879636"/>
          </a:xfrm>
          <a:prstGeom prst="rtTriangle">
            <a:avLst/>
          </a:prstGeom>
          <a:blipFill dpi="0" rotWithShape="1">
            <a:blip r:embed="rId2"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lt1"/>
              </a:solidFill>
              <a:cs typeface="+mn-ea"/>
              <a:sym typeface="+mn-lt"/>
            </a:endParaRPr>
          </a:p>
        </p:txBody>
      </p:sp>
      <p:sp>
        <p:nvSpPr>
          <p:cNvPr id="3" name="任意多边形 2"/>
          <p:cNvSpPr/>
          <p:nvPr>
            <p:custDataLst>
              <p:tags r:id="rId3"/>
            </p:custDataLst>
          </p:nvPr>
        </p:nvSpPr>
        <p:spPr>
          <a:xfrm rot="5400000" flipV="1">
            <a:off x="676653" y="-15170"/>
            <a:ext cx="4576328" cy="4576328"/>
          </a:xfrm>
          <a:custGeom>
            <a:avLst/>
            <a:gdLst>
              <a:gd name="connsiteX0" fmla="*/ 0 w 4343400"/>
              <a:gd name="connsiteY0" fmla="*/ 0 h 4343400"/>
              <a:gd name="connsiteX1" fmla="*/ 4343400 w 4343400"/>
              <a:gd name="connsiteY1" fmla="*/ 4343400 h 4343400"/>
              <a:gd name="connsiteX2" fmla="*/ 3486149 w 4343400"/>
              <a:gd name="connsiteY2" fmla="*/ 4343400 h 4343400"/>
              <a:gd name="connsiteX3" fmla="*/ 0 w 4343400"/>
              <a:gd name="connsiteY3" fmla="*/ 857251 h 4343400"/>
              <a:gd name="connsiteX4" fmla="*/ 0 w 4343400"/>
              <a:gd name="connsiteY4" fmla="*/ 0 h 434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4343400">
                <a:moveTo>
                  <a:pt x="0" y="0"/>
                </a:moveTo>
                <a:lnTo>
                  <a:pt x="4343400" y="4343400"/>
                </a:lnTo>
                <a:lnTo>
                  <a:pt x="3486149" y="4343400"/>
                </a:lnTo>
                <a:lnTo>
                  <a:pt x="0" y="857251"/>
                </a:lnTo>
                <a:lnTo>
                  <a:pt x="0" y="0"/>
                </a:lnTo>
                <a:close/>
              </a:path>
            </a:pathLst>
          </a:cu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lt1"/>
              </a:solidFill>
              <a:cs typeface="+mn-ea"/>
              <a:sym typeface="+mn-lt"/>
            </a:endParaRPr>
          </a:p>
        </p:txBody>
      </p:sp>
      <p:sp>
        <p:nvSpPr>
          <p:cNvPr id="9" name="文本框 8"/>
          <p:cNvSpPr txBox="1"/>
          <p:nvPr/>
        </p:nvSpPr>
        <p:spPr>
          <a:xfrm rot="2708765">
            <a:off x="998603" y="1563600"/>
            <a:ext cx="4142229" cy="748030"/>
          </a:xfrm>
          <a:prstGeom prst="rect">
            <a:avLst/>
          </a:prstGeom>
          <a:noFill/>
        </p:spPr>
        <p:txBody>
          <a:bodyPr wrap="square" rtlCol="0">
            <a:spAutoFit/>
          </a:bodyPr>
          <a:lstStyle/>
          <a:p>
            <a:pPr algn="ctr"/>
            <a:r>
              <a:rPr kumimoji="1" lang="en-US" altLang="zh-CN" sz="4265" dirty="0">
                <a:solidFill>
                  <a:srgbClr val="43536A"/>
                </a:solidFill>
                <a:latin typeface="Agency FB" panose="020B0503020202020204" pitchFamily="34" charset="0"/>
                <a:cs typeface="+mn-ea"/>
                <a:sym typeface="+mn-lt"/>
              </a:rPr>
              <a:t>INTERNET FINANCE</a:t>
            </a:r>
            <a:endParaRPr kumimoji="1" lang="en-US" altLang="zh-CN" sz="4265" dirty="0">
              <a:solidFill>
                <a:srgbClr val="43536A"/>
              </a:solidFill>
              <a:latin typeface="Agency FB" panose="020B0503020202020204" pitchFamily="34" charset="0"/>
              <a:cs typeface="+mn-ea"/>
              <a:sym typeface="+mn-lt"/>
            </a:endParaRPr>
          </a:p>
        </p:txBody>
      </p:sp>
      <p:sp>
        <p:nvSpPr>
          <p:cNvPr id="12" name="直角三角形 11"/>
          <p:cNvSpPr/>
          <p:nvPr>
            <p:custDataLst>
              <p:tags r:id="rId4"/>
            </p:custDataLst>
          </p:nvPr>
        </p:nvSpPr>
        <p:spPr>
          <a:xfrm flipH="1">
            <a:off x="9654650" y="4597353"/>
            <a:ext cx="2537197" cy="2260893"/>
          </a:xfrm>
          <a:prstGeom prst="rtTriangle">
            <a:avLst/>
          </a:prstGeom>
          <a:solidFill>
            <a:srgbClr val="43536A"/>
          </a:solidFill>
          <a:ln>
            <a:solidFill>
              <a:srgbClr val="435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chemeClr val="lt2">
                  <a:lumMod val="25000"/>
                </a:schemeClr>
              </a:solidFill>
              <a:cs typeface="+mn-ea"/>
              <a:sym typeface="+mn-lt"/>
            </a:endParaRPr>
          </a:p>
        </p:txBody>
      </p:sp>
      <p:sp>
        <p:nvSpPr>
          <p:cNvPr id="16" name="直角三角形 15"/>
          <p:cNvSpPr/>
          <p:nvPr/>
        </p:nvSpPr>
        <p:spPr>
          <a:xfrm rot="13500000" flipV="1">
            <a:off x="2632875" y="-1204161"/>
            <a:ext cx="2362215" cy="2362215"/>
          </a:xfrm>
          <a:prstGeom prst="rtTriangle">
            <a:avLst/>
          </a:prstGeom>
          <a:solidFill>
            <a:srgbClr val="435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cs typeface="+mn-ea"/>
              <a:sym typeface="+mn-lt"/>
            </a:endParaRPr>
          </a:p>
        </p:txBody>
      </p:sp>
      <p:sp>
        <p:nvSpPr>
          <p:cNvPr id="7" name="文本框 6"/>
          <p:cNvSpPr txBox="1"/>
          <p:nvPr/>
        </p:nvSpPr>
        <p:spPr>
          <a:xfrm>
            <a:off x="5572125" y="2886710"/>
            <a:ext cx="5827395" cy="993775"/>
          </a:xfrm>
          <a:prstGeom prst="rect">
            <a:avLst/>
          </a:prstGeom>
          <a:noFill/>
        </p:spPr>
        <p:txBody>
          <a:bodyPr wrap="square" rtlCol="0">
            <a:spAutoFit/>
          </a:bodyPr>
          <a:p>
            <a:pPr algn="l"/>
            <a:r>
              <a:rPr kumimoji="1" lang="zh-CN" altLang="en-US" sz="5865" b="1" dirty="0" smtClean="0">
                <a:solidFill>
                  <a:srgbClr val="43536A"/>
                </a:solidFill>
                <a:cs typeface="+mn-ea"/>
                <a:sym typeface="+mn-lt"/>
              </a:rPr>
              <a:t>传统金融的定义</a:t>
            </a:r>
            <a:endParaRPr kumimoji="1" lang="zh-CN" altLang="en-US" sz="5865" b="1" dirty="0" smtClean="0">
              <a:solidFill>
                <a:srgbClr val="43536A"/>
              </a:solidFill>
              <a:cs typeface="+mn-ea"/>
              <a:sym typeface="+mn-lt"/>
            </a:endParaRPr>
          </a:p>
        </p:txBody>
      </p:sp>
      <p:sp>
        <p:nvSpPr>
          <p:cNvPr id="8" name="平行四边形 7"/>
          <p:cNvSpPr/>
          <p:nvPr>
            <p:custDataLst>
              <p:tags r:id="rId5"/>
            </p:custDataLst>
          </p:nvPr>
        </p:nvSpPr>
        <p:spPr>
          <a:xfrm>
            <a:off x="5571948" y="4112363"/>
            <a:ext cx="2125718" cy="380953"/>
          </a:xfrm>
          <a:prstGeom prst="parallelogram">
            <a:avLst>
              <a:gd name="adj" fmla="val 35555"/>
            </a:avLst>
          </a:prstGeom>
          <a:solidFill>
            <a:schemeClr val="lt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kumimoji="1" lang="zh-CN" altLang="en-US" sz="1600" dirty="0">
                <a:solidFill>
                  <a:schemeClr val="dk1"/>
                </a:solidFill>
                <a:latin typeface="+mn-ea"/>
                <a:cs typeface="+mn-ea"/>
                <a:sym typeface="+mn-lt"/>
              </a:rPr>
              <a:t>主讲人：于佳琦</a:t>
            </a:r>
            <a:endParaRPr kumimoji="1" lang="zh-CN" altLang="en-US" sz="1600" dirty="0">
              <a:solidFill>
                <a:schemeClr val="dk1"/>
              </a:solidFill>
              <a:latin typeface="+mn-ea"/>
              <a:cs typeface="+mn-ea"/>
              <a:sym typeface="+mn-lt"/>
            </a:endParaRPr>
          </a:p>
        </p:txBody>
      </p: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1+#ppt_w/2"/>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500"/>
                                        <p:tgtEl>
                                          <p:spTgt spid="9"/>
                                        </p:tgtEl>
                                      </p:cBhvr>
                                    </p:animEffect>
                                  </p:childTnLst>
                                </p:cTn>
                              </p:par>
                            </p:childTnLst>
                          </p:cTn>
                        </p:par>
                        <p:par>
                          <p:cTn id="17" fill="hold">
                            <p:stCondLst>
                              <p:cond delay="1500"/>
                            </p:stCondLst>
                            <p:childTnLst>
                              <p:par>
                                <p:cTn id="18" presetID="2" presetClass="entr" presetSubtype="12"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1000" fill="hold"/>
                                        <p:tgtEl>
                                          <p:spTgt spid="12"/>
                                        </p:tgtEl>
                                        <p:attrNameLst>
                                          <p:attrName>ppt_x</p:attrName>
                                        </p:attrNameLst>
                                      </p:cBhvr>
                                      <p:tavLst>
                                        <p:tav tm="0">
                                          <p:val>
                                            <p:strVal val="0-#ppt_w/2"/>
                                          </p:val>
                                        </p:tav>
                                        <p:tav tm="100000">
                                          <p:val>
                                            <p:strVal val="#ppt_x"/>
                                          </p:val>
                                        </p:tav>
                                      </p:tavLst>
                                    </p:anim>
                                    <p:anim calcmode="lin" valueType="num">
                                      <p:cBhvr additive="base">
                                        <p:cTn id="21" dur="1000" fill="hold"/>
                                        <p:tgtEl>
                                          <p:spTgt spid="12"/>
                                        </p:tgtEl>
                                        <p:attrNameLst>
                                          <p:attrName>ppt_y</p:attrName>
                                        </p:attrNameLst>
                                      </p:cBhvr>
                                      <p:tavLst>
                                        <p:tav tm="0">
                                          <p:val>
                                            <p:strVal val="1+#ppt_h/2"/>
                                          </p:val>
                                        </p:tav>
                                        <p:tav tm="100000">
                                          <p:val>
                                            <p:strVal val="#ppt_y"/>
                                          </p:val>
                                        </p:tav>
                                      </p:tavLst>
                                    </p:anim>
                                  </p:childTnLst>
                                </p:cTn>
                              </p:par>
                              <p:par>
                                <p:cTn id="22" presetID="2" presetClass="entr" presetSubtype="1"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1000" fill="hold"/>
                                        <p:tgtEl>
                                          <p:spTgt spid="16"/>
                                        </p:tgtEl>
                                        <p:attrNameLst>
                                          <p:attrName>ppt_x</p:attrName>
                                        </p:attrNameLst>
                                      </p:cBhvr>
                                      <p:tavLst>
                                        <p:tav tm="0">
                                          <p:val>
                                            <p:strVal val="#ppt_x"/>
                                          </p:val>
                                        </p:tav>
                                        <p:tav tm="100000">
                                          <p:val>
                                            <p:strVal val="#ppt_x"/>
                                          </p:val>
                                        </p:tav>
                                      </p:tavLst>
                                    </p:anim>
                                    <p:anim calcmode="lin" valueType="num">
                                      <p:cBhvr additive="base">
                                        <p:cTn id="25" dur="1000" fill="hold"/>
                                        <p:tgtEl>
                                          <p:spTgt spid="16"/>
                                        </p:tgtEl>
                                        <p:attrNameLst>
                                          <p:attrName>ppt_y</p:attrName>
                                        </p:attrNameLst>
                                      </p:cBhvr>
                                      <p:tavLst>
                                        <p:tav tm="0">
                                          <p:val>
                                            <p:strVal val="0-#ppt_h/2"/>
                                          </p:val>
                                        </p:tav>
                                        <p:tav tm="100000">
                                          <p:val>
                                            <p:strVal val="#ppt_y"/>
                                          </p:val>
                                        </p:tav>
                                      </p:tavLst>
                                    </p:anim>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3000"/>
                            </p:stCondLst>
                            <p:childTnLst>
                              <p:par>
                                <p:cTn id="31" presetID="47" presetClass="entr" presetSubtype="0"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9" grpId="0"/>
      <p:bldP spid="12" grpId="0" bldLvl="0" animBg="1"/>
      <p:bldP spid="16" grpId="0" bldLvl="0" animBg="1"/>
      <p:bldP spid="7" grpId="0"/>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5"/>
          <p:cNvSpPr>
            <a:spLocks noGrp="1"/>
          </p:cNvSpPr>
          <p:nvPr>
            <p:ph type="title"/>
          </p:nvPr>
        </p:nvSpPr>
        <p:spPr/>
        <p:txBody>
          <a:bodyPr/>
          <a:p>
            <a:r>
              <a:rPr lang="zh-CN" altLang="en-US">
                <a:solidFill>
                  <a:schemeClr val="accent1"/>
                </a:solidFill>
              </a:rPr>
              <a:t>传统金融</a:t>
            </a:r>
            <a:endParaRPr lang="zh-CN" altLang="en-US">
              <a:solidFill>
                <a:schemeClr val="accent1"/>
              </a:solidFill>
            </a:endParaRPr>
          </a:p>
        </p:txBody>
      </p:sp>
      <p:grpSp>
        <p:nvGrpSpPr>
          <p:cNvPr id="39" name="组合 38"/>
          <p:cNvGrpSpPr/>
          <p:nvPr/>
        </p:nvGrpSpPr>
        <p:grpSpPr>
          <a:xfrm>
            <a:off x="634365" y="887095"/>
            <a:ext cx="3127375" cy="473075"/>
            <a:chOff x="2347" y="2773"/>
            <a:chExt cx="5344" cy="952"/>
          </a:xfrm>
        </p:grpSpPr>
        <p:sp>
          <p:nvSpPr>
            <p:cNvPr id="40" name="平行四边形 39"/>
            <p:cNvSpPr/>
            <p:nvPr/>
          </p:nvSpPr>
          <p:spPr>
            <a:xfrm>
              <a:off x="2347" y="2773"/>
              <a:ext cx="349" cy="952"/>
            </a:xfrm>
            <a:prstGeom prst="parallelogram">
              <a:avLst>
                <a:gd name="adj" fmla="val 6131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1" name="平行四边形 40"/>
            <p:cNvSpPr/>
            <p:nvPr/>
          </p:nvSpPr>
          <p:spPr>
            <a:xfrm>
              <a:off x="2539" y="2773"/>
              <a:ext cx="5152" cy="952"/>
            </a:xfrm>
            <a:prstGeom prst="parallelogram">
              <a:avLst>
                <a:gd name="adj" fmla="val 2502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42" name="文本框 41"/>
          <p:cNvSpPr txBox="1"/>
          <p:nvPr/>
        </p:nvSpPr>
        <p:spPr>
          <a:xfrm>
            <a:off x="889000" y="939165"/>
            <a:ext cx="2721610" cy="368300"/>
          </a:xfrm>
          <a:prstGeom prst="rect">
            <a:avLst/>
          </a:prstGeom>
          <a:noFill/>
        </p:spPr>
        <p:txBody>
          <a:bodyPr wrap="square">
            <a:spAutoFit/>
          </a:bodyPr>
          <a:p>
            <a:r>
              <a:rPr lang="zh-CN" altLang="en-US" sz="1800" b="1" dirty="0">
                <a:solidFill>
                  <a:schemeClr val="bg1"/>
                </a:solidFill>
                <a:latin typeface="微软雅黑" panose="020B0503020204020204" charset="-122"/>
                <a:ea typeface="微软雅黑" panose="020B0503020204020204" charset="-122"/>
                <a:sym typeface="+mn-ea"/>
              </a:rPr>
              <a:t>（四）金融体系的功能</a:t>
            </a:r>
            <a:endParaRPr lang="zh-CN" altLang="en-US" sz="1800" b="1" dirty="0">
              <a:solidFill>
                <a:schemeClr val="bg1"/>
              </a:solidFill>
              <a:latin typeface="微软雅黑" panose="020B0503020204020204" charset="-122"/>
              <a:ea typeface="微软雅黑" panose="020B0503020204020204" charset="-122"/>
              <a:sym typeface="+mn-ea"/>
            </a:endParaRPr>
          </a:p>
        </p:txBody>
      </p:sp>
      <p:sp>
        <p:nvSpPr>
          <p:cNvPr id="2" name="文本框 1"/>
          <p:cNvSpPr txBox="1"/>
          <p:nvPr/>
        </p:nvSpPr>
        <p:spPr>
          <a:xfrm>
            <a:off x="3793490" y="939800"/>
            <a:ext cx="3477895" cy="368300"/>
          </a:xfrm>
          <a:prstGeom prst="rect">
            <a:avLst/>
          </a:prstGeom>
          <a:noFill/>
        </p:spPr>
        <p:txBody>
          <a:bodyPr wrap="square">
            <a:spAutoFit/>
          </a:bodyPr>
          <a:p>
            <a:r>
              <a:rPr sz="1800" b="1" dirty="0">
                <a:solidFill>
                  <a:schemeClr val="accent1"/>
                </a:solidFill>
                <a:latin typeface="微软雅黑" panose="020B0503020204020204" charset="-122"/>
                <a:ea typeface="微软雅黑" panose="020B0503020204020204" charset="-122"/>
                <a:sym typeface="+mn-ea"/>
              </a:rPr>
              <a:t>4.</a:t>
            </a:r>
            <a:r>
              <a:rPr lang="en-US" sz="1800" b="1" dirty="0">
                <a:solidFill>
                  <a:schemeClr val="accent1"/>
                </a:solidFill>
                <a:latin typeface="微软雅黑" panose="020B0503020204020204" charset="-122"/>
                <a:ea typeface="微软雅黑" panose="020B0503020204020204" charset="-122"/>
                <a:sym typeface="+mn-ea"/>
              </a:rPr>
              <a:t> </a:t>
            </a:r>
            <a:r>
              <a:rPr sz="1800" b="1" dirty="0">
                <a:solidFill>
                  <a:schemeClr val="accent1"/>
                </a:solidFill>
                <a:latin typeface="微软雅黑" panose="020B0503020204020204" charset="-122"/>
                <a:ea typeface="微软雅黑" panose="020B0503020204020204" charset="-122"/>
                <a:sym typeface="+mn-ea"/>
              </a:rPr>
              <a:t>集中资本和股份分割的机制</a:t>
            </a:r>
            <a:endParaRPr sz="1800" b="1" dirty="0">
              <a:solidFill>
                <a:schemeClr val="accent1"/>
              </a:solidFill>
              <a:latin typeface="微软雅黑" panose="020B0503020204020204" charset="-122"/>
              <a:ea typeface="微软雅黑" panose="020B0503020204020204" charset="-122"/>
              <a:sym typeface="+mn-ea"/>
            </a:endParaRPr>
          </a:p>
        </p:txBody>
      </p:sp>
      <p:sp>
        <p:nvSpPr>
          <p:cNvPr id="3" name="TextBox 6"/>
          <p:cNvSpPr txBox="1"/>
          <p:nvPr>
            <p:custDataLst>
              <p:tags r:id="rId1"/>
            </p:custDataLst>
          </p:nvPr>
        </p:nvSpPr>
        <p:spPr>
          <a:xfrm>
            <a:off x="838835" y="2259330"/>
            <a:ext cx="5994400" cy="3451225"/>
          </a:xfrm>
          <a:prstGeom prst="rect">
            <a:avLst/>
          </a:prstGeom>
          <a:noFill/>
        </p:spPr>
        <p:txBody>
          <a:bodyPr wrap="square" rtlCol="0">
            <a:spAutoFit/>
          </a:bodyPr>
          <a:p>
            <a:pPr indent="508000" algn="just" fontAlgn="auto">
              <a:lnSpc>
                <a:spcPct val="150000"/>
              </a:lnSpc>
              <a:spcBef>
                <a:spcPts val="0"/>
              </a:spcBef>
              <a:spcAft>
                <a:spcPts val="1000"/>
              </a:spcAft>
              <a:extLst>
                <a:ext uri="{35155182-B16C-46BC-9424-99874614C6A1}">
                  <wpsdc:indentchars xmlns:wpsdc="http://www.wps.cn/officeDocument/2017/drawingmlCustomData" val="200" checksum="282533468"/>
                </a:ext>
              </a:extLst>
            </a:pPr>
            <a:r>
              <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rPr>
              <a:t>金融体系提供了一项机制，归集资金开办规模巨大且无法分拆的企业，或者将大型企业中的股份在众多所有者之间进行细分。</a:t>
            </a:r>
            <a:endPar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endParaRPr>
          </a:p>
          <a:p>
            <a:pPr indent="508000" algn="just" fontAlgn="auto">
              <a:lnSpc>
                <a:spcPct val="150000"/>
              </a:lnSpc>
              <a:spcBef>
                <a:spcPts val="0"/>
              </a:spcBef>
              <a:spcAft>
                <a:spcPts val="1000"/>
              </a:spcAft>
              <a:extLst>
                <a:ext uri="{35155182-B16C-46BC-9424-99874614C6A1}">
                  <wpsdc:indentchars xmlns:wpsdc="http://www.wps.cn/officeDocument/2017/drawingmlCustomData" val="200" checksum="282533468"/>
                </a:ext>
              </a:extLst>
            </a:pPr>
            <a:r>
              <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rPr>
              <a:t>例如，对一家上市公司非常看好，可以通过购买该公司的股票从而达到占有分享该企业利润。或者通过购买指数基金的形式获取某个行业或板块的平均利润。</a:t>
            </a:r>
            <a:endPar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endParaRPr>
          </a:p>
        </p:txBody>
      </p:sp>
      <p:pic>
        <p:nvPicPr>
          <p:cNvPr id="106" name="图片 105"/>
          <p:cNvPicPr/>
          <p:nvPr/>
        </p:nvPicPr>
        <p:blipFill>
          <a:blip r:embed="rId2"/>
          <a:srcRect l="6939" r="25011"/>
          <a:stretch>
            <a:fillRect/>
          </a:stretch>
        </p:blipFill>
        <p:spPr>
          <a:xfrm>
            <a:off x="7128510" y="1885950"/>
            <a:ext cx="4295775" cy="4197985"/>
          </a:xfrm>
          <a:prstGeom prst="rect">
            <a:avLst/>
          </a:prstGeom>
          <a:noFill/>
          <a:ln w="9525">
            <a:noFill/>
          </a:ln>
        </p:spPr>
      </p:pic>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p:tgtEl>
                                          <p:spTgt spid="2"/>
                                        </p:tgtEl>
                                        <p:attrNameLst>
                                          <p:attrName>ppt_y</p:attrName>
                                        </p:attrNameLst>
                                      </p:cBhvr>
                                      <p:tavLst>
                                        <p:tav tm="0">
                                          <p:val>
                                            <p:strVal val="#ppt_y+#ppt_h*1.125000"/>
                                          </p:val>
                                        </p:tav>
                                        <p:tav tm="100000">
                                          <p:val>
                                            <p:strVal val="#ppt_y"/>
                                          </p:val>
                                        </p:tav>
                                      </p:tavLst>
                                    </p:anim>
                                    <p:animEffect transition="in" filter="wipe(up)">
                                      <p:cBhvr>
                                        <p:cTn id="15" dur="500"/>
                                        <p:tgtEl>
                                          <p:spTgt spid="2"/>
                                        </p:tgtEl>
                                      </p:cBhvr>
                                    </p:animEffect>
                                  </p:childTnLst>
                                </p:cTn>
                              </p:par>
                            </p:childTnLst>
                          </p:cTn>
                        </p:par>
                        <p:par>
                          <p:cTn id="16" fill="hold">
                            <p:stCondLst>
                              <p:cond delay="1000"/>
                            </p:stCondLst>
                            <p:childTnLst>
                              <p:par>
                                <p:cTn id="17" presetID="18" presetClass="entr" presetSubtype="12" fill="hold" nodeType="afterEffect">
                                  <p:stCondLst>
                                    <p:cond delay="0"/>
                                  </p:stCondLst>
                                  <p:childTnLst>
                                    <p:set>
                                      <p:cBhvr>
                                        <p:cTn id="18" dur="1" fill="hold">
                                          <p:stCondLst>
                                            <p:cond delay="0"/>
                                          </p:stCondLst>
                                        </p:cTn>
                                        <p:tgtEl>
                                          <p:spTgt spid="106"/>
                                        </p:tgtEl>
                                        <p:attrNameLst>
                                          <p:attrName>style.visibility</p:attrName>
                                        </p:attrNameLst>
                                      </p:cBhvr>
                                      <p:to>
                                        <p:strVal val="visible"/>
                                      </p:to>
                                    </p:set>
                                    <p:animEffect transition="in" filter="strips(downLeft)">
                                      <p:cBhvr>
                                        <p:cTn id="19" dur="500"/>
                                        <p:tgtEl>
                                          <p:spTgt spid="106"/>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 calcmode="lin" valueType="num">
                                      <p:cBhvr additive="base">
                                        <p:cTn id="24"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25" dur="5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 calcmode="lin" valueType="num">
                                      <p:cBhvr additive="base">
                                        <p:cTn id="30"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3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5"/>
          <p:cNvSpPr>
            <a:spLocks noGrp="1"/>
          </p:cNvSpPr>
          <p:nvPr>
            <p:ph type="title"/>
          </p:nvPr>
        </p:nvSpPr>
        <p:spPr/>
        <p:txBody>
          <a:bodyPr/>
          <a:p>
            <a:r>
              <a:rPr lang="zh-CN" altLang="en-US">
                <a:solidFill>
                  <a:schemeClr val="accent1"/>
                </a:solidFill>
              </a:rPr>
              <a:t>传统金融</a:t>
            </a:r>
            <a:endParaRPr lang="zh-CN" altLang="en-US">
              <a:solidFill>
                <a:schemeClr val="accent1"/>
              </a:solidFill>
            </a:endParaRPr>
          </a:p>
        </p:txBody>
      </p:sp>
      <p:grpSp>
        <p:nvGrpSpPr>
          <p:cNvPr id="39" name="组合 38"/>
          <p:cNvGrpSpPr/>
          <p:nvPr/>
        </p:nvGrpSpPr>
        <p:grpSpPr>
          <a:xfrm>
            <a:off x="634365" y="887095"/>
            <a:ext cx="3127375" cy="473075"/>
            <a:chOff x="2347" y="2773"/>
            <a:chExt cx="5344" cy="952"/>
          </a:xfrm>
        </p:grpSpPr>
        <p:sp>
          <p:nvSpPr>
            <p:cNvPr id="40" name="平行四边形 39"/>
            <p:cNvSpPr/>
            <p:nvPr/>
          </p:nvSpPr>
          <p:spPr>
            <a:xfrm>
              <a:off x="2347" y="2773"/>
              <a:ext cx="349" cy="952"/>
            </a:xfrm>
            <a:prstGeom prst="parallelogram">
              <a:avLst>
                <a:gd name="adj" fmla="val 6131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1" name="平行四边形 40"/>
            <p:cNvSpPr/>
            <p:nvPr/>
          </p:nvSpPr>
          <p:spPr>
            <a:xfrm>
              <a:off x="2539" y="2773"/>
              <a:ext cx="5152" cy="952"/>
            </a:xfrm>
            <a:prstGeom prst="parallelogram">
              <a:avLst>
                <a:gd name="adj" fmla="val 2502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42" name="文本框 41"/>
          <p:cNvSpPr txBox="1"/>
          <p:nvPr/>
        </p:nvSpPr>
        <p:spPr>
          <a:xfrm>
            <a:off x="889000" y="939165"/>
            <a:ext cx="2721610" cy="368300"/>
          </a:xfrm>
          <a:prstGeom prst="rect">
            <a:avLst/>
          </a:prstGeom>
          <a:noFill/>
        </p:spPr>
        <p:txBody>
          <a:bodyPr wrap="square">
            <a:spAutoFit/>
          </a:bodyPr>
          <a:p>
            <a:r>
              <a:rPr lang="zh-CN" altLang="en-US" sz="1800" b="1" dirty="0">
                <a:solidFill>
                  <a:schemeClr val="bg1"/>
                </a:solidFill>
                <a:latin typeface="微软雅黑" panose="020B0503020204020204" charset="-122"/>
                <a:ea typeface="微软雅黑" panose="020B0503020204020204" charset="-122"/>
                <a:sym typeface="+mn-ea"/>
              </a:rPr>
              <a:t>（四）金融体系的功能</a:t>
            </a:r>
            <a:endParaRPr lang="zh-CN" altLang="en-US" sz="1800" b="1" dirty="0">
              <a:solidFill>
                <a:schemeClr val="bg1"/>
              </a:solidFill>
              <a:latin typeface="微软雅黑" panose="020B0503020204020204" charset="-122"/>
              <a:ea typeface="微软雅黑" panose="020B0503020204020204" charset="-122"/>
              <a:sym typeface="+mn-ea"/>
            </a:endParaRPr>
          </a:p>
        </p:txBody>
      </p:sp>
      <p:sp>
        <p:nvSpPr>
          <p:cNvPr id="2" name="文本框 1"/>
          <p:cNvSpPr txBox="1"/>
          <p:nvPr/>
        </p:nvSpPr>
        <p:spPr>
          <a:xfrm>
            <a:off x="3793490" y="939800"/>
            <a:ext cx="3477895" cy="368300"/>
          </a:xfrm>
          <a:prstGeom prst="rect">
            <a:avLst/>
          </a:prstGeom>
          <a:noFill/>
        </p:spPr>
        <p:txBody>
          <a:bodyPr wrap="square">
            <a:spAutoFit/>
          </a:bodyPr>
          <a:p>
            <a:r>
              <a:rPr sz="1800" b="1" dirty="0">
                <a:solidFill>
                  <a:schemeClr val="accent1"/>
                </a:solidFill>
                <a:latin typeface="微软雅黑" panose="020B0503020204020204" charset="-122"/>
                <a:ea typeface="微软雅黑" panose="020B0503020204020204" charset="-122"/>
                <a:sym typeface="+mn-ea"/>
              </a:rPr>
              <a:t>5.</a:t>
            </a:r>
            <a:r>
              <a:rPr lang="en-US" sz="1800" b="1" dirty="0">
                <a:solidFill>
                  <a:schemeClr val="accent1"/>
                </a:solidFill>
                <a:latin typeface="微软雅黑" panose="020B0503020204020204" charset="-122"/>
                <a:ea typeface="微软雅黑" panose="020B0503020204020204" charset="-122"/>
                <a:sym typeface="+mn-ea"/>
              </a:rPr>
              <a:t> </a:t>
            </a:r>
            <a:r>
              <a:rPr sz="1800" b="1" dirty="0">
                <a:solidFill>
                  <a:schemeClr val="accent1"/>
                </a:solidFill>
                <a:latin typeface="微软雅黑" panose="020B0503020204020204" charset="-122"/>
                <a:ea typeface="微软雅黑" panose="020B0503020204020204" charset="-122"/>
                <a:sym typeface="+mn-ea"/>
              </a:rPr>
              <a:t>提供价格信息</a:t>
            </a:r>
            <a:endParaRPr sz="1800" b="1" dirty="0">
              <a:solidFill>
                <a:schemeClr val="accent1"/>
              </a:solidFill>
              <a:latin typeface="微软雅黑" panose="020B0503020204020204" charset="-122"/>
              <a:ea typeface="微软雅黑" panose="020B0503020204020204" charset="-122"/>
              <a:sym typeface="+mn-ea"/>
            </a:endParaRPr>
          </a:p>
        </p:txBody>
      </p:sp>
      <p:sp>
        <p:nvSpPr>
          <p:cNvPr id="3" name="TextBox 6"/>
          <p:cNvSpPr txBox="1"/>
          <p:nvPr>
            <p:custDataLst>
              <p:tags r:id="rId1"/>
            </p:custDataLst>
          </p:nvPr>
        </p:nvSpPr>
        <p:spPr>
          <a:xfrm>
            <a:off x="838835" y="2158365"/>
            <a:ext cx="4413885" cy="3451225"/>
          </a:xfrm>
          <a:prstGeom prst="rect">
            <a:avLst/>
          </a:prstGeom>
          <a:noFill/>
        </p:spPr>
        <p:txBody>
          <a:bodyPr wrap="square" rtlCol="0">
            <a:spAutoFit/>
          </a:bodyPr>
          <a:p>
            <a:pPr indent="508000" algn="just" fontAlgn="auto">
              <a:lnSpc>
                <a:spcPct val="150000"/>
              </a:lnSpc>
              <a:spcBef>
                <a:spcPts val="0"/>
              </a:spcBef>
              <a:spcAft>
                <a:spcPts val="1000"/>
              </a:spcAft>
              <a:extLst>
                <a:ext uri="{35155182-B16C-46BC-9424-99874614C6A1}">
                  <wpsdc:indentchars xmlns:wpsdc="http://www.wps.cn/officeDocument/2017/drawingmlCustomData" val="200" checksum="282533468"/>
                </a:ext>
              </a:extLst>
            </a:pPr>
            <a:r>
              <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rPr>
              <a:t>金融领域的价格信息，如利率、汇率、股市行情等是人们进行决策的依据。</a:t>
            </a:r>
            <a:endPar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endParaRPr>
          </a:p>
          <a:p>
            <a:pPr indent="508000" algn="just" fontAlgn="auto">
              <a:lnSpc>
                <a:spcPct val="150000"/>
              </a:lnSpc>
              <a:spcBef>
                <a:spcPts val="0"/>
              </a:spcBef>
              <a:spcAft>
                <a:spcPts val="1000"/>
              </a:spcAft>
              <a:extLst>
                <a:ext uri="{35155182-B16C-46BC-9424-99874614C6A1}">
                  <wpsdc:indentchars xmlns:wpsdc="http://www.wps.cn/officeDocument/2017/drawingmlCustomData" val="200" checksum="282533468"/>
                </a:ext>
              </a:extLst>
            </a:pPr>
            <a:r>
              <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rPr>
              <a:t>例如，股市行情不好的时候，国债利率可能是好的投资时机。银行存贷款利率下降有利于减少企业的融资成本。</a:t>
            </a:r>
            <a:endPar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endParaRPr>
          </a:p>
        </p:txBody>
      </p:sp>
      <p:pic>
        <p:nvPicPr>
          <p:cNvPr id="107" name="图片 106"/>
          <p:cNvPicPr/>
          <p:nvPr/>
        </p:nvPicPr>
        <p:blipFill>
          <a:blip r:embed="rId2"/>
          <a:stretch>
            <a:fillRect/>
          </a:stretch>
        </p:blipFill>
        <p:spPr>
          <a:xfrm>
            <a:off x="5747385" y="2036445"/>
            <a:ext cx="5537835" cy="3695065"/>
          </a:xfrm>
          <a:prstGeom prst="rect">
            <a:avLst/>
          </a:prstGeom>
          <a:noFill/>
          <a:ln w="9525">
            <a:noFill/>
          </a:ln>
        </p:spPr>
      </p:pic>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p:tgtEl>
                                          <p:spTgt spid="2"/>
                                        </p:tgtEl>
                                        <p:attrNameLst>
                                          <p:attrName>ppt_y</p:attrName>
                                        </p:attrNameLst>
                                      </p:cBhvr>
                                      <p:tavLst>
                                        <p:tav tm="0">
                                          <p:val>
                                            <p:strVal val="#ppt_y+#ppt_h*1.125000"/>
                                          </p:val>
                                        </p:tav>
                                        <p:tav tm="100000">
                                          <p:val>
                                            <p:strVal val="#ppt_y"/>
                                          </p:val>
                                        </p:tav>
                                      </p:tavLst>
                                    </p:anim>
                                    <p:animEffect transition="in" filter="wipe(up)">
                                      <p:cBhvr>
                                        <p:cTn id="15" dur="500"/>
                                        <p:tgtEl>
                                          <p:spTgt spid="2"/>
                                        </p:tgtEl>
                                      </p:cBhvr>
                                    </p:animEffect>
                                  </p:childTnLst>
                                </p:cTn>
                              </p:par>
                            </p:childTnLst>
                          </p:cTn>
                        </p:par>
                        <p:par>
                          <p:cTn id="16" fill="hold">
                            <p:stCondLst>
                              <p:cond delay="1000"/>
                            </p:stCondLst>
                            <p:childTnLst>
                              <p:par>
                                <p:cTn id="17" presetID="9" presetClass="entr" presetSubtype="0" fill="hold" nodeType="afterEffect">
                                  <p:stCondLst>
                                    <p:cond delay="0"/>
                                  </p:stCondLst>
                                  <p:childTnLst>
                                    <p:set>
                                      <p:cBhvr>
                                        <p:cTn id="18" dur="1" fill="hold">
                                          <p:stCondLst>
                                            <p:cond delay="0"/>
                                          </p:stCondLst>
                                        </p:cTn>
                                        <p:tgtEl>
                                          <p:spTgt spid="107"/>
                                        </p:tgtEl>
                                        <p:attrNameLst>
                                          <p:attrName>style.visibility</p:attrName>
                                        </p:attrNameLst>
                                      </p:cBhvr>
                                      <p:to>
                                        <p:strVal val="visible"/>
                                      </p:to>
                                    </p:set>
                                    <p:animEffect transition="in" filter="dissolve">
                                      <p:cBhvr>
                                        <p:cTn id="19" dur="500"/>
                                        <p:tgtEl>
                                          <p:spTgt spid="107"/>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 calcmode="lin" valueType="num">
                                      <p:cBhvr additive="base">
                                        <p:cTn id="24"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25" dur="5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 calcmode="lin" valueType="num">
                                      <p:cBhvr additive="base">
                                        <p:cTn id="30"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3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2" grpId="0"/>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 name="矩形 42"/>
          <p:cNvSpPr/>
          <p:nvPr>
            <p:custDataLst>
              <p:tags r:id="rId1"/>
            </p:custDataLst>
          </p:nvPr>
        </p:nvSpPr>
        <p:spPr>
          <a:xfrm>
            <a:off x="956945" y="2042160"/>
            <a:ext cx="10278110" cy="178054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lnSpc>
                <a:spcPct val="100000"/>
              </a:lnSpc>
              <a:spcBef>
                <a:spcPts val="0"/>
              </a:spcBef>
              <a:spcAft>
                <a:spcPts val="0"/>
              </a:spcAft>
            </a:pPr>
            <a:endParaRPr lang="zh-CN" altLang="zh-CN" sz="2000" kern="100" dirty="0">
              <a:solidFill>
                <a:schemeClr val="dk1"/>
              </a:solidFill>
              <a:effectLst/>
              <a:latin typeface="微软雅黑" panose="020B0503020204020204" charset="-122"/>
              <a:ea typeface="微软雅黑" panose="020B0503020204020204" charset="-122"/>
              <a:cs typeface="Times New Roman" panose="02020603050405020304" pitchFamily="18" charset="0"/>
              <a:sym typeface="+mn-ea"/>
            </a:endParaRPr>
          </a:p>
        </p:txBody>
      </p:sp>
      <p:sp>
        <p:nvSpPr>
          <p:cNvPr id="6" name="标题 5"/>
          <p:cNvSpPr>
            <a:spLocks noGrp="1"/>
          </p:cNvSpPr>
          <p:nvPr>
            <p:ph type="title"/>
          </p:nvPr>
        </p:nvSpPr>
        <p:spPr/>
        <p:txBody>
          <a:bodyPr/>
          <a:p>
            <a:r>
              <a:rPr lang="zh-CN" altLang="en-US">
                <a:solidFill>
                  <a:schemeClr val="accent1"/>
                </a:solidFill>
              </a:rPr>
              <a:t>传统金融</a:t>
            </a:r>
            <a:endParaRPr lang="zh-CN" altLang="en-US">
              <a:solidFill>
                <a:schemeClr val="accent1"/>
              </a:solidFill>
            </a:endParaRPr>
          </a:p>
        </p:txBody>
      </p:sp>
      <p:grpSp>
        <p:nvGrpSpPr>
          <p:cNvPr id="39" name="组合 38"/>
          <p:cNvGrpSpPr/>
          <p:nvPr/>
        </p:nvGrpSpPr>
        <p:grpSpPr>
          <a:xfrm>
            <a:off x="634365" y="887095"/>
            <a:ext cx="3127375" cy="473075"/>
            <a:chOff x="2347" y="2773"/>
            <a:chExt cx="5344" cy="952"/>
          </a:xfrm>
        </p:grpSpPr>
        <p:sp>
          <p:nvSpPr>
            <p:cNvPr id="40" name="平行四边形 39"/>
            <p:cNvSpPr/>
            <p:nvPr/>
          </p:nvSpPr>
          <p:spPr>
            <a:xfrm>
              <a:off x="2347" y="2773"/>
              <a:ext cx="349" cy="952"/>
            </a:xfrm>
            <a:prstGeom prst="parallelogram">
              <a:avLst>
                <a:gd name="adj" fmla="val 6131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1" name="平行四边形 40"/>
            <p:cNvSpPr/>
            <p:nvPr/>
          </p:nvSpPr>
          <p:spPr>
            <a:xfrm>
              <a:off x="2539" y="2773"/>
              <a:ext cx="5152" cy="952"/>
            </a:xfrm>
            <a:prstGeom prst="parallelogram">
              <a:avLst>
                <a:gd name="adj" fmla="val 2502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42" name="文本框 41"/>
          <p:cNvSpPr txBox="1"/>
          <p:nvPr/>
        </p:nvSpPr>
        <p:spPr>
          <a:xfrm>
            <a:off x="889000" y="939165"/>
            <a:ext cx="2721610" cy="368300"/>
          </a:xfrm>
          <a:prstGeom prst="rect">
            <a:avLst/>
          </a:prstGeom>
          <a:noFill/>
        </p:spPr>
        <p:txBody>
          <a:bodyPr wrap="square">
            <a:spAutoFit/>
          </a:bodyPr>
          <a:p>
            <a:r>
              <a:rPr lang="zh-CN" altLang="en-US" sz="1800" b="1" dirty="0">
                <a:solidFill>
                  <a:schemeClr val="bg1"/>
                </a:solidFill>
                <a:latin typeface="微软雅黑" panose="020B0503020204020204" charset="-122"/>
                <a:ea typeface="微软雅黑" panose="020B0503020204020204" charset="-122"/>
                <a:sym typeface="+mn-ea"/>
              </a:rPr>
              <a:t>（四）金融体系的功能</a:t>
            </a:r>
            <a:endParaRPr lang="zh-CN" altLang="en-US" sz="1800" b="1" dirty="0">
              <a:solidFill>
                <a:schemeClr val="bg1"/>
              </a:solidFill>
              <a:latin typeface="微软雅黑" panose="020B0503020204020204" charset="-122"/>
              <a:ea typeface="微软雅黑" panose="020B0503020204020204" charset="-122"/>
              <a:sym typeface="+mn-ea"/>
            </a:endParaRPr>
          </a:p>
        </p:txBody>
      </p:sp>
      <p:sp>
        <p:nvSpPr>
          <p:cNvPr id="2" name="文本框 1"/>
          <p:cNvSpPr txBox="1"/>
          <p:nvPr/>
        </p:nvSpPr>
        <p:spPr>
          <a:xfrm>
            <a:off x="3793490" y="939800"/>
            <a:ext cx="3477895" cy="368300"/>
          </a:xfrm>
          <a:prstGeom prst="rect">
            <a:avLst/>
          </a:prstGeom>
          <a:noFill/>
        </p:spPr>
        <p:txBody>
          <a:bodyPr wrap="square">
            <a:spAutoFit/>
          </a:bodyPr>
          <a:p>
            <a:r>
              <a:rPr sz="1800" b="1" dirty="0">
                <a:solidFill>
                  <a:schemeClr val="accent1"/>
                </a:solidFill>
                <a:latin typeface="微软雅黑" panose="020B0503020204020204" charset="-122"/>
                <a:ea typeface="微软雅黑" panose="020B0503020204020204" charset="-122"/>
                <a:sym typeface="+mn-ea"/>
              </a:rPr>
              <a:t>6.</a:t>
            </a:r>
            <a:r>
              <a:rPr lang="en-US" sz="1800" b="1" dirty="0">
                <a:solidFill>
                  <a:schemeClr val="accent1"/>
                </a:solidFill>
                <a:latin typeface="微软雅黑" panose="020B0503020204020204" charset="-122"/>
                <a:ea typeface="微软雅黑" panose="020B0503020204020204" charset="-122"/>
                <a:sym typeface="+mn-ea"/>
              </a:rPr>
              <a:t> </a:t>
            </a:r>
            <a:r>
              <a:rPr sz="1800" b="1" dirty="0">
                <a:solidFill>
                  <a:schemeClr val="accent1"/>
                </a:solidFill>
                <a:latin typeface="微软雅黑" panose="020B0503020204020204" charset="-122"/>
                <a:ea typeface="微软雅黑" panose="020B0503020204020204" charset="-122"/>
                <a:sym typeface="+mn-ea"/>
              </a:rPr>
              <a:t>提供激励解决机制</a:t>
            </a:r>
            <a:endParaRPr sz="1800" b="1" dirty="0">
              <a:solidFill>
                <a:schemeClr val="accent1"/>
              </a:solidFill>
              <a:latin typeface="微软雅黑" panose="020B0503020204020204" charset="-122"/>
              <a:ea typeface="微软雅黑" panose="020B0503020204020204" charset="-122"/>
              <a:sym typeface="+mn-ea"/>
            </a:endParaRPr>
          </a:p>
        </p:txBody>
      </p:sp>
      <p:sp>
        <p:nvSpPr>
          <p:cNvPr id="3" name="TextBox 6"/>
          <p:cNvSpPr txBox="1"/>
          <p:nvPr>
            <p:custDataLst>
              <p:tags r:id="rId2"/>
            </p:custDataLst>
          </p:nvPr>
        </p:nvSpPr>
        <p:spPr>
          <a:xfrm>
            <a:off x="838835" y="4264025"/>
            <a:ext cx="10589260" cy="2066290"/>
          </a:xfrm>
          <a:prstGeom prst="rect">
            <a:avLst/>
          </a:prstGeom>
          <a:noFill/>
        </p:spPr>
        <p:txBody>
          <a:bodyPr wrap="square" rtlCol="0">
            <a:spAutoFit/>
          </a:bodyPr>
          <a:p>
            <a:pPr indent="508000" algn="just" fontAlgn="auto">
              <a:lnSpc>
                <a:spcPct val="150000"/>
              </a:lnSpc>
              <a:spcBef>
                <a:spcPts val="0"/>
              </a:spcBef>
              <a:spcAft>
                <a:spcPts val="1000"/>
              </a:spcAft>
              <a:extLst>
                <a:ext uri="{35155182-B16C-46BC-9424-99874614C6A1}">
                  <wpsdc:indentchars xmlns:wpsdc="http://www.wps.cn/officeDocument/2017/drawingmlCustomData" val="200" checksum="282533468"/>
                </a:ext>
              </a:extLst>
            </a:pPr>
            <a:r>
              <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rPr>
              <a:t>金融体系可以解决由于信息不对称所产生的道德风险、逆向选择和委托代理问题。</a:t>
            </a:r>
            <a:endPar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endParaRPr>
          </a:p>
          <a:p>
            <a:pPr indent="508000" algn="just" fontAlgn="auto">
              <a:lnSpc>
                <a:spcPct val="150000"/>
              </a:lnSpc>
              <a:spcBef>
                <a:spcPts val="0"/>
              </a:spcBef>
              <a:spcAft>
                <a:spcPts val="1000"/>
              </a:spcAft>
              <a:extLst>
                <a:ext uri="{35155182-B16C-46BC-9424-99874614C6A1}">
                  <wpsdc:indentchars xmlns:wpsdc="http://www.wps.cn/officeDocument/2017/drawingmlCustomData" val="200" checksum="282533468"/>
                </a:ext>
              </a:extLst>
            </a:pPr>
            <a:r>
              <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rPr>
              <a:t>例如，股份制公司的所有者和管理者是相关分离的，所以，为了激励管理者按照所有者的利益进行战略决策和规划，产生了高管持股的激励措施。高管通过持有上市公司的股票，从而能够和所有者保持战略一致性，解决了职业经理人的短视行为。</a:t>
            </a:r>
            <a:endPar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endParaRPr>
          </a:p>
        </p:txBody>
      </p:sp>
      <p:pic>
        <p:nvPicPr>
          <p:cNvPr id="108" name="图片 107"/>
          <p:cNvPicPr/>
          <p:nvPr/>
        </p:nvPicPr>
        <p:blipFill>
          <a:blip r:embed="rId3"/>
          <a:srcRect t="22481" b="12500"/>
          <a:stretch>
            <a:fillRect/>
          </a:stretch>
        </p:blipFill>
        <p:spPr>
          <a:xfrm>
            <a:off x="3392805" y="1760855"/>
            <a:ext cx="5407025" cy="2343785"/>
          </a:xfrm>
          <a:prstGeom prst="rect">
            <a:avLst/>
          </a:prstGeom>
          <a:noFill/>
          <a:ln w="9525">
            <a:noFill/>
          </a:ln>
        </p:spPr>
      </p:pic>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p:tgtEl>
                                          <p:spTgt spid="2"/>
                                        </p:tgtEl>
                                        <p:attrNameLst>
                                          <p:attrName>ppt_y</p:attrName>
                                        </p:attrNameLst>
                                      </p:cBhvr>
                                      <p:tavLst>
                                        <p:tav tm="0">
                                          <p:val>
                                            <p:strVal val="#ppt_y+#ppt_h*1.125000"/>
                                          </p:val>
                                        </p:tav>
                                        <p:tav tm="100000">
                                          <p:val>
                                            <p:strVal val="#ppt_y"/>
                                          </p:val>
                                        </p:tav>
                                      </p:tavLst>
                                    </p:anim>
                                    <p:animEffect transition="in" filter="wipe(up)">
                                      <p:cBhvr>
                                        <p:cTn id="15" dur="500"/>
                                        <p:tgtEl>
                                          <p:spTgt spid="2"/>
                                        </p:tgtEl>
                                      </p:cBhvr>
                                    </p:animEffect>
                                  </p:childTnLst>
                                </p:cTn>
                              </p:par>
                            </p:childTnLst>
                          </p:cTn>
                        </p:par>
                        <p:par>
                          <p:cTn id="16" fill="hold">
                            <p:stCondLst>
                              <p:cond delay="1000"/>
                            </p:stCondLst>
                            <p:childTnLst>
                              <p:par>
                                <p:cTn id="17" presetID="16" presetClass="entr" presetSubtype="37" fill="hold" grpId="0"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barn(outVertical)">
                                      <p:cBhvr>
                                        <p:cTn id="19" dur="500"/>
                                        <p:tgtEl>
                                          <p:spTgt spid="43"/>
                                        </p:tgtEl>
                                      </p:cBhvr>
                                    </p:animEffect>
                                  </p:childTnLst>
                                </p:cTn>
                              </p:par>
                              <p:par>
                                <p:cTn id="20" presetID="16" presetClass="entr" presetSubtype="37" fill="hold" nodeType="withEffect">
                                  <p:stCondLst>
                                    <p:cond delay="0"/>
                                  </p:stCondLst>
                                  <p:childTnLst>
                                    <p:set>
                                      <p:cBhvr>
                                        <p:cTn id="21" dur="1" fill="hold">
                                          <p:stCondLst>
                                            <p:cond delay="0"/>
                                          </p:stCondLst>
                                        </p:cTn>
                                        <p:tgtEl>
                                          <p:spTgt spid="108"/>
                                        </p:tgtEl>
                                        <p:attrNameLst>
                                          <p:attrName>style.visibility</p:attrName>
                                        </p:attrNameLst>
                                      </p:cBhvr>
                                      <p:to>
                                        <p:strVal val="visible"/>
                                      </p:to>
                                    </p:set>
                                    <p:animEffect transition="in" filter="barn(outVertical)">
                                      <p:cBhvr>
                                        <p:cTn id="22" dur="500"/>
                                        <p:tgtEl>
                                          <p:spTgt spid="108"/>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 calcmode="lin" valueType="num">
                                      <p:cBhvr additive="base">
                                        <p:cTn id="2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28" dur="500"/>
                                        <p:tgtEl>
                                          <p:spTgt spid="3">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grpId="0" nodeType="click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 calcmode="lin" valueType="num">
                                      <p:cBhvr additive="base">
                                        <p:cTn id="3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3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2" grpId="0"/>
      <p:bldP spid="3" grpId="0" build="p"/>
      <p:bldP spid="43"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直角三角形 1"/>
          <p:cNvSpPr/>
          <p:nvPr/>
        </p:nvSpPr>
        <p:spPr>
          <a:xfrm>
            <a:off x="1353" y="600"/>
            <a:ext cx="6879636" cy="6879636"/>
          </a:xfrm>
          <a:prstGeom prst="rtTriangle">
            <a:avLst/>
          </a:prstGeom>
          <a:blipFill dpi="0" rotWithShape="1">
            <a:blip r:embed="rId1"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cs typeface="+mn-ea"/>
              <a:sym typeface="+mn-lt"/>
            </a:endParaRPr>
          </a:p>
        </p:txBody>
      </p:sp>
      <p:sp>
        <p:nvSpPr>
          <p:cNvPr id="3" name="任意多边形 2"/>
          <p:cNvSpPr/>
          <p:nvPr>
            <p:custDataLst>
              <p:tags r:id="rId2"/>
            </p:custDataLst>
          </p:nvPr>
        </p:nvSpPr>
        <p:spPr>
          <a:xfrm rot="5400000" flipV="1">
            <a:off x="676653" y="-15170"/>
            <a:ext cx="4576328" cy="4576328"/>
          </a:xfrm>
          <a:custGeom>
            <a:avLst/>
            <a:gdLst>
              <a:gd name="connsiteX0" fmla="*/ 0 w 4343400"/>
              <a:gd name="connsiteY0" fmla="*/ 0 h 4343400"/>
              <a:gd name="connsiteX1" fmla="*/ 4343400 w 4343400"/>
              <a:gd name="connsiteY1" fmla="*/ 4343400 h 4343400"/>
              <a:gd name="connsiteX2" fmla="*/ 3486149 w 4343400"/>
              <a:gd name="connsiteY2" fmla="*/ 4343400 h 4343400"/>
              <a:gd name="connsiteX3" fmla="*/ 0 w 4343400"/>
              <a:gd name="connsiteY3" fmla="*/ 857251 h 4343400"/>
              <a:gd name="connsiteX4" fmla="*/ 0 w 4343400"/>
              <a:gd name="connsiteY4" fmla="*/ 0 h 434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400" h="4343400">
                <a:moveTo>
                  <a:pt x="0" y="0"/>
                </a:moveTo>
                <a:lnTo>
                  <a:pt x="4343400" y="4343400"/>
                </a:lnTo>
                <a:lnTo>
                  <a:pt x="3486149" y="4343400"/>
                </a:lnTo>
                <a:lnTo>
                  <a:pt x="0" y="857251"/>
                </a:lnTo>
                <a:lnTo>
                  <a:pt x="0" y="0"/>
                </a:lnTo>
                <a:close/>
              </a:path>
            </a:pathLst>
          </a:cu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cs typeface="+mn-ea"/>
              <a:sym typeface="+mn-lt"/>
            </a:endParaRPr>
          </a:p>
        </p:txBody>
      </p:sp>
      <p:sp>
        <p:nvSpPr>
          <p:cNvPr id="6" name="文本框 5"/>
          <p:cNvSpPr txBox="1"/>
          <p:nvPr/>
        </p:nvSpPr>
        <p:spPr>
          <a:xfrm>
            <a:off x="5423783" y="2272061"/>
            <a:ext cx="6229850" cy="2306955"/>
          </a:xfrm>
          <a:prstGeom prst="rect">
            <a:avLst/>
          </a:prstGeom>
          <a:noFill/>
        </p:spPr>
        <p:txBody>
          <a:bodyPr wrap="square" rtlCol="0">
            <a:spAutoFit/>
          </a:bodyPr>
          <a:lstStyle/>
          <a:p>
            <a:pPr algn="ctr"/>
            <a:r>
              <a:rPr kumimoji="1" lang="zh-CN" altLang="en-US" sz="7200" b="1" dirty="0" smtClean="0">
                <a:solidFill>
                  <a:prstClr val="white">
                    <a:lumMod val="50000"/>
                  </a:prstClr>
                </a:solidFill>
                <a:cs typeface="+mn-ea"/>
                <a:sym typeface="+mn-lt"/>
              </a:rPr>
              <a:t>感谢观看 </a:t>
            </a:r>
            <a:r>
              <a:rPr kumimoji="1" lang="en-US" altLang="zh-CN" sz="7200" b="1" dirty="0" smtClean="0">
                <a:solidFill>
                  <a:prstClr val="white">
                    <a:lumMod val="50000"/>
                  </a:prstClr>
                </a:solidFill>
                <a:cs typeface="+mn-ea"/>
                <a:sym typeface="+mn-lt"/>
              </a:rPr>
              <a:t>THANK YOU!</a:t>
            </a:r>
            <a:endParaRPr kumimoji="1" lang="en-US" altLang="zh-CN" sz="7200" b="1" dirty="0" smtClean="0">
              <a:solidFill>
                <a:prstClr val="white">
                  <a:lumMod val="50000"/>
                </a:prstClr>
              </a:solidFill>
              <a:cs typeface="+mn-ea"/>
              <a:sym typeface="+mn-lt"/>
            </a:endParaRPr>
          </a:p>
        </p:txBody>
      </p:sp>
      <p:sp>
        <p:nvSpPr>
          <p:cNvPr id="9" name="文本框 8"/>
          <p:cNvSpPr txBox="1"/>
          <p:nvPr/>
        </p:nvSpPr>
        <p:spPr>
          <a:xfrm rot="2648766">
            <a:off x="963533" y="1860942"/>
            <a:ext cx="4992812" cy="748030"/>
          </a:xfrm>
          <a:prstGeom prst="rect">
            <a:avLst/>
          </a:prstGeom>
          <a:noFill/>
        </p:spPr>
        <p:txBody>
          <a:bodyPr wrap="square" rtlCol="0">
            <a:spAutoFit/>
          </a:bodyPr>
          <a:lstStyle/>
          <a:p>
            <a:r>
              <a:rPr kumimoji="1" lang="en-US" altLang="zh-CN" sz="4265" dirty="0">
                <a:solidFill>
                  <a:schemeClr val="accent1"/>
                </a:solidFill>
                <a:latin typeface="Agency FB" panose="020B0503020202020204" pitchFamily="34" charset="0"/>
                <a:cs typeface="+mn-ea"/>
                <a:sym typeface="+mn-lt"/>
              </a:rPr>
              <a:t>BUSINESS POWERPOINT</a:t>
            </a:r>
            <a:endParaRPr kumimoji="1" lang="en-US" altLang="zh-CN" sz="4265" dirty="0">
              <a:solidFill>
                <a:schemeClr val="accent1"/>
              </a:solidFill>
              <a:latin typeface="Agency FB" panose="020B0503020202020204" pitchFamily="34" charset="0"/>
              <a:cs typeface="+mn-ea"/>
              <a:sym typeface="+mn-lt"/>
            </a:endParaRPr>
          </a:p>
        </p:txBody>
      </p:sp>
      <p:sp>
        <p:nvSpPr>
          <p:cNvPr id="12" name="直角三角形 11"/>
          <p:cNvSpPr/>
          <p:nvPr/>
        </p:nvSpPr>
        <p:spPr>
          <a:xfrm flipH="1">
            <a:off x="9655285" y="4597353"/>
            <a:ext cx="2537197" cy="2260893"/>
          </a:xfrm>
          <a:prstGeom prst="rtTriangle">
            <a:avLst/>
          </a:prstGeom>
          <a:solidFill>
            <a:srgbClr val="43536A"/>
          </a:solidFill>
          <a:ln>
            <a:solidFill>
              <a:srgbClr val="4353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srgbClr val="DBEFF9">
                  <a:lumMod val="25000"/>
                </a:srgbClr>
              </a:solidFill>
              <a:cs typeface="+mn-ea"/>
              <a:sym typeface="+mn-lt"/>
            </a:endParaRPr>
          </a:p>
        </p:txBody>
      </p:sp>
      <p:sp>
        <p:nvSpPr>
          <p:cNvPr id="16" name="直角三角形 15"/>
          <p:cNvSpPr/>
          <p:nvPr/>
        </p:nvSpPr>
        <p:spPr>
          <a:xfrm rot="13500000" flipV="1">
            <a:off x="2632875" y="-1204161"/>
            <a:ext cx="2362215" cy="2362215"/>
          </a:xfrm>
          <a:prstGeom prst="rtTriangle">
            <a:avLst/>
          </a:prstGeom>
          <a:solidFill>
            <a:srgbClr val="4353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cs typeface="+mn-ea"/>
              <a:sym typeface="+mn-lt"/>
            </a:endParaRPr>
          </a:p>
        </p:txBody>
      </p: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1+#ppt_w/2"/>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500"/>
                                        <p:tgtEl>
                                          <p:spTgt spid="9"/>
                                        </p:tgtEl>
                                      </p:cBhvr>
                                    </p:animEffect>
                                  </p:childTnLst>
                                </p:cTn>
                              </p:par>
                            </p:childTnLst>
                          </p:cTn>
                        </p:par>
                        <p:par>
                          <p:cTn id="17" fill="hold">
                            <p:stCondLst>
                              <p:cond delay="1500"/>
                            </p:stCondLst>
                            <p:childTnLst>
                              <p:par>
                                <p:cTn id="18" presetID="2" presetClass="entr" presetSubtype="12"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1000" fill="hold"/>
                                        <p:tgtEl>
                                          <p:spTgt spid="12"/>
                                        </p:tgtEl>
                                        <p:attrNameLst>
                                          <p:attrName>ppt_x</p:attrName>
                                        </p:attrNameLst>
                                      </p:cBhvr>
                                      <p:tavLst>
                                        <p:tav tm="0">
                                          <p:val>
                                            <p:strVal val="0-#ppt_w/2"/>
                                          </p:val>
                                        </p:tav>
                                        <p:tav tm="100000">
                                          <p:val>
                                            <p:strVal val="#ppt_x"/>
                                          </p:val>
                                        </p:tav>
                                      </p:tavLst>
                                    </p:anim>
                                    <p:anim calcmode="lin" valueType="num">
                                      <p:cBhvr additive="base">
                                        <p:cTn id="21" dur="1000" fill="hold"/>
                                        <p:tgtEl>
                                          <p:spTgt spid="12"/>
                                        </p:tgtEl>
                                        <p:attrNameLst>
                                          <p:attrName>ppt_y</p:attrName>
                                        </p:attrNameLst>
                                      </p:cBhvr>
                                      <p:tavLst>
                                        <p:tav tm="0">
                                          <p:val>
                                            <p:strVal val="1+#ppt_h/2"/>
                                          </p:val>
                                        </p:tav>
                                        <p:tav tm="100000">
                                          <p:val>
                                            <p:strVal val="#ppt_y"/>
                                          </p:val>
                                        </p:tav>
                                      </p:tavLst>
                                    </p:anim>
                                  </p:childTnLst>
                                </p:cTn>
                              </p:par>
                              <p:par>
                                <p:cTn id="22" presetID="2" presetClass="entr" presetSubtype="1"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1000" fill="hold"/>
                                        <p:tgtEl>
                                          <p:spTgt spid="16"/>
                                        </p:tgtEl>
                                        <p:attrNameLst>
                                          <p:attrName>ppt_x</p:attrName>
                                        </p:attrNameLst>
                                      </p:cBhvr>
                                      <p:tavLst>
                                        <p:tav tm="0">
                                          <p:val>
                                            <p:strVal val="#ppt_x"/>
                                          </p:val>
                                        </p:tav>
                                        <p:tav tm="100000">
                                          <p:val>
                                            <p:strVal val="#ppt_x"/>
                                          </p:val>
                                        </p:tav>
                                      </p:tavLst>
                                    </p:anim>
                                    <p:anim calcmode="lin" valueType="num">
                                      <p:cBhvr additive="base">
                                        <p:cTn id="25" dur="1000" fill="hold"/>
                                        <p:tgtEl>
                                          <p:spTgt spid="16"/>
                                        </p:tgtEl>
                                        <p:attrNameLst>
                                          <p:attrName>ppt_y</p:attrName>
                                        </p:attrNameLst>
                                      </p:cBhvr>
                                      <p:tavLst>
                                        <p:tav tm="0">
                                          <p:val>
                                            <p:strVal val="0-#ppt_h/2"/>
                                          </p:val>
                                        </p:tav>
                                        <p:tav tm="100000">
                                          <p:val>
                                            <p:strVal val="#ppt_y"/>
                                          </p:val>
                                        </p:tav>
                                      </p:tavLst>
                                    </p:anim>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6" grpId="0"/>
      <p:bldP spid="9" grpId="0"/>
      <p:bldP spid="12" grpId="0" bldLvl="0" animBg="1"/>
      <p:bldP spid="16"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a:picLocks noChangeAspect="1"/>
          </p:cNvPicPr>
          <p:nvPr/>
        </p:nvPicPr>
        <p:blipFill>
          <a:blip r:embed="rId1"/>
          <a:srcRect b="7376"/>
          <a:stretch>
            <a:fillRect/>
          </a:stretch>
        </p:blipFill>
        <p:spPr>
          <a:xfrm>
            <a:off x="1201420" y="985520"/>
            <a:ext cx="9759950" cy="3293110"/>
          </a:xfrm>
          <a:prstGeom prst="rect">
            <a:avLst/>
          </a:prstGeom>
          <a:noFill/>
          <a:ln w="9525">
            <a:noFill/>
          </a:ln>
        </p:spPr>
      </p:pic>
      <p:sp>
        <p:nvSpPr>
          <p:cNvPr id="6" name="标题 5"/>
          <p:cNvSpPr>
            <a:spLocks noGrp="1"/>
          </p:cNvSpPr>
          <p:nvPr>
            <p:ph type="title"/>
          </p:nvPr>
        </p:nvSpPr>
        <p:spPr/>
        <p:txBody>
          <a:bodyPr/>
          <a:p>
            <a:r>
              <a:rPr lang="zh-CN" altLang="en-US">
                <a:solidFill>
                  <a:schemeClr val="accent1"/>
                </a:solidFill>
              </a:rPr>
              <a:t>前</a:t>
            </a:r>
            <a:r>
              <a:rPr lang="en-US" altLang="zh-CN">
                <a:solidFill>
                  <a:schemeClr val="accent1"/>
                </a:solidFill>
              </a:rPr>
              <a:t> </a:t>
            </a:r>
            <a:r>
              <a:rPr lang="zh-CN" altLang="en-US">
                <a:solidFill>
                  <a:schemeClr val="accent1"/>
                </a:solidFill>
              </a:rPr>
              <a:t>言</a:t>
            </a:r>
            <a:endParaRPr lang="zh-CN" altLang="en-US">
              <a:solidFill>
                <a:schemeClr val="accent1"/>
              </a:solidFill>
            </a:endParaRPr>
          </a:p>
        </p:txBody>
      </p:sp>
      <p:sp>
        <p:nvSpPr>
          <p:cNvPr id="13" name="TextBox 6"/>
          <p:cNvSpPr txBox="1"/>
          <p:nvPr>
            <p:custDataLst>
              <p:tags r:id="rId2"/>
            </p:custDataLst>
          </p:nvPr>
        </p:nvSpPr>
        <p:spPr>
          <a:xfrm>
            <a:off x="1186180" y="4410075"/>
            <a:ext cx="9790430" cy="1938020"/>
          </a:xfrm>
          <a:prstGeom prst="rect">
            <a:avLst/>
          </a:prstGeom>
          <a:noFill/>
        </p:spPr>
        <p:txBody>
          <a:bodyPr wrap="square" rtlCol="0">
            <a:spAutoFit/>
          </a:bodyPr>
          <a:p>
            <a:pPr indent="508000" algn="just" fontAlgn="auto">
              <a:lnSpc>
                <a:spcPct val="150000"/>
              </a:lnSpc>
              <a:extLst>
                <a:ext uri="{35155182-B16C-46BC-9424-99874614C6A1}">
                  <wpsdc:indentchars xmlns:wpsdc="http://www.wps.cn/officeDocument/2017/drawingmlCustomData" val="200" checksum="282533468"/>
                </a:ext>
              </a:extLst>
            </a:pPr>
            <a:r>
              <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rPr>
              <a:t>1949年以来，中国的金融体系经历了从“大一统”的单一银行体系到建立以中国人民银行为中心，以国家专业银行为主体，多种金融机构分工协作的金融机构体系，再到银行商业化改革、金融机构多元化，金融市场多层次以及金融监管框架和金融基础设施不断完善的现代化金融体系。</a:t>
            </a:r>
            <a:endPar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endParaRPr>
          </a:p>
        </p:txBody>
      </p: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outVertical)">
                                      <p:cBhvr>
                                        <p:cTn id="7" dur="500"/>
                                        <p:tgtEl>
                                          <p:spTgt spid="10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5"/>
          <p:cNvSpPr>
            <a:spLocks noGrp="1"/>
          </p:cNvSpPr>
          <p:nvPr>
            <p:ph type="title"/>
          </p:nvPr>
        </p:nvSpPr>
        <p:spPr/>
        <p:txBody>
          <a:bodyPr/>
          <a:p>
            <a:r>
              <a:rPr lang="zh-CN" altLang="en-US">
                <a:solidFill>
                  <a:schemeClr val="accent1"/>
                </a:solidFill>
              </a:rPr>
              <a:t>传统金融</a:t>
            </a:r>
            <a:endParaRPr lang="zh-CN" altLang="en-US">
              <a:solidFill>
                <a:schemeClr val="accent1"/>
              </a:solidFill>
            </a:endParaRPr>
          </a:p>
        </p:txBody>
      </p:sp>
      <p:grpSp>
        <p:nvGrpSpPr>
          <p:cNvPr id="2" name="Group 3"/>
          <p:cNvGrpSpPr/>
          <p:nvPr/>
        </p:nvGrpSpPr>
        <p:grpSpPr>
          <a:xfrm>
            <a:off x="2012315" y="1257935"/>
            <a:ext cx="8168640" cy="4983480"/>
            <a:chOff x="1912729" y="1458758"/>
            <a:chExt cx="3510756" cy="5187394"/>
          </a:xfrm>
        </p:grpSpPr>
        <p:grpSp>
          <p:nvGrpSpPr>
            <p:cNvPr id="3" name="Group 4"/>
            <p:cNvGrpSpPr/>
            <p:nvPr/>
          </p:nvGrpSpPr>
          <p:grpSpPr>
            <a:xfrm>
              <a:off x="1972256" y="1458758"/>
              <a:ext cx="292103" cy="5187394"/>
              <a:chOff x="1374772" y="1213680"/>
              <a:chExt cx="274322" cy="5187394"/>
            </a:xfrm>
          </p:grpSpPr>
          <p:sp>
            <p:nvSpPr>
              <p:cNvPr id="20" name="Pentagon 21"/>
              <p:cNvSpPr/>
              <p:nvPr/>
            </p:nvSpPr>
            <p:spPr>
              <a:xfrm rot="5400000">
                <a:off x="1103752" y="5857228"/>
                <a:ext cx="814866" cy="272825"/>
              </a:xfrm>
              <a:prstGeom prst="homePlate">
                <a:avLst>
                  <a:gd name="adj" fmla="val 281623"/>
                </a:avLst>
              </a:prstGeom>
              <a:gradFill flip="none" rotWithShape="1">
                <a:gsLst>
                  <a:gs pos="100000">
                    <a:srgbClr val="B88954"/>
                  </a:gs>
                  <a:gs pos="0">
                    <a:srgbClr val="E1C9AF"/>
                  </a:gs>
                </a:gsLst>
                <a:lin ang="540000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325" b="1">
                  <a:solidFill>
                    <a:schemeClr val="bg1"/>
                  </a:solidFill>
                  <a:latin typeface="+mn-ea"/>
                  <a:cs typeface="+mn-ea"/>
                  <a:sym typeface="Arial" panose="020B0604020202020204" pitchFamily="34" charset="0"/>
                </a:endParaRPr>
              </a:p>
            </p:txBody>
          </p:sp>
          <p:sp>
            <p:nvSpPr>
              <p:cNvPr id="21" name="Rectangle 5"/>
              <p:cNvSpPr/>
              <p:nvPr/>
            </p:nvSpPr>
            <p:spPr>
              <a:xfrm>
                <a:off x="1374774" y="2007666"/>
                <a:ext cx="273845" cy="3776859"/>
              </a:xfrm>
              <a:custGeom>
                <a:avLst/>
                <a:gdLst>
                  <a:gd name="connsiteX0" fmla="*/ 0 w 272825"/>
                  <a:gd name="connsiteY0" fmla="*/ 0 h 3776662"/>
                  <a:gd name="connsiteX1" fmla="*/ 272825 w 272825"/>
                  <a:gd name="connsiteY1" fmla="*/ 0 h 3776662"/>
                  <a:gd name="connsiteX2" fmla="*/ 272825 w 272825"/>
                  <a:gd name="connsiteY2" fmla="*/ 3776662 h 3776662"/>
                  <a:gd name="connsiteX3" fmla="*/ 0 w 272825"/>
                  <a:gd name="connsiteY3" fmla="*/ 3776662 h 3776662"/>
                  <a:gd name="connsiteX4" fmla="*/ 0 w 272825"/>
                  <a:gd name="connsiteY4" fmla="*/ 0 h 3776662"/>
                  <a:gd name="connsiteX0-1" fmla="*/ 0 w 272825"/>
                  <a:gd name="connsiteY0-2" fmla="*/ 0 h 3776662"/>
                  <a:gd name="connsiteX1-3" fmla="*/ 272825 w 272825"/>
                  <a:gd name="connsiteY1-4" fmla="*/ 0 h 3776662"/>
                  <a:gd name="connsiteX2-5" fmla="*/ 272825 w 272825"/>
                  <a:gd name="connsiteY2-6" fmla="*/ 3776662 h 3776662"/>
                  <a:gd name="connsiteX3-7" fmla="*/ 0 w 272825"/>
                  <a:gd name="connsiteY3-8" fmla="*/ 3776662 h 3776662"/>
                  <a:gd name="connsiteX4-9" fmla="*/ 1 w 272825"/>
                  <a:gd name="connsiteY4-10" fmla="*/ 3609974 h 3776662"/>
                  <a:gd name="connsiteX5" fmla="*/ 0 w 272825"/>
                  <a:gd name="connsiteY5" fmla="*/ 0 h 3776662"/>
                  <a:gd name="connsiteX0-11" fmla="*/ 0 w 272825"/>
                  <a:gd name="connsiteY0-12" fmla="*/ 0 h 3776662"/>
                  <a:gd name="connsiteX1-13" fmla="*/ 272825 w 272825"/>
                  <a:gd name="connsiteY1-14" fmla="*/ 0 h 3776662"/>
                  <a:gd name="connsiteX2-15" fmla="*/ 272825 w 272825"/>
                  <a:gd name="connsiteY2-16" fmla="*/ 3776662 h 3776662"/>
                  <a:gd name="connsiteX3-17" fmla="*/ 57151 w 272825"/>
                  <a:gd name="connsiteY3-18" fmla="*/ 3776661 h 3776662"/>
                  <a:gd name="connsiteX4-19" fmla="*/ 0 w 272825"/>
                  <a:gd name="connsiteY4-20" fmla="*/ 3776662 h 3776662"/>
                  <a:gd name="connsiteX5-21" fmla="*/ 1 w 272825"/>
                  <a:gd name="connsiteY5-22" fmla="*/ 3609974 h 3776662"/>
                  <a:gd name="connsiteX6" fmla="*/ 0 w 272825"/>
                  <a:gd name="connsiteY6" fmla="*/ 0 h 3776662"/>
                  <a:gd name="connsiteX0-23" fmla="*/ 0 w 272825"/>
                  <a:gd name="connsiteY0-24" fmla="*/ 0 h 3776662"/>
                  <a:gd name="connsiteX1-25" fmla="*/ 272825 w 272825"/>
                  <a:gd name="connsiteY1-26" fmla="*/ 0 h 3776662"/>
                  <a:gd name="connsiteX2-27" fmla="*/ 272825 w 272825"/>
                  <a:gd name="connsiteY2-28" fmla="*/ 3776662 h 3776662"/>
                  <a:gd name="connsiteX3-29" fmla="*/ 166689 w 272825"/>
                  <a:gd name="connsiteY3-30" fmla="*/ 3776661 h 3776662"/>
                  <a:gd name="connsiteX4-31" fmla="*/ 57151 w 272825"/>
                  <a:gd name="connsiteY4-32" fmla="*/ 3776661 h 3776662"/>
                  <a:gd name="connsiteX5-33" fmla="*/ 0 w 272825"/>
                  <a:gd name="connsiteY5-34" fmla="*/ 3776662 h 3776662"/>
                  <a:gd name="connsiteX6-35" fmla="*/ 1 w 272825"/>
                  <a:gd name="connsiteY6-36" fmla="*/ 3609974 h 3776662"/>
                  <a:gd name="connsiteX7" fmla="*/ 0 w 272825"/>
                  <a:gd name="connsiteY7" fmla="*/ 0 h 3776662"/>
                  <a:gd name="connsiteX0-37" fmla="*/ 0 w 272825"/>
                  <a:gd name="connsiteY0-38" fmla="*/ 0 h 3776662"/>
                  <a:gd name="connsiteX1-39" fmla="*/ 272825 w 272825"/>
                  <a:gd name="connsiteY1-40" fmla="*/ 0 h 3776662"/>
                  <a:gd name="connsiteX2-41" fmla="*/ 272825 w 272825"/>
                  <a:gd name="connsiteY2-42" fmla="*/ 3776662 h 3776662"/>
                  <a:gd name="connsiteX3-43" fmla="*/ 166689 w 272825"/>
                  <a:gd name="connsiteY3-44" fmla="*/ 3776661 h 3776662"/>
                  <a:gd name="connsiteX4-45" fmla="*/ 107157 w 272825"/>
                  <a:gd name="connsiteY4-46" fmla="*/ 3774280 h 3776662"/>
                  <a:gd name="connsiteX5-47" fmla="*/ 57151 w 272825"/>
                  <a:gd name="connsiteY5-48" fmla="*/ 3776661 h 3776662"/>
                  <a:gd name="connsiteX6-49" fmla="*/ 0 w 272825"/>
                  <a:gd name="connsiteY6-50" fmla="*/ 3776662 h 3776662"/>
                  <a:gd name="connsiteX7-51" fmla="*/ 1 w 272825"/>
                  <a:gd name="connsiteY7-52" fmla="*/ 3609974 h 3776662"/>
                  <a:gd name="connsiteX8" fmla="*/ 0 w 272825"/>
                  <a:gd name="connsiteY8" fmla="*/ 0 h 3776662"/>
                  <a:gd name="connsiteX0-53" fmla="*/ 0 w 272825"/>
                  <a:gd name="connsiteY0-54" fmla="*/ 0 h 3776662"/>
                  <a:gd name="connsiteX1-55" fmla="*/ 272825 w 272825"/>
                  <a:gd name="connsiteY1-56" fmla="*/ 0 h 3776662"/>
                  <a:gd name="connsiteX2-57" fmla="*/ 272825 w 272825"/>
                  <a:gd name="connsiteY2-58" fmla="*/ 3776662 h 3776662"/>
                  <a:gd name="connsiteX3-59" fmla="*/ 221457 w 272825"/>
                  <a:gd name="connsiteY3-60" fmla="*/ 3774280 h 3776662"/>
                  <a:gd name="connsiteX4-61" fmla="*/ 166689 w 272825"/>
                  <a:gd name="connsiteY4-62" fmla="*/ 3776661 h 3776662"/>
                  <a:gd name="connsiteX5-63" fmla="*/ 107157 w 272825"/>
                  <a:gd name="connsiteY5-64" fmla="*/ 3774280 h 3776662"/>
                  <a:gd name="connsiteX6-65" fmla="*/ 57151 w 272825"/>
                  <a:gd name="connsiteY6-66" fmla="*/ 3776661 h 3776662"/>
                  <a:gd name="connsiteX7-67" fmla="*/ 0 w 272825"/>
                  <a:gd name="connsiteY7-68" fmla="*/ 3776662 h 3776662"/>
                  <a:gd name="connsiteX8-69" fmla="*/ 1 w 272825"/>
                  <a:gd name="connsiteY8-70" fmla="*/ 3609974 h 3776662"/>
                  <a:gd name="connsiteX9" fmla="*/ 0 w 272825"/>
                  <a:gd name="connsiteY9" fmla="*/ 0 h 3776662"/>
                  <a:gd name="connsiteX0-71" fmla="*/ 0 w 272825"/>
                  <a:gd name="connsiteY0-72" fmla="*/ 0 h 3776662"/>
                  <a:gd name="connsiteX1-73" fmla="*/ 272825 w 272825"/>
                  <a:gd name="connsiteY1-74" fmla="*/ 0 h 3776662"/>
                  <a:gd name="connsiteX2-75" fmla="*/ 272825 w 272825"/>
                  <a:gd name="connsiteY2-76" fmla="*/ 3776662 h 3776662"/>
                  <a:gd name="connsiteX3-77" fmla="*/ 252414 w 272825"/>
                  <a:gd name="connsiteY3-78" fmla="*/ 3776661 h 3776662"/>
                  <a:gd name="connsiteX4-79" fmla="*/ 221457 w 272825"/>
                  <a:gd name="connsiteY4-80" fmla="*/ 3774280 h 3776662"/>
                  <a:gd name="connsiteX5-81" fmla="*/ 166689 w 272825"/>
                  <a:gd name="connsiteY5-82" fmla="*/ 3776661 h 3776662"/>
                  <a:gd name="connsiteX6-83" fmla="*/ 107157 w 272825"/>
                  <a:gd name="connsiteY6-84" fmla="*/ 3774280 h 3776662"/>
                  <a:gd name="connsiteX7-85" fmla="*/ 57151 w 272825"/>
                  <a:gd name="connsiteY7-86" fmla="*/ 3776661 h 3776662"/>
                  <a:gd name="connsiteX8-87" fmla="*/ 0 w 272825"/>
                  <a:gd name="connsiteY8-88" fmla="*/ 3776662 h 3776662"/>
                  <a:gd name="connsiteX9-89" fmla="*/ 1 w 272825"/>
                  <a:gd name="connsiteY9-90" fmla="*/ 3609974 h 3776662"/>
                  <a:gd name="connsiteX10" fmla="*/ 0 w 272825"/>
                  <a:gd name="connsiteY10" fmla="*/ 0 h 3776662"/>
                  <a:gd name="connsiteX0-91" fmla="*/ 0 w 273845"/>
                  <a:gd name="connsiteY0-92" fmla="*/ 0 h 3776662"/>
                  <a:gd name="connsiteX1-93" fmla="*/ 272825 w 273845"/>
                  <a:gd name="connsiteY1-94" fmla="*/ 0 h 3776662"/>
                  <a:gd name="connsiteX2-95" fmla="*/ 273845 w 273845"/>
                  <a:gd name="connsiteY2-96" fmla="*/ 3581399 h 3776662"/>
                  <a:gd name="connsiteX3-97" fmla="*/ 272825 w 273845"/>
                  <a:gd name="connsiteY3-98" fmla="*/ 3776662 h 3776662"/>
                  <a:gd name="connsiteX4-99" fmla="*/ 252414 w 273845"/>
                  <a:gd name="connsiteY4-100" fmla="*/ 3776661 h 3776662"/>
                  <a:gd name="connsiteX5-101" fmla="*/ 221457 w 273845"/>
                  <a:gd name="connsiteY5-102" fmla="*/ 3774280 h 3776662"/>
                  <a:gd name="connsiteX6-103" fmla="*/ 166689 w 273845"/>
                  <a:gd name="connsiteY6-104" fmla="*/ 3776661 h 3776662"/>
                  <a:gd name="connsiteX7-105" fmla="*/ 107157 w 273845"/>
                  <a:gd name="connsiteY7-106" fmla="*/ 3774280 h 3776662"/>
                  <a:gd name="connsiteX8-107" fmla="*/ 57151 w 273845"/>
                  <a:gd name="connsiteY8-108" fmla="*/ 3776661 h 3776662"/>
                  <a:gd name="connsiteX9-109" fmla="*/ 0 w 273845"/>
                  <a:gd name="connsiteY9-110" fmla="*/ 3776662 h 3776662"/>
                  <a:gd name="connsiteX10-111" fmla="*/ 1 w 273845"/>
                  <a:gd name="connsiteY10-112" fmla="*/ 3609974 h 3776662"/>
                  <a:gd name="connsiteX11" fmla="*/ 0 w 273845"/>
                  <a:gd name="connsiteY11" fmla="*/ 0 h 3776662"/>
                  <a:gd name="connsiteX0-113" fmla="*/ 0 w 273845"/>
                  <a:gd name="connsiteY0-114" fmla="*/ 0 h 3776662"/>
                  <a:gd name="connsiteX1-115" fmla="*/ 272825 w 273845"/>
                  <a:gd name="connsiteY1-116" fmla="*/ 0 h 3776662"/>
                  <a:gd name="connsiteX2-117" fmla="*/ 273845 w 273845"/>
                  <a:gd name="connsiteY2-118" fmla="*/ 3581399 h 3776662"/>
                  <a:gd name="connsiteX3-119" fmla="*/ 252414 w 273845"/>
                  <a:gd name="connsiteY3-120" fmla="*/ 3776661 h 3776662"/>
                  <a:gd name="connsiteX4-121" fmla="*/ 221457 w 273845"/>
                  <a:gd name="connsiteY4-122" fmla="*/ 3774280 h 3776662"/>
                  <a:gd name="connsiteX5-123" fmla="*/ 166689 w 273845"/>
                  <a:gd name="connsiteY5-124" fmla="*/ 3776661 h 3776662"/>
                  <a:gd name="connsiteX6-125" fmla="*/ 107157 w 273845"/>
                  <a:gd name="connsiteY6-126" fmla="*/ 3774280 h 3776662"/>
                  <a:gd name="connsiteX7-127" fmla="*/ 57151 w 273845"/>
                  <a:gd name="connsiteY7-128" fmla="*/ 3776661 h 3776662"/>
                  <a:gd name="connsiteX8-129" fmla="*/ 0 w 273845"/>
                  <a:gd name="connsiteY8-130" fmla="*/ 3776662 h 3776662"/>
                  <a:gd name="connsiteX9-131" fmla="*/ 1 w 273845"/>
                  <a:gd name="connsiteY9-132" fmla="*/ 3609974 h 3776662"/>
                  <a:gd name="connsiteX10-133" fmla="*/ 0 w 273845"/>
                  <a:gd name="connsiteY10-134" fmla="*/ 0 h 3776662"/>
                  <a:gd name="connsiteX0-135" fmla="*/ 0 w 273845"/>
                  <a:gd name="connsiteY0-136" fmla="*/ 0 h 3776661"/>
                  <a:gd name="connsiteX1-137" fmla="*/ 272825 w 273845"/>
                  <a:gd name="connsiteY1-138" fmla="*/ 0 h 3776661"/>
                  <a:gd name="connsiteX2-139" fmla="*/ 273845 w 273845"/>
                  <a:gd name="connsiteY2-140" fmla="*/ 3581399 h 3776661"/>
                  <a:gd name="connsiteX3-141" fmla="*/ 252414 w 273845"/>
                  <a:gd name="connsiteY3-142" fmla="*/ 3776661 h 3776661"/>
                  <a:gd name="connsiteX4-143" fmla="*/ 221457 w 273845"/>
                  <a:gd name="connsiteY4-144" fmla="*/ 3774280 h 3776661"/>
                  <a:gd name="connsiteX5-145" fmla="*/ 166689 w 273845"/>
                  <a:gd name="connsiteY5-146" fmla="*/ 3776661 h 3776661"/>
                  <a:gd name="connsiteX6-147" fmla="*/ 107157 w 273845"/>
                  <a:gd name="connsiteY6-148" fmla="*/ 3774280 h 3776661"/>
                  <a:gd name="connsiteX7-149" fmla="*/ 57151 w 273845"/>
                  <a:gd name="connsiteY7-150" fmla="*/ 3776661 h 3776661"/>
                  <a:gd name="connsiteX8-151" fmla="*/ 1 w 273845"/>
                  <a:gd name="connsiteY8-152" fmla="*/ 3609974 h 3776661"/>
                  <a:gd name="connsiteX9-153" fmla="*/ 0 w 273845"/>
                  <a:gd name="connsiteY9-154" fmla="*/ 0 h 3776661"/>
                  <a:gd name="connsiteX0-155" fmla="*/ 0 w 273845"/>
                  <a:gd name="connsiteY0-156" fmla="*/ 0 h 3776661"/>
                  <a:gd name="connsiteX1-157" fmla="*/ 272825 w 273845"/>
                  <a:gd name="connsiteY1-158" fmla="*/ 0 h 3776661"/>
                  <a:gd name="connsiteX2-159" fmla="*/ 273845 w 273845"/>
                  <a:gd name="connsiteY2-160" fmla="*/ 3581399 h 3776661"/>
                  <a:gd name="connsiteX3-161" fmla="*/ 252414 w 273845"/>
                  <a:gd name="connsiteY3-162" fmla="*/ 3776661 h 3776661"/>
                  <a:gd name="connsiteX4-163" fmla="*/ 221457 w 273845"/>
                  <a:gd name="connsiteY4-164" fmla="*/ 3774280 h 3776661"/>
                  <a:gd name="connsiteX5-165" fmla="*/ 166689 w 273845"/>
                  <a:gd name="connsiteY5-166" fmla="*/ 3776661 h 3776661"/>
                  <a:gd name="connsiteX6-167" fmla="*/ 104776 w 273845"/>
                  <a:gd name="connsiteY6-168" fmla="*/ 3664743 h 3776661"/>
                  <a:gd name="connsiteX7-169" fmla="*/ 57151 w 273845"/>
                  <a:gd name="connsiteY7-170" fmla="*/ 3776661 h 3776661"/>
                  <a:gd name="connsiteX8-171" fmla="*/ 1 w 273845"/>
                  <a:gd name="connsiteY8-172" fmla="*/ 3609974 h 3776661"/>
                  <a:gd name="connsiteX9-173" fmla="*/ 0 w 273845"/>
                  <a:gd name="connsiteY9-174" fmla="*/ 0 h 3776661"/>
                  <a:gd name="connsiteX0-175" fmla="*/ 0 w 273845"/>
                  <a:gd name="connsiteY0-176" fmla="*/ 0 h 3776661"/>
                  <a:gd name="connsiteX1-177" fmla="*/ 272825 w 273845"/>
                  <a:gd name="connsiteY1-178" fmla="*/ 0 h 3776661"/>
                  <a:gd name="connsiteX2-179" fmla="*/ 273845 w 273845"/>
                  <a:gd name="connsiteY2-180" fmla="*/ 3581399 h 3776661"/>
                  <a:gd name="connsiteX3-181" fmla="*/ 252414 w 273845"/>
                  <a:gd name="connsiteY3-182" fmla="*/ 3776661 h 3776661"/>
                  <a:gd name="connsiteX4-183" fmla="*/ 221457 w 273845"/>
                  <a:gd name="connsiteY4-184" fmla="*/ 3774280 h 3776661"/>
                  <a:gd name="connsiteX5-185" fmla="*/ 166689 w 273845"/>
                  <a:gd name="connsiteY5-186" fmla="*/ 3776661 h 3776661"/>
                  <a:gd name="connsiteX6-187" fmla="*/ 104776 w 273845"/>
                  <a:gd name="connsiteY6-188" fmla="*/ 3664743 h 3776661"/>
                  <a:gd name="connsiteX7-189" fmla="*/ 57151 w 273845"/>
                  <a:gd name="connsiteY7-190" fmla="*/ 3750467 h 3776661"/>
                  <a:gd name="connsiteX8-191" fmla="*/ 1 w 273845"/>
                  <a:gd name="connsiteY8-192" fmla="*/ 3609974 h 3776661"/>
                  <a:gd name="connsiteX9-193" fmla="*/ 0 w 273845"/>
                  <a:gd name="connsiteY9-194" fmla="*/ 0 h 3776661"/>
                  <a:gd name="connsiteX0-195" fmla="*/ 0 w 273845"/>
                  <a:gd name="connsiteY0-196" fmla="*/ 0 h 3776661"/>
                  <a:gd name="connsiteX1-197" fmla="*/ 272825 w 273845"/>
                  <a:gd name="connsiteY1-198" fmla="*/ 0 h 3776661"/>
                  <a:gd name="connsiteX2-199" fmla="*/ 273845 w 273845"/>
                  <a:gd name="connsiteY2-200" fmla="*/ 3581399 h 3776661"/>
                  <a:gd name="connsiteX3-201" fmla="*/ 252414 w 273845"/>
                  <a:gd name="connsiteY3-202" fmla="*/ 3776661 h 3776661"/>
                  <a:gd name="connsiteX4-203" fmla="*/ 228601 w 273845"/>
                  <a:gd name="connsiteY4-204" fmla="*/ 3629023 h 3776661"/>
                  <a:gd name="connsiteX5-205" fmla="*/ 166689 w 273845"/>
                  <a:gd name="connsiteY5-206" fmla="*/ 3776661 h 3776661"/>
                  <a:gd name="connsiteX6-207" fmla="*/ 104776 w 273845"/>
                  <a:gd name="connsiteY6-208" fmla="*/ 3664743 h 3776661"/>
                  <a:gd name="connsiteX7-209" fmla="*/ 57151 w 273845"/>
                  <a:gd name="connsiteY7-210" fmla="*/ 3750467 h 3776661"/>
                  <a:gd name="connsiteX8-211" fmla="*/ 1 w 273845"/>
                  <a:gd name="connsiteY8-212" fmla="*/ 3609974 h 3776661"/>
                  <a:gd name="connsiteX9-213" fmla="*/ 0 w 273845"/>
                  <a:gd name="connsiteY9-214" fmla="*/ 0 h 3776661"/>
                  <a:gd name="connsiteX0-215" fmla="*/ 0 w 273845"/>
                  <a:gd name="connsiteY0-216" fmla="*/ 0 h 3776661"/>
                  <a:gd name="connsiteX1-217" fmla="*/ 272825 w 273845"/>
                  <a:gd name="connsiteY1-218" fmla="*/ 0 h 3776661"/>
                  <a:gd name="connsiteX2-219" fmla="*/ 273845 w 273845"/>
                  <a:gd name="connsiteY2-220" fmla="*/ 3581399 h 3776661"/>
                  <a:gd name="connsiteX3-221" fmla="*/ 250032 w 273845"/>
                  <a:gd name="connsiteY3-222" fmla="*/ 3695699 h 3776661"/>
                  <a:gd name="connsiteX4-223" fmla="*/ 228601 w 273845"/>
                  <a:gd name="connsiteY4-224" fmla="*/ 3629023 h 3776661"/>
                  <a:gd name="connsiteX5-225" fmla="*/ 166689 w 273845"/>
                  <a:gd name="connsiteY5-226" fmla="*/ 3776661 h 3776661"/>
                  <a:gd name="connsiteX6-227" fmla="*/ 104776 w 273845"/>
                  <a:gd name="connsiteY6-228" fmla="*/ 3664743 h 3776661"/>
                  <a:gd name="connsiteX7-229" fmla="*/ 57151 w 273845"/>
                  <a:gd name="connsiteY7-230" fmla="*/ 3750467 h 3776661"/>
                  <a:gd name="connsiteX8-231" fmla="*/ 1 w 273845"/>
                  <a:gd name="connsiteY8-232" fmla="*/ 3609974 h 3776661"/>
                  <a:gd name="connsiteX9-233" fmla="*/ 0 w 273845"/>
                  <a:gd name="connsiteY9-234" fmla="*/ 0 h 3776661"/>
                  <a:gd name="connsiteX0-235" fmla="*/ 0 w 273845"/>
                  <a:gd name="connsiteY0-236" fmla="*/ 0 h 3776661"/>
                  <a:gd name="connsiteX1-237" fmla="*/ 272825 w 273845"/>
                  <a:gd name="connsiteY1-238" fmla="*/ 0 h 3776661"/>
                  <a:gd name="connsiteX2-239" fmla="*/ 273845 w 273845"/>
                  <a:gd name="connsiteY2-240" fmla="*/ 3581399 h 3776661"/>
                  <a:gd name="connsiteX3-241" fmla="*/ 247651 w 273845"/>
                  <a:gd name="connsiteY3-242" fmla="*/ 3702843 h 3776661"/>
                  <a:gd name="connsiteX4-243" fmla="*/ 228601 w 273845"/>
                  <a:gd name="connsiteY4-244" fmla="*/ 3629023 h 3776661"/>
                  <a:gd name="connsiteX5-245" fmla="*/ 166689 w 273845"/>
                  <a:gd name="connsiteY5-246" fmla="*/ 3776661 h 3776661"/>
                  <a:gd name="connsiteX6-247" fmla="*/ 104776 w 273845"/>
                  <a:gd name="connsiteY6-248" fmla="*/ 3664743 h 3776661"/>
                  <a:gd name="connsiteX7-249" fmla="*/ 57151 w 273845"/>
                  <a:gd name="connsiteY7-250" fmla="*/ 3750467 h 3776661"/>
                  <a:gd name="connsiteX8-251" fmla="*/ 1 w 273845"/>
                  <a:gd name="connsiteY8-252" fmla="*/ 3609974 h 3776661"/>
                  <a:gd name="connsiteX9-253" fmla="*/ 0 w 273845"/>
                  <a:gd name="connsiteY9-254" fmla="*/ 0 h 3776661"/>
                  <a:gd name="connsiteX0-255" fmla="*/ 0 w 273845"/>
                  <a:gd name="connsiteY0-256" fmla="*/ 0 h 3776661"/>
                  <a:gd name="connsiteX1-257" fmla="*/ 272825 w 273845"/>
                  <a:gd name="connsiteY1-258" fmla="*/ 0 h 3776661"/>
                  <a:gd name="connsiteX2-259" fmla="*/ 273845 w 273845"/>
                  <a:gd name="connsiteY2-260" fmla="*/ 3581399 h 3776661"/>
                  <a:gd name="connsiteX3-261" fmla="*/ 247651 w 273845"/>
                  <a:gd name="connsiteY3-262" fmla="*/ 3702843 h 3776661"/>
                  <a:gd name="connsiteX4-263" fmla="*/ 228601 w 273845"/>
                  <a:gd name="connsiteY4-264" fmla="*/ 3629023 h 3776661"/>
                  <a:gd name="connsiteX5-265" fmla="*/ 166689 w 273845"/>
                  <a:gd name="connsiteY5-266" fmla="*/ 3776661 h 3776661"/>
                  <a:gd name="connsiteX6-267" fmla="*/ 104776 w 273845"/>
                  <a:gd name="connsiteY6-268" fmla="*/ 3664743 h 3776661"/>
                  <a:gd name="connsiteX7-269" fmla="*/ 57151 w 273845"/>
                  <a:gd name="connsiteY7-270" fmla="*/ 3750467 h 3776661"/>
                  <a:gd name="connsiteX8-271" fmla="*/ 1 w 273845"/>
                  <a:gd name="connsiteY8-272" fmla="*/ 3609974 h 3776661"/>
                  <a:gd name="connsiteX9-273" fmla="*/ 0 w 273845"/>
                  <a:gd name="connsiteY9-274" fmla="*/ 0 h 3776661"/>
                  <a:gd name="connsiteX0-275" fmla="*/ 0 w 273845"/>
                  <a:gd name="connsiteY0-276" fmla="*/ 0 h 3776661"/>
                  <a:gd name="connsiteX1-277" fmla="*/ 272825 w 273845"/>
                  <a:gd name="connsiteY1-278" fmla="*/ 0 h 3776661"/>
                  <a:gd name="connsiteX2-279" fmla="*/ 273845 w 273845"/>
                  <a:gd name="connsiteY2-280" fmla="*/ 3581399 h 3776661"/>
                  <a:gd name="connsiteX3-281" fmla="*/ 247651 w 273845"/>
                  <a:gd name="connsiteY3-282" fmla="*/ 3702843 h 3776661"/>
                  <a:gd name="connsiteX4-283" fmla="*/ 228601 w 273845"/>
                  <a:gd name="connsiteY4-284" fmla="*/ 3629023 h 3776661"/>
                  <a:gd name="connsiteX5-285" fmla="*/ 166689 w 273845"/>
                  <a:gd name="connsiteY5-286" fmla="*/ 3776661 h 3776661"/>
                  <a:gd name="connsiteX6-287" fmla="*/ 104776 w 273845"/>
                  <a:gd name="connsiteY6-288" fmla="*/ 3664743 h 3776661"/>
                  <a:gd name="connsiteX7-289" fmla="*/ 57151 w 273845"/>
                  <a:gd name="connsiteY7-290" fmla="*/ 3750467 h 3776661"/>
                  <a:gd name="connsiteX8-291" fmla="*/ 1 w 273845"/>
                  <a:gd name="connsiteY8-292" fmla="*/ 3609974 h 3776661"/>
                  <a:gd name="connsiteX9-293" fmla="*/ 0 w 273845"/>
                  <a:gd name="connsiteY9-294" fmla="*/ 0 h 3776661"/>
                  <a:gd name="connsiteX0-295" fmla="*/ 0 w 273845"/>
                  <a:gd name="connsiteY0-296" fmla="*/ 0 h 3776661"/>
                  <a:gd name="connsiteX1-297" fmla="*/ 272825 w 273845"/>
                  <a:gd name="connsiteY1-298" fmla="*/ 0 h 3776661"/>
                  <a:gd name="connsiteX2-299" fmla="*/ 273845 w 273845"/>
                  <a:gd name="connsiteY2-300" fmla="*/ 3581399 h 3776661"/>
                  <a:gd name="connsiteX3-301" fmla="*/ 247651 w 273845"/>
                  <a:gd name="connsiteY3-302" fmla="*/ 3702843 h 3776661"/>
                  <a:gd name="connsiteX4-303" fmla="*/ 228601 w 273845"/>
                  <a:gd name="connsiteY4-304" fmla="*/ 3629023 h 3776661"/>
                  <a:gd name="connsiteX5-305" fmla="*/ 166689 w 273845"/>
                  <a:gd name="connsiteY5-306" fmla="*/ 3776661 h 3776661"/>
                  <a:gd name="connsiteX6-307" fmla="*/ 104776 w 273845"/>
                  <a:gd name="connsiteY6-308" fmla="*/ 3664743 h 3776661"/>
                  <a:gd name="connsiteX7-309" fmla="*/ 57151 w 273845"/>
                  <a:gd name="connsiteY7-310" fmla="*/ 3750467 h 3776661"/>
                  <a:gd name="connsiteX8-311" fmla="*/ 1 w 273845"/>
                  <a:gd name="connsiteY8-312" fmla="*/ 3609974 h 3776661"/>
                  <a:gd name="connsiteX9-313" fmla="*/ 0 w 273845"/>
                  <a:gd name="connsiteY9-314" fmla="*/ 0 h 3776661"/>
                  <a:gd name="connsiteX0-315" fmla="*/ 0 w 273845"/>
                  <a:gd name="connsiteY0-316" fmla="*/ 0 h 3776661"/>
                  <a:gd name="connsiteX1-317" fmla="*/ 272825 w 273845"/>
                  <a:gd name="connsiteY1-318" fmla="*/ 0 h 3776661"/>
                  <a:gd name="connsiteX2-319" fmla="*/ 273845 w 273845"/>
                  <a:gd name="connsiteY2-320" fmla="*/ 3581399 h 3776661"/>
                  <a:gd name="connsiteX3-321" fmla="*/ 247651 w 273845"/>
                  <a:gd name="connsiteY3-322" fmla="*/ 3702843 h 3776661"/>
                  <a:gd name="connsiteX4-323" fmla="*/ 228601 w 273845"/>
                  <a:gd name="connsiteY4-324" fmla="*/ 3629023 h 3776661"/>
                  <a:gd name="connsiteX5-325" fmla="*/ 166689 w 273845"/>
                  <a:gd name="connsiteY5-326" fmla="*/ 3776661 h 3776661"/>
                  <a:gd name="connsiteX6-327" fmla="*/ 104776 w 273845"/>
                  <a:gd name="connsiteY6-328" fmla="*/ 3664743 h 3776661"/>
                  <a:gd name="connsiteX7-329" fmla="*/ 57151 w 273845"/>
                  <a:gd name="connsiteY7-330" fmla="*/ 3750467 h 3776661"/>
                  <a:gd name="connsiteX8-331" fmla="*/ 1 w 273845"/>
                  <a:gd name="connsiteY8-332" fmla="*/ 3609974 h 3776661"/>
                  <a:gd name="connsiteX9-333" fmla="*/ 0 w 273845"/>
                  <a:gd name="connsiteY9-334" fmla="*/ 0 h 3776661"/>
                  <a:gd name="connsiteX0-335" fmla="*/ 0 w 273845"/>
                  <a:gd name="connsiteY0-336" fmla="*/ 0 h 3776661"/>
                  <a:gd name="connsiteX1-337" fmla="*/ 272825 w 273845"/>
                  <a:gd name="connsiteY1-338" fmla="*/ 0 h 3776661"/>
                  <a:gd name="connsiteX2-339" fmla="*/ 273845 w 273845"/>
                  <a:gd name="connsiteY2-340" fmla="*/ 3581399 h 3776661"/>
                  <a:gd name="connsiteX3-341" fmla="*/ 247651 w 273845"/>
                  <a:gd name="connsiteY3-342" fmla="*/ 3702843 h 3776661"/>
                  <a:gd name="connsiteX4-343" fmla="*/ 228601 w 273845"/>
                  <a:gd name="connsiteY4-344" fmla="*/ 3629023 h 3776661"/>
                  <a:gd name="connsiteX5-345" fmla="*/ 166689 w 273845"/>
                  <a:gd name="connsiteY5-346" fmla="*/ 3776661 h 3776661"/>
                  <a:gd name="connsiteX6-347" fmla="*/ 104776 w 273845"/>
                  <a:gd name="connsiteY6-348" fmla="*/ 3664743 h 3776661"/>
                  <a:gd name="connsiteX7-349" fmla="*/ 57151 w 273845"/>
                  <a:gd name="connsiteY7-350" fmla="*/ 3750467 h 3776661"/>
                  <a:gd name="connsiteX8-351" fmla="*/ 1 w 273845"/>
                  <a:gd name="connsiteY8-352" fmla="*/ 3609974 h 3776661"/>
                  <a:gd name="connsiteX9-353" fmla="*/ 0 w 273845"/>
                  <a:gd name="connsiteY9-354" fmla="*/ 0 h 3776661"/>
                  <a:gd name="connsiteX0-355" fmla="*/ 0 w 273845"/>
                  <a:gd name="connsiteY0-356" fmla="*/ 0 h 3776887"/>
                  <a:gd name="connsiteX1-357" fmla="*/ 272825 w 273845"/>
                  <a:gd name="connsiteY1-358" fmla="*/ 0 h 3776887"/>
                  <a:gd name="connsiteX2-359" fmla="*/ 273845 w 273845"/>
                  <a:gd name="connsiteY2-360" fmla="*/ 3581399 h 3776887"/>
                  <a:gd name="connsiteX3-361" fmla="*/ 247651 w 273845"/>
                  <a:gd name="connsiteY3-362" fmla="*/ 3702843 h 3776887"/>
                  <a:gd name="connsiteX4-363" fmla="*/ 228601 w 273845"/>
                  <a:gd name="connsiteY4-364" fmla="*/ 3629023 h 3776887"/>
                  <a:gd name="connsiteX5-365" fmla="*/ 166689 w 273845"/>
                  <a:gd name="connsiteY5-366" fmla="*/ 3776661 h 3776887"/>
                  <a:gd name="connsiteX6-367" fmla="*/ 104776 w 273845"/>
                  <a:gd name="connsiteY6-368" fmla="*/ 3664743 h 3776887"/>
                  <a:gd name="connsiteX7-369" fmla="*/ 57151 w 273845"/>
                  <a:gd name="connsiteY7-370" fmla="*/ 3750467 h 3776887"/>
                  <a:gd name="connsiteX8-371" fmla="*/ 1 w 273845"/>
                  <a:gd name="connsiteY8-372" fmla="*/ 3609974 h 3776887"/>
                  <a:gd name="connsiteX9-373" fmla="*/ 0 w 273845"/>
                  <a:gd name="connsiteY9-374" fmla="*/ 0 h 3776887"/>
                  <a:gd name="connsiteX0-375" fmla="*/ 0 w 273845"/>
                  <a:gd name="connsiteY0-376" fmla="*/ 0 h 3776887"/>
                  <a:gd name="connsiteX1-377" fmla="*/ 272825 w 273845"/>
                  <a:gd name="connsiteY1-378" fmla="*/ 0 h 3776887"/>
                  <a:gd name="connsiteX2-379" fmla="*/ 273845 w 273845"/>
                  <a:gd name="connsiteY2-380" fmla="*/ 3581399 h 3776887"/>
                  <a:gd name="connsiteX3-381" fmla="*/ 247651 w 273845"/>
                  <a:gd name="connsiteY3-382" fmla="*/ 3702843 h 3776887"/>
                  <a:gd name="connsiteX4-383" fmla="*/ 228601 w 273845"/>
                  <a:gd name="connsiteY4-384" fmla="*/ 3629023 h 3776887"/>
                  <a:gd name="connsiteX5-385" fmla="*/ 166689 w 273845"/>
                  <a:gd name="connsiteY5-386" fmla="*/ 3776661 h 3776887"/>
                  <a:gd name="connsiteX6-387" fmla="*/ 104776 w 273845"/>
                  <a:gd name="connsiteY6-388" fmla="*/ 3664743 h 3776887"/>
                  <a:gd name="connsiteX7-389" fmla="*/ 57151 w 273845"/>
                  <a:gd name="connsiteY7-390" fmla="*/ 3750467 h 3776887"/>
                  <a:gd name="connsiteX8-391" fmla="*/ 1 w 273845"/>
                  <a:gd name="connsiteY8-392" fmla="*/ 3609974 h 3776887"/>
                  <a:gd name="connsiteX9-393" fmla="*/ 0 w 273845"/>
                  <a:gd name="connsiteY9-394" fmla="*/ 0 h 3776887"/>
                  <a:gd name="connsiteX0-395" fmla="*/ 0 w 273845"/>
                  <a:gd name="connsiteY0-396" fmla="*/ 0 h 3776887"/>
                  <a:gd name="connsiteX1-397" fmla="*/ 272825 w 273845"/>
                  <a:gd name="connsiteY1-398" fmla="*/ 0 h 3776887"/>
                  <a:gd name="connsiteX2-399" fmla="*/ 273845 w 273845"/>
                  <a:gd name="connsiteY2-400" fmla="*/ 3581399 h 3776887"/>
                  <a:gd name="connsiteX3-401" fmla="*/ 247651 w 273845"/>
                  <a:gd name="connsiteY3-402" fmla="*/ 3702843 h 3776887"/>
                  <a:gd name="connsiteX4-403" fmla="*/ 228601 w 273845"/>
                  <a:gd name="connsiteY4-404" fmla="*/ 3629023 h 3776887"/>
                  <a:gd name="connsiteX5-405" fmla="*/ 166689 w 273845"/>
                  <a:gd name="connsiteY5-406" fmla="*/ 3776661 h 3776887"/>
                  <a:gd name="connsiteX6-407" fmla="*/ 104776 w 273845"/>
                  <a:gd name="connsiteY6-408" fmla="*/ 3664743 h 3776887"/>
                  <a:gd name="connsiteX7-409" fmla="*/ 57151 w 273845"/>
                  <a:gd name="connsiteY7-410" fmla="*/ 3750467 h 3776887"/>
                  <a:gd name="connsiteX8-411" fmla="*/ 1 w 273845"/>
                  <a:gd name="connsiteY8-412" fmla="*/ 3609974 h 3776887"/>
                  <a:gd name="connsiteX9-413" fmla="*/ 0 w 273845"/>
                  <a:gd name="connsiteY9-414" fmla="*/ 0 h 3776887"/>
                  <a:gd name="connsiteX0-415" fmla="*/ 0 w 273845"/>
                  <a:gd name="connsiteY0-416" fmla="*/ 0 h 3776859"/>
                  <a:gd name="connsiteX1-417" fmla="*/ 272825 w 273845"/>
                  <a:gd name="connsiteY1-418" fmla="*/ 0 h 3776859"/>
                  <a:gd name="connsiteX2-419" fmla="*/ 273845 w 273845"/>
                  <a:gd name="connsiteY2-420" fmla="*/ 3581399 h 3776859"/>
                  <a:gd name="connsiteX3-421" fmla="*/ 247651 w 273845"/>
                  <a:gd name="connsiteY3-422" fmla="*/ 3702843 h 3776859"/>
                  <a:gd name="connsiteX4-423" fmla="*/ 223839 w 273845"/>
                  <a:gd name="connsiteY4-424" fmla="*/ 3631404 h 3776859"/>
                  <a:gd name="connsiteX5-425" fmla="*/ 166689 w 273845"/>
                  <a:gd name="connsiteY5-426" fmla="*/ 3776661 h 3776859"/>
                  <a:gd name="connsiteX6-427" fmla="*/ 104776 w 273845"/>
                  <a:gd name="connsiteY6-428" fmla="*/ 3664743 h 3776859"/>
                  <a:gd name="connsiteX7-429" fmla="*/ 57151 w 273845"/>
                  <a:gd name="connsiteY7-430" fmla="*/ 3750467 h 3776859"/>
                  <a:gd name="connsiteX8-431" fmla="*/ 1 w 273845"/>
                  <a:gd name="connsiteY8-432" fmla="*/ 3609974 h 3776859"/>
                  <a:gd name="connsiteX9-433" fmla="*/ 0 w 273845"/>
                  <a:gd name="connsiteY9-434" fmla="*/ 0 h 3776859"/>
                  <a:gd name="connsiteX0-435" fmla="*/ 0 w 273845"/>
                  <a:gd name="connsiteY0-436" fmla="*/ 0 h 3776859"/>
                  <a:gd name="connsiteX1-437" fmla="*/ 272825 w 273845"/>
                  <a:gd name="connsiteY1-438" fmla="*/ 0 h 3776859"/>
                  <a:gd name="connsiteX2-439" fmla="*/ 273845 w 273845"/>
                  <a:gd name="connsiteY2-440" fmla="*/ 3581399 h 3776859"/>
                  <a:gd name="connsiteX3-441" fmla="*/ 247651 w 273845"/>
                  <a:gd name="connsiteY3-442" fmla="*/ 3702843 h 3776859"/>
                  <a:gd name="connsiteX4-443" fmla="*/ 223839 w 273845"/>
                  <a:gd name="connsiteY4-444" fmla="*/ 3631404 h 3776859"/>
                  <a:gd name="connsiteX5-445" fmla="*/ 166689 w 273845"/>
                  <a:gd name="connsiteY5-446" fmla="*/ 3776661 h 3776859"/>
                  <a:gd name="connsiteX6-447" fmla="*/ 104776 w 273845"/>
                  <a:gd name="connsiteY6-448" fmla="*/ 3664743 h 3776859"/>
                  <a:gd name="connsiteX7-449" fmla="*/ 57151 w 273845"/>
                  <a:gd name="connsiteY7-450" fmla="*/ 3750467 h 3776859"/>
                  <a:gd name="connsiteX8-451" fmla="*/ 1 w 273845"/>
                  <a:gd name="connsiteY8-452" fmla="*/ 3609974 h 3776859"/>
                  <a:gd name="connsiteX9-453" fmla="*/ 0 w 273845"/>
                  <a:gd name="connsiteY9-454" fmla="*/ 0 h 3776859"/>
                  <a:gd name="connsiteX0-455" fmla="*/ 0 w 273894"/>
                  <a:gd name="connsiteY0-456" fmla="*/ 0 h 3776859"/>
                  <a:gd name="connsiteX1-457" fmla="*/ 272825 w 273894"/>
                  <a:gd name="connsiteY1-458" fmla="*/ 0 h 3776859"/>
                  <a:gd name="connsiteX2-459" fmla="*/ 273845 w 273894"/>
                  <a:gd name="connsiteY2-460" fmla="*/ 3581399 h 3776859"/>
                  <a:gd name="connsiteX3-461" fmla="*/ 247651 w 273894"/>
                  <a:gd name="connsiteY3-462" fmla="*/ 3702843 h 3776859"/>
                  <a:gd name="connsiteX4-463" fmla="*/ 223839 w 273894"/>
                  <a:gd name="connsiteY4-464" fmla="*/ 3631404 h 3776859"/>
                  <a:gd name="connsiteX5-465" fmla="*/ 166689 w 273894"/>
                  <a:gd name="connsiteY5-466" fmla="*/ 3776661 h 3776859"/>
                  <a:gd name="connsiteX6-467" fmla="*/ 104776 w 273894"/>
                  <a:gd name="connsiteY6-468" fmla="*/ 3664743 h 3776859"/>
                  <a:gd name="connsiteX7-469" fmla="*/ 57151 w 273894"/>
                  <a:gd name="connsiteY7-470" fmla="*/ 3750467 h 3776859"/>
                  <a:gd name="connsiteX8-471" fmla="*/ 1 w 273894"/>
                  <a:gd name="connsiteY8-472" fmla="*/ 3609974 h 3776859"/>
                  <a:gd name="connsiteX9-473" fmla="*/ 0 w 273894"/>
                  <a:gd name="connsiteY9-474" fmla="*/ 0 h 3776859"/>
                  <a:gd name="connsiteX0-475" fmla="*/ 0 w 273894"/>
                  <a:gd name="connsiteY0-476" fmla="*/ 0 h 3776859"/>
                  <a:gd name="connsiteX1-477" fmla="*/ 272825 w 273894"/>
                  <a:gd name="connsiteY1-478" fmla="*/ 0 h 3776859"/>
                  <a:gd name="connsiteX2-479" fmla="*/ 273845 w 273894"/>
                  <a:gd name="connsiteY2-480" fmla="*/ 3581399 h 3776859"/>
                  <a:gd name="connsiteX3-481" fmla="*/ 247651 w 273894"/>
                  <a:gd name="connsiteY3-482" fmla="*/ 3702843 h 3776859"/>
                  <a:gd name="connsiteX4-483" fmla="*/ 223839 w 273894"/>
                  <a:gd name="connsiteY4-484" fmla="*/ 3631404 h 3776859"/>
                  <a:gd name="connsiteX5-485" fmla="*/ 166689 w 273894"/>
                  <a:gd name="connsiteY5-486" fmla="*/ 3776661 h 3776859"/>
                  <a:gd name="connsiteX6-487" fmla="*/ 104776 w 273894"/>
                  <a:gd name="connsiteY6-488" fmla="*/ 3664743 h 3776859"/>
                  <a:gd name="connsiteX7-489" fmla="*/ 57151 w 273894"/>
                  <a:gd name="connsiteY7-490" fmla="*/ 3750467 h 3776859"/>
                  <a:gd name="connsiteX8-491" fmla="*/ 1 w 273894"/>
                  <a:gd name="connsiteY8-492" fmla="*/ 3609974 h 3776859"/>
                  <a:gd name="connsiteX9-493" fmla="*/ 0 w 273894"/>
                  <a:gd name="connsiteY9-494" fmla="*/ 0 h 3776859"/>
                  <a:gd name="connsiteX0-495" fmla="*/ 0 w 273845"/>
                  <a:gd name="connsiteY0-496" fmla="*/ 0 h 3776859"/>
                  <a:gd name="connsiteX1-497" fmla="*/ 272825 w 273845"/>
                  <a:gd name="connsiteY1-498" fmla="*/ 0 h 3776859"/>
                  <a:gd name="connsiteX2-499" fmla="*/ 273845 w 273845"/>
                  <a:gd name="connsiteY2-500" fmla="*/ 3581399 h 3776859"/>
                  <a:gd name="connsiteX3-501" fmla="*/ 247651 w 273845"/>
                  <a:gd name="connsiteY3-502" fmla="*/ 3702843 h 3776859"/>
                  <a:gd name="connsiteX4-503" fmla="*/ 223839 w 273845"/>
                  <a:gd name="connsiteY4-504" fmla="*/ 3631404 h 3776859"/>
                  <a:gd name="connsiteX5-505" fmla="*/ 166689 w 273845"/>
                  <a:gd name="connsiteY5-506" fmla="*/ 3776661 h 3776859"/>
                  <a:gd name="connsiteX6-507" fmla="*/ 104776 w 273845"/>
                  <a:gd name="connsiteY6-508" fmla="*/ 3664743 h 3776859"/>
                  <a:gd name="connsiteX7-509" fmla="*/ 57151 w 273845"/>
                  <a:gd name="connsiteY7-510" fmla="*/ 3750467 h 3776859"/>
                  <a:gd name="connsiteX8-511" fmla="*/ 1 w 273845"/>
                  <a:gd name="connsiteY8-512" fmla="*/ 3609974 h 3776859"/>
                  <a:gd name="connsiteX9-513" fmla="*/ 0 w 273845"/>
                  <a:gd name="connsiteY9-514" fmla="*/ 0 h 3776859"/>
                  <a:gd name="connsiteX0-515" fmla="*/ 0 w 273845"/>
                  <a:gd name="connsiteY0-516" fmla="*/ 0 h 3776859"/>
                  <a:gd name="connsiteX1-517" fmla="*/ 272825 w 273845"/>
                  <a:gd name="connsiteY1-518" fmla="*/ 0 h 3776859"/>
                  <a:gd name="connsiteX2-519" fmla="*/ 273845 w 273845"/>
                  <a:gd name="connsiteY2-520" fmla="*/ 3581399 h 3776859"/>
                  <a:gd name="connsiteX3-521" fmla="*/ 252414 w 273845"/>
                  <a:gd name="connsiteY3-522" fmla="*/ 3702843 h 3776859"/>
                  <a:gd name="connsiteX4-523" fmla="*/ 223839 w 273845"/>
                  <a:gd name="connsiteY4-524" fmla="*/ 3631404 h 3776859"/>
                  <a:gd name="connsiteX5-525" fmla="*/ 166689 w 273845"/>
                  <a:gd name="connsiteY5-526" fmla="*/ 3776661 h 3776859"/>
                  <a:gd name="connsiteX6-527" fmla="*/ 104776 w 273845"/>
                  <a:gd name="connsiteY6-528" fmla="*/ 3664743 h 3776859"/>
                  <a:gd name="connsiteX7-529" fmla="*/ 57151 w 273845"/>
                  <a:gd name="connsiteY7-530" fmla="*/ 3750467 h 3776859"/>
                  <a:gd name="connsiteX8-531" fmla="*/ 1 w 273845"/>
                  <a:gd name="connsiteY8-532" fmla="*/ 3609974 h 3776859"/>
                  <a:gd name="connsiteX9-533" fmla="*/ 0 w 273845"/>
                  <a:gd name="connsiteY9-534" fmla="*/ 0 h 3776859"/>
                  <a:gd name="connsiteX0-535" fmla="*/ 0 w 273845"/>
                  <a:gd name="connsiteY0-536" fmla="*/ 0 h 3776859"/>
                  <a:gd name="connsiteX1-537" fmla="*/ 272825 w 273845"/>
                  <a:gd name="connsiteY1-538" fmla="*/ 0 h 3776859"/>
                  <a:gd name="connsiteX2-539" fmla="*/ 273845 w 273845"/>
                  <a:gd name="connsiteY2-540" fmla="*/ 3581399 h 3776859"/>
                  <a:gd name="connsiteX3-541" fmla="*/ 252414 w 273845"/>
                  <a:gd name="connsiteY3-542" fmla="*/ 3702843 h 3776859"/>
                  <a:gd name="connsiteX4-543" fmla="*/ 223839 w 273845"/>
                  <a:gd name="connsiteY4-544" fmla="*/ 3631404 h 3776859"/>
                  <a:gd name="connsiteX5-545" fmla="*/ 166689 w 273845"/>
                  <a:gd name="connsiteY5-546" fmla="*/ 3776661 h 3776859"/>
                  <a:gd name="connsiteX6-547" fmla="*/ 104776 w 273845"/>
                  <a:gd name="connsiteY6-548" fmla="*/ 3664743 h 3776859"/>
                  <a:gd name="connsiteX7-549" fmla="*/ 57151 w 273845"/>
                  <a:gd name="connsiteY7-550" fmla="*/ 3750467 h 3776859"/>
                  <a:gd name="connsiteX8-551" fmla="*/ 1 w 273845"/>
                  <a:gd name="connsiteY8-552" fmla="*/ 3609974 h 3776859"/>
                  <a:gd name="connsiteX9-553" fmla="*/ 0 w 273845"/>
                  <a:gd name="connsiteY9-554" fmla="*/ 0 h 3776859"/>
                  <a:gd name="connsiteX0-555" fmla="*/ 0 w 273845"/>
                  <a:gd name="connsiteY0-556" fmla="*/ 0 h 3776859"/>
                  <a:gd name="connsiteX1-557" fmla="*/ 272825 w 273845"/>
                  <a:gd name="connsiteY1-558" fmla="*/ 0 h 3776859"/>
                  <a:gd name="connsiteX2-559" fmla="*/ 273845 w 273845"/>
                  <a:gd name="connsiteY2-560" fmla="*/ 3581399 h 3776859"/>
                  <a:gd name="connsiteX3-561" fmla="*/ 245270 w 273845"/>
                  <a:gd name="connsiteY3-562" fmla="*/ 3702843 h 3776859"/>
                  <a:gd name="connsiteX4-563" fmla="*/ 223839 w 273845"/>
                  <a:gd name="connsiteY4-564" fmla="*/ 3631404 h 3776859"/>
                  <a:gd name="connsiteX5-565" fmla="*/ 166689 w 273845"/>
                  <a:gd name="connsiteY5-566" fmla="*/ 3776661 h 3776859"/>
                  <a:gd name="connsiteX6-567" fmla="*/ 104776 w 273845"/>
                  <a:gd name="connsiteY6-568" fmla="*/ 3664743 h 3776859"/>
                  <a:gd name="connsiteX7-569" fmla="*/ 57151 w 273845"/>
                  <a:gd name="connsiteY7-570" fmla="*/ 3750467 h 3776859"/>
                  <a:gd name="connsiteX8-571" fmla="*/ 1 w 273845"/>
                  <a:gd name="connsiteY8-572" fmla="*/ 3609974 h 3776859"/>
                  <a:gd name="connsiteX9-573" fmla="*/ 0 w 273845"/>
                  <a:gd name="connsiteY9-574" fmla="*/ 0 h 3776859"/>
                  <a:gd name="connsiteX0-575" fmla="*/ 0 w 273845"/>
                  <a:gd name="connsiteY0-576" fmla="*/ 0 h 3776859"/>
                  <a:gd name="connsiteX1-577" fmla="*/ 272825 w 273845"/>
                  <a:gd name="connsiteY1-578" fmla="*/ 0 h 3776859"/>
                  <a:gd name="connsiteX2-579" fmla="*/ 273845 w 273845"/>
                  <a:gd name="connsiteY2-580" fmla="*/ 3581399 h 3776859"/>
                  <a:gd name="connsiteX3-581" fmla="*/ 245270 w 273845"/>
                  <a:gd name="connsiteY3-582" fmla="*/ 3702843 h 3776859"/>
                  <a:gd name="connsiteX4-583" fmla="*/ 223839 w 273845"/>
                  <a:gd name="connsiteY4-584" fmla="*/ 3631404 h 3776859"/>
                  <a:gd name="connsiteX5-585" fmla="*/ 166689 w 273845"/>
                  <a:gd name="connsiteY5-586" fmla="*/ 3776661 h 3776859"/>
                  <a:gd name="connsiteX6-587" fmla="*/ 104776 w 273845"/>
                  <a:gd name="connsiteY6-588" fmla="*/ 3664743 h 3776859"/>
                  <a:gd name="connsiteX7-589" fmla="*/ 57151 w 273845"/>
                  <a:gd name="connsiteY7-590" fmla="*/ 3750467 h 3776859"/>
                  <a:gd name="connsiteX8-591" fmla="*/ 1 w 273845"/>
                  <a:gd name="connsiteY8-592" fmla="*/ 3609974 h 3776859"/>
                  <a:gd name="connsiteX9-593" fmla="*/ 0 w 273845"/>
                  <a:gd name="connsiteY9-594" fmla="*/ 0 h 3776859"/>
                  <a:gd name="connsiteX0-595" fmla="*/ 0 w 273845"/>
                  <a:gd name="connsiteY0-596" fmla="*/ 0 h 3776859"/>
                  <a:gd name="connsiteX1-597" fmla="*/ 272825 w 273845"/>
                  <a:gd name="connsiteY1-598" fmla="*/ 0 h 3776859"/>
                  <a:gd name="connsiteX2-599" fmla="*/ 273845 w 273845"/>
                  <a:gd name="connsiteY2-600" fmla="*/ 3581399 h 3776859"/>
                  <a:gd name="connsiteX3-601" fmla="*/ 245270 w 273845"/>
                  <a:gd name="connsiteY3-602" fmla="*/ 3702843 h 3776859"/>
                  <a:gd name="connsiteX4-603" fmla="*/ 223839 w 273845"/>
                  <a:gd name="connsiteY4-604" fmla="*/ 3631404 h 3776859"/>
                  <a:gd name="connsiteX5-605" fmla="*/ 166689 w 273845"/>
                  <a:gd name="connsiteY5-606" fmla="*/ 3776661 h 3776859"/>
                  <a:gd name="connsiteX6-607" fmla="*/ 104776 w 273845"/>
                  <a:gd name="connsiteY6-608" fmla="*/ 3664743 h 3776859"/>
                  <a:gd name="connsiteX7-609" fmla="*/ 57151 w 273845"/>
                  <a:gd name="connsiteY7-610" fmla="*/ 3750467 h 3776859"/>
                  <a:gd name="connsiteX8-611" fmla="*/ 1 w 273845"/>
                  <a:gd name="connsiteY8-612" fmla="*/ 3609974 h 3776859"/>
                  <a:gd name="connsiteX9-613" fmla="*/ 0 w 273845"/>
                  <a:gd name="connsiteY9-614" fmla="*/ 0 h 3776859"/>
                  <a:gd name="connsiteX0-615" fmla="*/ 0 w 273845"/>
                  <a:gd name="connsiteY0-616" fmla="*/ 0 h 3776859"/>
                  <a:gd name="connsiteX1-617" fmla="*/ 272825 w 273845"/>
                  <a:gd name="connsiteY1-618" fmla="*/ 0 h 3776859"/>
                  <a:gd name="connsiteX2-619" fmla="*/ 273845 w 273845"/>
                  <a:gd name="connsiteY2-620" fmla="*/ 3581399 h 3776859"/>
                  <a:gd name="connsiteX3-621" fmla="*/ 245270 w 273845"/>
                  <a:gd name="connsiteY3-622" fmla="*/ 3702843 h 3776859"/>
                  <a:gd name="connsiteX4-623" fmla="*/ 223839 w 273845"/>
                  <a:gd name="connsiteY4-624" fmla="*/ 3631404 h 3776859"/>
                  <a:gd name="connsiteX5-625" fmla="*/ 166689 w 273845"/>
                  <a:gd name="connsiteY5-626" fmla="*/ 3776661 h 3776859"/>
                  <a:gd name="connsiteX6-627" fmla="*/ 104776 w 273845"/>
                  <a:gd name="connsiteY6-628" fmla="*/ 3664743 h 3776859"/>
                  <a:gd name="connsiteX7-629" fmla="*/ 57151 w 273845"/>
                  <a:gd name="connsiteY7-630" fmla="*/ 3750467 h 3776859"/>
                  <a:gd name="connsiteX8-631" fmla="*/ 1 w 273845"/>
                  <a:gd name="connsiteY8-632" fmla="*/ 3609974 h 3776859"/>
                  <a:gd name="connsiteX9-633" fmla="*/ 0 w 273845"/>
                  <a:gd name="connsiteY9-634" fmla="*/ 0 h 3776859"/>
                  <a:gd name="connsiteX0-635" fmla="*/ 0 w 273845"/>
                  <a:gd name="connsiteY0-636" fmla="*/ 0 h 3776859"/>
                  <a:gd name="connsiteX1-637" fmla="*/ 272825 w 273845"/>
                  <a:gd name="connsiteY1-638" fmla="*/ 0 h 3776859"/>
                  <a:gd name="connsiteX2-639" fmla="*/ 273845 w 273845"/>
                  <a:gd name="connsiteY2-640" fmla="*/ 3581399 h 3776859"/>
                  <a:gd name="connsiteX3-641" fmla="*/ 245270 w 273845"/>
                  <a:gd name="connsiteY3-642" fmla="*/ 3702843 h 3776859"/>
                  <a:gd name="connsiteX4-643" fmla="*/ 223839 w 273845"/>
                  <a:gd name="connsiteY4-644" fmla="*/ 3631404 h 3776859"/>
                  <a:gd name="connsiteX5-645" fmla="*/ 166689 w 273845"/>
                  <a:gd name="connsiteY5-646" fmla="*/ 3776661 h 3776859"/>
                  <a:gd name="connsiteX6-647" fmla="*/ 104776 w 273845"/>
                  <a:gd name="connsiteY6-648" fmla="*/ 3664743 h 3776859"/>
                  <a:gd name="connsiteX7-649" fmla="*/ 57151 w 273845"/>
                  <a:gd name="connsiteY7-650" fmla="*/ 3750467 h 3776859"/>
                  <a:gd name="connsiteX8-651" fmla="*/ 1 w 273845"/>
                  <a:gd name="connsiteY8-652" fmla="*/ 3609974 h 3776859"/>
                  <a:gd name="connsiteX9-653" fmla="*/ 0 w 273845"/>
                  <a:gd name="connsiteY9-654" fmla="*/ 0 h 3776859"/>
                  <a:gd name="connsiteX0-655" fmla="*/ 0 w 273845"/>
                  <a:gd name="connsiteY0-656" fmla="*/ 0 h 3776859"/>
                  <a:gd name="connsiteX1-657" fmla="*/ 272825 w 273845"/>
                  <a:gd name="connsiteY1-658" fmla="*/ 0 h 3776859"/>
                  <a:gd name="connsiteX2-659" fmla="*/ 273845 w 273845"/>
                  <a:gd name="connsiteY2-660" fmla="*/ 3581399 h 3776859"/>
                  <a:gd name="connsiteX3-661" fmla="*/ 245270 w 273845"/>
                  <a:gd name="connsiteY3-662" fmla="*/ 3702843 h 3776859"/>
                  <a:gd name="connsiteX4-663" fmla="*/ 223839 w 273845"/>
                  <a:gd name="connsiteY4-664" fmla="*/ 3631404 h 3776859"/>
                  <a:gd name="connsiteX5-665" fmla="*/ 166689 w 273845"/>
                  <a:gd name="connsiteY5-666" fmla="*/ 3776661 h 3776859"/>
                  <a:gd name="connsiteX6-667" fmla="*/ 104776 w 273845"/>
                  <a:gd name="connsiteY6-668" fmla="*/ 3664743 h 3776859"/>
                  <a:gd name="connsiteX7-669" fmla="*/ 57151 w 273845"/>
                  <a:gd name="connsiteY7-670" fmla="*/ 3750467 h 3776859"/>
                  <a:gd name="connsiteX8-671" fmla="*/ 1 w 273845"/>
                  <a:gd name="connsiteY8-672" fmla="*/ 3609974 h 3776859"/>
                  <a:gd name="connsiteX9-673" fmla="*/ 0 w 273845"/>
                  <a:gd name="connsiteY9-674" fmla="*/ 0 h 3776859"/>
                  <a:gd name="connsiteX0-675" fmla="*/ 0 w 273845"/>
                  <a:gd name="connsiteY0-676" fmla="*/ 0 h 3776859"/>
                  <a:gd name="connsiteX1-677" fmla="*/ 272825 w 273845"/>
                  <a:gd name="connsiteY1-678" fmla="*/ 0 h 3776859"/>
                  <a:gd name="connsiteX2-679" fmla="*/ 273845 w 273845"/>
                  <a:gd name="connsiteY2-680" fmla="*/ 3581399 h 3776859"/>
                  <a:gd name="connsiteX3-681" fmla="*/ 245270 w 273845"/>
                  <a:gd name="connsiteY3-682" fmla="*/ 3702843 h 3776859"/>
                  <a:gd name="connsiteX4-683" fmla="*/ 223839 w 273845"/>
                  <a:gd name="connsiteY4-684" fmla="*/ 3631404 h 3776859"/>
                  <a:gd name="connsiteX5-685" fmla="*/ 166689 w 273845"/>
                  <a:gd name="connsiteY5-686" fmla="*/ 3776661 h 3776859"/>
                  <a:gd name="connsiteX6-687" fmla="*/ 104776 w 273845"/>
                  <a:gd name="connsiteY6-688" fmla="*/ 3664743 h 3776859"/>
                  <a:gd name="connsiteX7-689" fmla="*/ 57151 w 273845"/>
                  <a:gd name="connsiteY7-690" fmla="*/ 3750467 h 3776859"/>
                  <a:gd name="connsiteX8-691" fmla="*/ 1 w 273845"/>
                  <a:gd name="connsiteY8-692" fmla="*/ 3609974 h 3776859"/>
                  <a:gd name="connsiteX9-693" fmla="*/ 0 w 273845"/>
                  <a:gd name="connsiteY9-694" fmla="*/ 0 h 3776859"/>
                  <a:gd name="connsiteX0-695" fmla="*/ 0 w 273845"/>
                  <a:gd name="connsiteY0-696" fmla="*/ 0 h 3776859"/>
                  <a:gd name="connsiteX1-697" fmla="*/ 272825 w 273845"/>
                  <a:gd name="connsiteY1-698" fmla="*/ 0 h 3776859"/>
                  <a:gd name="connsiteX2-699" fmla="*/ 273845 w 273845"/>
                  <a:gd name="connsiteY2-700" fmla="*/ 3581399 h 3776859"/>
                  <a:gd name="connsiteX3-701" fmla="*/ 245270 w 273845"/>
                  <a:gd name="connsiteY3-702" fmla="*/ 3702843 h 3776859"/>
                  <a:gd name="connsiteX4-703" fmla="*/ 223839 w 273845"/>
                  <a:gd name="connsiteY4-704" fmla="*/ 3631404 h 3776859"/>
                  <a:gd name="connsiteX5-705" fmla="*/ 166689 w 273845"/>
                  <a:gd name="connsiteY5-706" fmla="*/ 3776661 h 3776859"/>
                  <a:gd name="connsiteX6-707" fmla="*/ 104776 w 273845"/>
                  <a:gd name="connsiteY6-708" fmla="*/ 3664743 h 3776859"/>
                  <a:gd name="connsiteX7-709" fmla="*/ 57151 w 273845"/>
                  <a:gd name="connsiteY7-710" fmla="*/ 3750467 h 3776859"/>
                  <a:gd name="connsiteX8-711" fmla="*/ 1 w 273845"/>
                  <a:gd name="connsiteY8-712" fmla="*/ 3609974 h 3776859"/>
                  <a:gd name="connsiteX9-713" fmla="*/ 0 w 273845"/>
                  <a:gd name="connsiteY9-714" fmla="*/ 0 h 377685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 ang="0">
                    <a:pos x="connsiteX8-69" y="connsiteY8-70"/>
                  </a:cxn>
                  <a:cxn ang="0">
                    <a:pos x="connsiteX9-89" y="connsiteY9-90"/>
                  </a:cxn>
                </a:cxnLst>
                <a:rect l="l" t="t" r="r" b="b"/>
                <a:pathLst>
                  <a:path w="273845" h="3776859">
                    <a:moveTo>
                      <a:pt x="0" y="0"/>
                    </a:moveTo>
                    <a:lnTo>
                      <a:pt x="272825" y="0"/>
                    </a:lnTo>
                    <a:lnTo>
                      <a:pt x="273845" y="3581399"/>
                    </a:lnTo>
                    <a:cubicBezTo>
                      <a:pt x="269876" y="3659980"/>
                      <a:pt x="258763" y="3688555"/>
                      <a:pt x="245270" y="3702843"/>
                    </a:cubicBezTo>
                    <a:cubicBezTo>
                      <a:pt x="228204" y="3675061"/>
                      <a:pt x="236936" y="3619101"/>
                      <a:pt x="223839" y="3631404"/>
                    </a:cubicBezTo>
                    <a:cubicBezTo>
                      <a:pt x="210742" y="3643707"/>
                      <a:pt x="186533" y="3771105"/>
                      <a:pt x="166689" y="3776661"/>
                    </a:cubicBezTo>
                    <a:cubicBezTo>
                      <a:pt x="146845" y="3782217"/>
                      <a:pt x="123032" y="3669109"/>
                      <a:pt x="104776" y="3664743"/>
                    </a:cubicBezTo>
                    <a:cubicBezTo>
                      <a:pt x="86520" y="3660377"/>
                      <a:pt x="74614" y="3759595"/>
                      <a:pt x="57151" y="3750467"/>
                    </a:cubicBezTo>
                    <a:cubicBezTo>
                      <a:pt x="28576" y="3725068"/>
                      <a:pt x="9527" y="3661568"/>
                      <a:pt x="1" y="3609974"/>
                    </a:cubicBezTo>
                    <a:cubicBezTo>
                      <a:pt x="1" y="2406649"/>
                      <a:pt x="0" y="1203325"/>
                      <a:pt x="0" y="0"/>
                    </a:cubicBezTo>
                    <a:close/>
                  </a:path>
                </a:pathLst>
              </a:custGeom>
              <a:gradFill flip="none" rotWithShape="1">
                <a:gsLst>
                  <a:gs pos="83000">
                    <a:schemeClr val="tx2"/>
                  </a:gs>
                  <a:gs pos="82000">
                    <a:schemeClr val="tx2"/>
                  </a:gs>
                  <a:gs pos="34000">
                    <a:schemeClr val="tx2">
                      <a:lumMod val="75000"/>
                    </a:schemeClr>
                  </a:gs>
                  <a:gs pos="0">
                    <a:schemeClr val="tx2"/>
                  </a:gs>
                  <a:gs pos="38000">
                    <a:schemeClr val="tx2"/>
                  </a:gs>
                  <a:gs pos="100000">
                    <a:schemeClr val="tx2"/>
                  </a:gs>
                </a:gsLst>
                <a:lin ang="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325" b="1">
                  <a:solidFill>
                    <a:schemeClr val="bg1"/>
                  </a:solidFill>
                  <a:latin typeface="+mn-ea"/>
                  <a:cs typeface="+mn-ea"/>
                  <a:sym typeface="Arial" panose="020B0604020202020204" pitchFamily="34" charset="0"/>
                </a:endParaRPr>
              </a:p>
            </p:txBody>
          </p:sp>
          <p:sp>
            <p:nvSpPr>
              <p:cNvPr id="22" name="Rectangle 23"/>
              <p:cNvSpPr/>
              <p:nvPr/>
            </p:nvSpPr>
            <p:spPr>
              <a:xfrm>
                <a:off x="1374774" y="1417118"/>
                <a:ext cx="272825" cy="590550"/>
              </a:xfrm>
              <a:prstGeom prst="rect">
                <a:avLst/>
              </a:prstGeom>
              <a:gradFill flip="none" rotWithShape="1">
                <a:gsLst>
                  <a:gs pos="0">
                    <a:schemeClr val="bg1">
                      <a:lumMod val="75000"/>
                    </a:schemeClr>
                  </a:gs>
                  <a:gs pos="27000">
                    <a:srgbClr val="F2F2F2">
                      <a:lumMod val="0"/>
                      <a:lumOff val="100000"/>
                    </a:srgbClr>
                  </a:gs>
                  <a:gs pos="100000">
                    <a:schemeClr val="bg1">
                      <a:lumMod val="50000"/>
                    </a:schemeClr>
                  </a:gs>
                </a:gsLst>
                <a:lin ang="10800000" scaled="1"/>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325" b="1">
                  <a:solidFill>
                    <a:schemeClr val="bg1"/>
                  </a:solidFill>
                  <a:latin typeface="+mn-ea"/>
                  <a:cs typeface="+mn-ea"/>
                  <a:sym typeface="Arial" panose="020B0604020202020204" pitchFamily="34" charset="0"/>
                </a:endParaRPr>
              </a:p>
            </p:txBody>
          </p:sp>
          <p:sp>
            <p:nvSpPr>
              <p:cNvPr id="23" name="Rectangle 24"/>
              <p:cNvSpPr/>
              <p:nvPr/>
            </p:nvSpPr>
            <p:spPr>
              <a:xfrm>
                <a:off x="1404710" y="1213680"/>
                <a:ext cx="212954" cy="203438"/>
              </a:xfrm>
              <a:prstGeom prst="rect">
                <a:avLst/>
              </a:prstGeom>
              <a:solidFill>
                <a:schemeClr val="tx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325" b="1">
                  <a:solidFill>
                    <a:schemeClr val="bg1"/>
                  </a:solidFill>
                  <a:latin typeface="+mn-ea"/>
                  <a:cs typeface="+mn-ea"/>
                  <a:sym typeface="Arial" panose="020B0604020202020204" pitchFamily="34" charset="0"/>
                </a:endParaRPr>
              </a:p>
            </p:txBody>
          </p:sp>
          <p:sp>
            <p:nvSpPr>
              <p:cNvPr id="24" name="Freeform 25"/>
              <p:cNvSpPr/>
              <p:nvPr/>
            </p:nvSpPr>
            <p:spPr>
              <a:xfrm rot="5400000">
                <a:off x="1396885" y="6250198"/>
                <a:ext cx="228600" cy="73152"/>
              </a:xfrm>
              <a:custGeom>
                <a:avLst/>
                <a:gdLst>
                  <a:gd name="connsiteX0" fmla="*/ 0 w 226544"/>
                  <a:gd name="connsiteY0" fmla="*/ 35306 h 70612"/>
                  <a:gd name="connsiteX1" fmla="*/ 27685 w 226544"/>
                  <a:gd name="connsiteY1" fmla="*/ 0 h 70612"/>
                  <a:gd name="connsiteX2" fmla="*/ 226544 w 226544"/>
                  <a:gd name="connsiteY2" fmla="*/ 35306 h 70612"/>
                  <a:gd name="connsiteX3" fmla="*/ 27685 w 226544"/>
                  <a:gd name="connsiteY3" fmla="*/ 70612 h 70612"/>
                  <a:gd name="connsiteX0-1" fmla="*/ 0 w 226544"/>
                  <a:gd name="connsiteY0-2" fmla="*/ 35306 h 70612"/>
                  <a:gd name="connsiteX1-3" fmla="*/ 27685 w 226544"/>
                  <a:gd name="connsiteY1-4" fmla="*/ 0 h 70612"/>
                  <a:gd name="connsiteX2-5" fmla="*/ 226544 w 226544"/>
                  <a:gd name="connsiteY2-6" fmla="*/ 35306 h 70612"/>
                  <a:gd name="connsiteX3-7" fmla="*/ 27685 w 226544"/>
                  <a:gd name="connsiteY3-8" fmla="*/ 70612 h 70612"/>
                  <a:gd name="connsiteX4" fmla="*/ 0 w 226544"/>
                  <a:gd name="connsiteY4" fmla="*/ 35306 h 70612"/>
                  <a:gd name="connsiteX0-9" fmla="*/ 0 w 226544"/>
                  <a:gd name="connsiteY0-10" fmla="*/ 35306 h 70612"/>
                  <a:gd name="connsiteX1-11" fmla="*/ 27685 w 226544"/>
                  <a:gd name="connsiteY1-12" fmla="*/ 0 h 70612"/>
                  <a:gd name="connsiteX2-13" fmla="*/ 226544 w 226544"/>
                  <a:gd name="connsiteY2-14" fmla="*/ 35306 h 70612"/>
                  <a:gd name="connsiteX3-15" fmla="*/ 27685 w 226544"/>
                  <a:gd name="connsiteY3-16" fmla="*/ 70612 h 70612"/>
                  <a:gd name="connsiteX4-17" fmla="*/ 0 w 226544"/>
                  <a:gd name="connsiteY4-18" fmla="*/ 35306 h 70612"/>
                  <a:gd name="connsiteX0-19" fmla="*/ 0 w 226544"/>
                  <a:gd name="connsiteY0-20" fmla="*/ 35306 h 70612"/>
                  <a:gd name="connsiteX1-21" fmla="*/ 27685 w 226544"/>
                  <a:gd name="connsiteY1-22" fmla="*/ 0 h 70612"/>
                  <a:gd name="connsiteX2-23" fmla="*/ 226544 w 226544"/>
                  <a:gd name="connsiteY2-24" fmla="*/ 35306 h 70612"/>
                  <a:gd name="connsiteX3-25" fmla="*/ 27685 w 226544"/>
                  <a:gd name="connsiteY3-26" fmla="*/ 70612 h 70612"/>
                  <a:gd name="connsiteX4-27" fmla="*/ 0 w 226544"/>
                  <a:gd name="connsiteY4-28" fmla="*/ 35306 h 70612"/>
                  <a:gd name="connsiteX0-29" fmla="*/ 0 w 226544"/>
                  <a:gd name="connsiteY0-30" fmla="*/ 35306 h 70612"/>
                  <a:gd name="connsiteX1-31" fmla="*/ 27685 w 226544"/>
                  <a:gd name="connsiteY1-32" fmla="*/ 0 h 70612"/>
                  <a:gd name="connsiteX2-33" fmla="*/ 226544 w 226544"/>
                  <a:gd name="connsiteY2-34" fmla="*/ 35306 h 70612"/>
                  <a:gd name="connsiteX3-35" fmla="*/ 27685 w 226544"/>
                  <a:gd name="connsiteY3-36" fmla="*/ 70612 h 70612"/>
                  <a:gd name="connsiteX4-37" fmla="*/ 0 w 226544"/>
                  <a:gd name="connsiteY4-38" fmla="*/ 35306 h 70612"/>
                  <a:gd name="connsiteX0-39" fmla="*/ 0 w 226544"/>
                  <a:gd name="connsiteY0-40" fmla="*/ 35306 h 70612"/>
                  <a:gd name="connsiteX1-41" fmla="*/ 27685 w 226544"/>
                  <a:gd name="connsiteY1-42" fmla="*/ 0 h 70612"/>
                  <a:gd name="connsiteX2-43" fmla="*/ 226544 w 226544"/>
                  <a:gd name="connsiteY2-44" fmla="*/ 35306 h 70612"/>
                  <a:gd name="connsiteX3-45" fmla="*/ 27685 w 226544"/>
                  <a:gd name="connsiteY3-46" fmla="*/ 70612 h 70612"/>
                  <a:gd name="connsiteX4-47" fmla="*/ 0 w 226544"/>
                  <a:gd name="connsiteY4-48" fmla="*/ 35306 h 70612"/>
                  <a:gd name="connsiteX0-49" fmla="*/ 0 w 226544"/>
                  <a:gd name="connsiteY0-50" fmla="*/ 35306 h 70612"/>
                  <a:gd name="connsiteX1-51" fmla="*/ 27685 w 226544"/>
                  <a:gd name="connsiteY1-52" fmla="*/ 0 h 70612"/>
                  <a:gd name="connsiteX2-53" fmla="*/ 226544 w 226544"/>
                  <a:gd name="connsiteY2-54" fmla="*/ 35306 h 70612"/>
                  <a:gd name="connsiteX3-55" fmla="*/ 27685 w 226544"/>
                  <a:gd name="connsiteY3-56" fmla="*/ 70612 h 70612"/>
                  <a:gd name="connsiteX4-57" fmla="*/ 0 w 226544"/>
                  <a:gd name="connsiteY4-58" fmla="*/ 35306 h 70612"/>
                  <a:gd name="connsiteX0-59" fmla="*/ 0 w 226544"/>
                  <a:gd name="connsiteY0-60" fmla="*/ 35306 h 70612"/>
                  <a:gd name="connsiteX1-61" fmla="*/ 27685 w 226544"/>
                  <a:gd name="connsiteY1-62" fmla="*/ 0 h 70612"/>
                  <a:gd name="connsiteX2-63" fmla="*/ 226544 w 226544"/>
                  <a:gd name="connsiteY2-64" fmla="*/ 35306 h 70612"/>
                  <a:gd name="connsiteX3-65" fmla="*/ 27685 w 226544"/>
                  <a:gd name="connsiteY3-66" fmla="*/ 70612 h 70612"/>
                  <a:gd name="connsiteX4-67" fmla="*/ 0 w 226544"/>
                  <a:gd name="connsiteY4-68" fmla="*/ 35306 h 70612"/>
                  <a:gd name="connsiteX0-69" fmla="*/ 0 w 226544"/>
                  <a:gd name="connsiteY0-70" fmla="*/ 35306 h 70612"/>
                  <a:gd name="connsiteX1-71" fmla="*/ 27685 w 226544"/>
                  <a:gd name="connsiteY1-72" fmla="*/ 0 h 70612"/>
                  <a:gd name="connsiteX2-73" fmla="*/ 226544 w 226544"/>
                  <a:gd name="connsiteY2-74" fmla="*/ 35306 h 70612"/>
                  <a:gd name="connsiteX3-75" fmla="*/ 27685 w 226544"/>
                  <a:gd name="connsiteY3-76" fmla="*/ 70612 h 70612"/>
                  <a:gd name="connsiteX4-77" fmla="*/ 0 w 226544"/>
                  <a:gd name="connsiteY4-78" fmla="*/ 35306 h 70612"/>
                  <a:gd name="connsiteX0-79" fmla="*/ 0 w 226544"/>
                  <a:gd name="connsiteY0-80" fmla="*/ 35306 h 70612"/>
                  <a:gd name="connsiteX1-81" fmla="*/ 27685 w 226544"/>
                  <a:gd name="connsiteY1-82" fmla="*/ 0 h 70612"/>
                  <a:gd name="connsiteX2-83" fmla="*/ 226544 w 226544"/>
                  <a:gd name="connsiteY2-84" fmla="*/ 35306 h 70612"/>
                  <a:gd name="connsiteX3-85" fmla="*/ 27685 w 226544"/>
                  <a:gd name="connsiteY3-86" fmla="*/ 70612 h 70612"/>
                  <a:gd name="connsiteX4-87" fmla="*/ 0 w 226544"/>
                  <a:gd name="connsiteY4-88" fmla="*/ 35306 h 70612"/>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226544" h="70612">
                    <a:moveTo>
                      <a:pt x="0" y="35306"/>
                    </a:moveTo>
                    <a:cubicBezTo>
                      <a:pt x="1521" y="15316"/>
                      <a:pt x="12805" y="4576"/>
                      <a:pt x="27685" y="0"/>
                    </a:cubicBezTo>
                    <a:lnTo>
                      <a:pt x="226544" y="35306"/>
                    </a:lnTo>
                    <a:lnTo>
                      <a:pt x="27685" y="70612"/>
                    </a:lnTo>
                    <a:cubicBezTo>
                      <a:pt x="11264" y="65009"/>
                      <a:pt x="1007" y="52726"/>
                      <a:pt x="0" y="35306"/>
                    </a:cubicBezTo>
                    <a:close/>
                  </a:path>
                </a:pathLst>
              </a:custGeom>
              <a:solidFill>
                <a:srgbClr val="4C504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325" b="1">
                  <a:solidFill>
                    <a:schemeClr val="bg1"/>
                  </a:solidFill>
                  <a:latin typeface="+mn-ea"/>
                  <a:cs typeface="+mn-ea"/>
                  <a:sym typeface="Arial" panose="020B0604020202020204" pitchFamily="34" charset="0"/>
                </a:endParaRPr>
              </a:p>
            </p:txBody>
          </p:sp>
          <p:cxnSp>
            <p:nvCxnSpPr>
              <p:cNvPr id="25" name="Straight Connector 26"/>
              <p:cNvCxnSpPr/>
              <p:nvPr/>
            </p:nvCxnSpPr>
            <p:spPr>
              <a:xfrm>
                <a:off x="1374774" y="1486648"/>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26" name="Straight Connector 27"/>
              <p:cNvCxnSpPr/>
              <p:nvPr/>
            </p:nvCxnSpPr>
            <p:spPr>
              <a:xfrm>
                <a:off x="1374774" y="1562425"/>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27" name="Straight Connector 28"/>
              <p:cNvCxnSpPr/>
              <p:nvPr/>
            </p:nvCxnSpPr>
            <p:spPr>
              <a:xfrm>
                <a:off x="1374774" y="1638202"/>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28" name="Straight Connector 29"/>
              <p:cNvCxnSpPr/>
              <p:nvPr/>
            </p:nvCxnSpPr>
            <p:spPr>
              <a:xfrm>
                <a:off x="1374774" y="1713979"/>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29" name="Straight Connector 30"/>
              <p:cNvCxnSpPr/>
              <p:nvPr/>
            </p:nvCxnSpPr>
            <p:spPr>
              <a:xfrm>
                <a:off x="1374774" y="1789756"/>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0" name="Straight Connector 31"/>
              <p:cNvCxnSpPr/>
              <p:nvPr/>
            </p:nvCxnSpPr>
            <p:spPr>
              <a:xfrm>
                <a:off x="1374774" y="1865533"/>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cxnSp>
            <p:nvCxnSpPr>
              <p:cNvPr id="31" name="Straight Connector 32"/>
              <p:cNvCxnSpPr/>
              <p:nvPr/>
            </p:nvCxnSpPr>
            <p:spPr>
              <a:xfrm>
                <a:off x="1374774" y="1941308"/>
                <a:ext cx="274320" cy="0"/>
              </a:xfrm>
              <a:prstGeom prst="line">
                <a:avLst/>
              </a:prstGeom>
              <a:ln>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grpSp>
        <p:sp>
          <p:nvSpPr>
            <p:cNvPr id="4" name="Trapezoid 5"/>
            <p:cNvSpPr/>
            <p:nvPr/>
          </p:nvSpPr>
          <p:spPr>
            <a:xfrm rot="16200000">
              <a:off x="1594832" y="5341831"/>
              <a:ext cx="695326" cy="59529"/>
            </a:xfrm>
            <a:prstGeom prst="trapezoid">
              <a:avLst>
                <a:gd name="adj" fmla="val 69837"/>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325" b="1">
                <a:solidFill>
                  <a:schemeClr val="bg1"/>
                </a:solidFill>
                <a:latin typeface="+mn-ea"/>
                <a:cs typeface="+mn-ea"/>
                <a:sym typeface="Arial" panose="020B0604020202020204" pitchFamily="34" charset="0"/>
              </a:endParaRPr>
            </a:p>
          </p:txBody>
        </p:sp>
        <p:sp>
          <p:nvSpPr>
            <p:cNvPr id="5" name="Trapezoid 6"/>
            <p:cNvSpPr/>
            <p:nvPr/>
          </p:nvSpPr>
          <p:spPr>
            <a:xfrm rot="16200000">
              <a:off x="1594832" y="4439533"/>
              <a:ext cx="695326" cy="59529"/>
            </a:xfrm>
            <a:prstGeom prst="trapezoid">
              <a:avLst>
                <a:gd name="adj" fmla="val 69837"/>
              </a:avLst>
            </a:prstGeom>
            <a:solidFill>
              <a:schemeClr val="accent5">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325" b="1">
                <a:solidFill>
                  <a:schemeClr val="bg1"/>
                </a:solidFill>
                <a:latin typeface="+mn-ea"/>
                <a:cs typeface="+mn-ea"/>
                <a:sym typeface="Arial" panose="020B0604020202020204" pitchFamily="34" charset="0"/>
              </a:endParaRPr>
            </a:p>
          </p:txBody>
        </p:sp>
        <p:sp>
          <p:nvSpPr>
            <p:cNvPr id="7" name="Trapezoid 7"/>
            <p:cNvSpPr/>
            <p:nvPr/>
          </p:nvSpPr>
          <p:spPr>
            <a:xfrm rot="16200000">
              <a:off x="1594832" y="3537234"/>
              <a:ext cx="695326" cy="59529"/>
            </a:xfrm>
            <a:prstGeom prst="trapezoid">
              <a:avLst>
                <a:gd name="adj" fmla="val 69837"/>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325" b="1">
                <a:solidFill>
                  <a:schemeClr val="bg1"/>
                </a:solidFill>
                <a:latin typeface="+mn-ea"/>
                <a:cs typeface="+mn-ea"/>
                <a:sym typeface="Arial" panose="020B0604020202020204" pitchFamily="34" charset="0"/>
              </a:endParaRPr>
            </a:p>
          </p:txBody>
        </p:sp>
        <p:sp>
          <p:nvSpPr>
            <p:cNvPr id="8" name="Trapezoid 8"/>
            <p:cNvSpPr/>
            <p:nvPr/>
          </p:nvSpPr>
          <p:spPr>
            <a:xfrm rot="16200000">
              <a:off x="1594832" y="2634935"/>
              <a:ext cx="695326" cy="59529"/>
            </a:xfrm>
            <a:prstGeom prst="trapezoid">
              <a:avLst>
                <a:gd name="adj" fmla="val 69837"/>
              </a:avLst>
            </a:prstGeom>
            <a:solidFill>
              <a:schemeClr val="accent3">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325" b="1">
                <a:solidFill>
                  <a:schemeClr val="bg1"/>
                </a:solidFill>
                <a:latin typeface="+mn-ea"/>
                <a:cs typeface="+mn-ea"/>
                <a:sym typeface="Arial" panose="020B0604020202020204" pitchFamily="34" charset="0"/>
              </a:endParaRPr>
            </a:p>
          </p:txBody>
        </p:sp>
        <p:sp>
          <p:nvSpPr>
            <p:cNvPr id="9" name="Pentagon 9"/>
            <p:cNvSpPr/>
            <p:nvPr/>
          </p:nvSpPr>
          <p:spPr>
            <a:xfrm>
              <a:off x="1912729" y="2359899"/>
              <a:ext cx="3510756" cy="607219"/>
            </a:xfrm>
            <a:prstGeom prst="homePlate">
              <a:avLst>
                <a:gd name="adj" fmla="val 36274"/>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325" b="1">
                <a:solidFill>
                  <a:schemeClr val="bg1"/>
                </a:solidFill>
                <a:latin typeface="+mn-ea"/>
                <a:cs typeface="+mn-ea"/>
                <a:sym typeface="Arial" panose="020B0604020202020204" pitchFamily="34" charset="0"/>
              </a:endParaRPr>
            </a:p>
          </p:txBody>
        </p:sp>
        <p:sp>
          <p:nvSpPr>
            <p:cNvPr id="10" name="Pentagon 10"/>
            <p:cNvSpPr/>
            <p:nvPr/>
          </p:nvSpPr>
          <p:spPr>
            <a:xfrm>
              <a:off x="1912729" y="3262198"/>
              <a:ext cx="3510756" cy="607219"/>
            </a:xfrm>
            <a:prstGeom prst="homePlate">
              <a:avLst>
                <a:gd name="adj" fmla="val 36274"/>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325" b="1">
                <a:solidFill>
                  <a:schemeClr val="bg1"/>
                </a:solidFill>
                <a:latin typeface="+mn-ea"/>
                <a:cs typeface="+mn-ea"/>
                <a:sym typeface="Arial" panose="020B0604020202020204" pitchFamily="34" charset="0"/>
              </a:endParaRPr>
            </a:p>
          </p:txBody>
        </p:sp>
        <p:sp>
          <p:nvSpPr>
            <p:cNvPr id="11" name="Pentagon 11"/>
            <p:cNvSpPr/>
            <p:nvPr/>
          </p:nvSpPr>
          <p:spPr>
            <a:xfrm>
              <a:off x="1912729" y="4164497"/>
              <a:ext cx="3510756" cy="607219"/>
            </a:xfrm>
            <a:prstGeom prst="homePlate">
              <a:avLst>
                <a:gd name="adj" fmla="val 36274"/>
              </a:avLst>
            </a:prstGeom>
            <a:solidFill>
              <a:schemeClr val="accent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325" b="1">
                <a:solidFill>
                  <a:schemeClr val="bg1"/>
                </a:solidFill>
                <a:latin typeface="+mn-ea"/>
                <a:cs typeface="+mn-ea"/>
                <a:sym typeface="Arial" panose="020B0604020202020204" pitchFamily="34" charset="0"/>
              </a:endParaRPr>
            </a:p>
          </p:txBody>
        </p:sp>
        <p:sp>
          <p:nvSpPr>
            <p:cNvPr id="12" name="Pentagon 12"/>
            <p:cNvSpPr/>
            <p:nvPr/>
          </p:nvSpPr>
          <p:spPr>
            <a:xfrm>
              <a:off x="1912729" y="5066795"/>
              <a:ext cx="3510756" cy="607219"/>
            </a:xfrm>
            <a:prstGeom prst="homePlate">
              <a:avLst>
                <a:gd name="adj" fmla="val 36274"/>
              </a:avLst>
            </a:prstGeom>
            <a:solidFill>
              <a:schemeClr val="accent4"/>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325" b="1" dirty="0">
                <a:solidFill>
                  <a:schemeClr val="bg1"/>
                </a:solidFill>
                <a:latin typeface="+mn-ea"/>
                <a:cs typeface="+mn-ea"/>
                <a:sym typeface="Arial" panose="020B0604020202020204" pitchFamily="34" charset="0"/>
              </a:endParaRPr>
            </a:p>
          </p:txBody>
        </p:sp>
        <p:sp>
          <p:nvSpPr>
            <p:cNvPr id="14" name="Rectangle 33"/>
            <p:cNvSpPr/>
            <p:nvPr/>
          </p:nvSpPr>
          <p:spPr>
            <a:xfrm>
              <a:off x="2626482" y="2400675"/>
              <a:ext cx="2330568" cy="479213"/>
            </a:xfrm>
            <a:prstGeom prst="rect">
              <a:avLst/>
            </a:prstGeom>
          </p:spPr>
          <p:txBody>
            <a:bodyPr wrap="square">
              <a:spAutoFit/>
            </a:bodyPr>
            <a:lstStyle/>
            <a:p>
              <a:pPr algn="ctr">
                <a:lnSpc>
                  <a:spcPct val="120000"/>
                </a:lnSpc>
              </a:pPr>
              <a:r>
                <a:rPr lang="zh-CN" altLang="en-US" sz="2000" b="1">
                  <a:solidFill>
                    <a:schemeClr val="bg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金融的定义</a:t>
              </a:r>
              <a:r>
                <a:rPr lang="en-GB" sz="2000" b="1">
                  <a:solidFill>
                    <a:schemeClr val="bg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 </a:t>
              </a:r>
              <a:endParaRPr lang="en-GB" sz="2000" b="1" dirty="0">
                <a:solidFill>
                  <a:schemeClr val="bg1"/>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15" name="TextBox 38"/>
            <p:cNvSpPr txBox="1"/>
            <p:nvPr/>
          </p:nvSpPr>
          <p:spPr>
            <a:xfrm>
              <a:off x="1933831" y="2478964"/>
              <a:ext cx="325639" cy="350321"/>
            </a:xfrm>
            <a:prstGeom prst="rect">
              <a:avLst/>
            </a:prstGeom>
            <a:noFill/>
            <a:effectLst/>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sz="1325" b="1" dirty="0">
                  <a:solidFill>
                    <a:schemeClr val="bg1"/>
                  </a:solidFill>
                  <a:latin typeface="+mn-ea"/>
                  <a:cs typeface="+mn-ea"/>
                  <a:sym typeface="Arial" panose="020B0604020202020204" pitchFamily="34" charset="0"/>
                </a:rPr>
                <a:t>1</a:t>
              </a:r>
              <a:endParaRPr lang="en-US" sz="1325" b="1" dirty="0">
                <a:solidFill>
                  <a:schemeClr val="bg1"/>
                </a:solidFill>
                <a:latin typeface="+mn-ea"/>
                <a:cs typeface="+mn-ea"/>
                <a:sym typeface="Arial" panose="020B0604020202020204" pitchFamily="34" charset="0"/>
              </a:endParaRPr>
            </a:p>
          </p:txBody>
        </p:sp>
        <p:sp>
          <p:nvSpPr>
            <p:cNvPr id="16" name="TextBox 191"/>
            <p:cNvSpPr txBox="1"/>
            <p:nvPr/>
          </p:nvSpPr>
          <p:spPr>
            <a:xfrm>
              <a:off x="1933831" y="3381429"/>
              <a:ext cx="325639" cy="350321"/>
            </a:xfrm>
            <a:prstGeom prst="rect">
              <a:avLst/>
            </a:prstGeom>
            <a:noFill/>
            <a:effectLst/>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sz="1325" b="1">
                  <a:solidFill>
                    <a:schemeClr val="bg1"/>
                  </a:solidFill>
                  <a:latin typeface="+mn-ea"/>
                  <a:cs typeface="+mn-ea"/>
                  <a:sym typeface="Arial" panose="020B0604020202020204" pitchFamily="34" charset="0"/>
                </a:rPr>
                <a:t>2</a:t>
              </a:r>
              <a:endParaRPr lang="en-US" sz="1325" b="1">
                <a:solidFill>
                  <a:schemeClr val="bg1"/>
                </a:solidFill>
                <a:latin typeface="+mn-ea"/>
                <a:cs typeface="+mn-ea"/>
                <a:sym typeface="Arial" panose="020B0604020202020204" pitchFamily="34" charset="0"/>
              </a:endParaRPr>
            </a:p>
          </p:txBody>
        </p:sp>
        <p:sp>
          <p:nvSpPr>
            <p:cNvPr id="17" name="TextBox 192"/>
            <p:cNvSpPr txBox="1"/>
            <p:nvPr/>
          </p:nvSpPr>
          <p:spPr>
            <a:xfrm>
              <a:off x="1933831" y="4283894"/>
              <a:ext cx="325639" cy="350321"/>
            </a:xfrm>
            <a:prstGeom prst="rect">
              <a:avLst/>
            </a:prstGeom>
            <a:noFill/>
            <a:effectLst/>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sz="1325" b="1">
                  <a:solidFill>
                    <a:schemeClr val="bg1"/>
                  </a:solidFill>
                  <a:latin typeface="+mn-ea"/>
                  <a:cs typeface="+mn-ea"/>
                  <a:sym typeface="Arial" panose="020B0604020202020204" pitchFamily="34" charset="0"/>
                </a:rPr>
                <a:t>3</a:t>
              </a:r>
              <a:endParaRPr lang="en-US" sz="1325" b="1">
                <a:solidFill>
                  <a:schemeClr val="bg1"/>
                </a:solidFill>
                <a:latin typeface="+mn-ea"/>
                <a:cs typeface="+mn-ea"/>
                <a:sym typeface="Arial" panose="020B0604020202020204" pitchFamily="34" charset="0"/>
              </a:endParaRPr>
            </a:p>
          </p:txBody>
        </p:sp>
        <p:sp>
          <p:nvSpPr>
            <p:cNvPr id="18" name="TextBox 193"/>
            <p:cNvSpPr txBox="1"/>
            <p:nvPr/>
          </p:nvSpPr>
          <p:spPr>
            <a:xfrm>
              <a:off x="1933831" y="5186362"/>
              <a:ext cx="325639" cy="350321"/>
            </a:xfrm>
            <a:prstGeom prst="rect">
              <a:avLst/>
            </a:prstGeom>
            <a:noFill/>
            <a:effectLst/>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sz="1325" b="1">
                  <a:solidFill>
                    <a:schemeClr val="bg1"/>
                  </a:solidFill>
                  <a:latin typeface="+mn-ea"/>
                  <a:cs typeface="+mn-ea"/>
                  <a:sym typeface="Arial" panose="020B0604020202020204" pitchFamily="34" charset="0"/>
                </a:rPr>
                <a:t>4</a:t>
              </a:r>
              <a:endParaRPr lang="en-US" sz="1325" b="1">
                <a:solidFill>
                  <a:schemeClr val="bg1"/>
                </a:solidFill>
                <a:latin typeface="+mn-ea"/>
                <a:cs typeface="+mn-ea"/>
                <a:sym typeface="Arial" panose="020B0604020202020204" pitchFamily="34" charset="0"/>
              </a:endParaRPr>
            </a:p>
          </p:txBody>
        </p:sp>
        <p:sp>
          <p:nvSpPr>
            <p:cNvPr id="19" name="Rectangle 38"/>
            <p:cNvSpPr/>
            <p:nvPr/>
          </p:nvSpPr>
          <p:spPr>
            <a:xfrm>
              <a:off x="2626482" y="3303141"/>
              <a:ext cx="2330568" cy="479213"/>
            </a:xfrm>
            <a:prstGeom prst="rect">
              <a:avLst/>
            </a:prstGeom>
          </p:spPr>
          <p:txBody>
            <a:bodyPr wrap="square">
              <a:spAutoFit/>
            </a:bodyPr>
            <a:lstStyle/>
            <a:p>
              <a:pPr algn="ctr">
                <a:lnSpc>
                  <a:spcPct val="120000"/>
                </a:lnSpc>
              </a:pPr>
              <a:r>
                <a:rPr lang="zh-CN" altLang="en-US" sz="2000" b="1">
                  <a:solidFill>
                    <a:schemeClr val="bg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金融业概述</a:t>
              </a:r>
              <a:r>
                <a:rPr lang="en-GB" sz="2000" b="1">
                  <a:solidFill>
                    <a:schemeClr val="bg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 </a:t>
              </a:r>
              <a:endParaRPr lang="en-GB" sz="2000" b="1" dirty="0">
                <a:solidFill>
                  <a:schemeClr val="bg1"/>
                </a:solidFill>
                <a:latin typeface="微软雅黑" panose="020B0503020204020204" charset="-122"/>
                <a:ea typeface="微软雅黑" panose="020B0503020204020204" charset="-122"/>
                <a:cs typeface="微软雅黑" panose="020B0503020204020204" charset="-122"/>
                <a:sym typeface="Arial" panose="020B0604020202020204" pitchFamily="34" charset="0"/>
              </a:endParaRPr>
            </a:p>
          </p:txBody>
        </p:sp>
        <p:sp>
          <p:nvSpPr>
            <p:cNvPr id="32" name="Rectangle 39"/>
            <p:cNvSpPr/>
            <p:nvPr/>
          </p:nvSpPr>
          <p:spPr>
            <a:xfrm>
              <a:off x="2626482" y="4205608"/>
              <a:ext cx="2330568" cy="479213"/>
            </a:xfrm>
            <a:prstGeom prst="rect">
              <a:avLst/>
            </a:prstGeom>
          </p:spPr>
          <p:txBody>
            <a:bodyPr wrap="square">
              <a:spAutoFit/>
            </a:bodyPr>
            <a:lstStyle/>
            <a:p>
              <a:pPr algn="ctr">
                <a:lnSpc>
                  <a:spcPct val="120000"/>
                </a:lnSpc>
              </a:pPr>
              <a:r>
                <a:rPr sz="2000" b="1">
                  <a:solidFill>
                    <a:schemeClr val="bg1"/>
                  </a:solidFill>
                  <a:latin typeface="微软雅黑" panose="020B0503020204020204" charset="-122"/>
                  <a:ea typeface="微软雅黑" panose="020B0503020204020204" charset="-122"/>
                  <a:cs typeface="+mn-ea"/>
                  <a:sym typeface="Arial" panose="020B0604020202020204" pitchFamily="34" charset="0"/>
                </a:rPr>
                <a:t>金融体系的构成要素</a:t>
              </a:r>
              <a:endParaRPr sz="2000" b="1">
                <a:solidFill>
                  <a:schemeClr val="bg1"/>
                </a:solidFill>
                <a:latin typeface="微软雅黑" panose="020B0503020204020204" charset="-122"/>
                <a:ea typeface="微软雅黑" panose="020B0503020204020204" charset="-122"/>
                <a:cs typeface="+mn-ea"/>
                <a:sym typeface="Arial" panose="020B0604020202020204" pitchFamily="34" charset="0"/>
              </a:endParaRPr>
            </a:p>
          </p:txBody>
        </p:sp>
        <p:sp>
          <p:nvSpPr>
            <p:cNvPr id="33" name="Rectangle 40"/>
            <p:cNvSpPr/>
            <p:nvPr/>
          </p:nvSpPr>
          <p:spPr>
            <a:xfrm>
              <a:off x="2626482" y="5105687"/>
              <a:ext cx="2330568" cy="479213"/>
            </a:xfrm>
            <a:prstGeom prst="rect">
              <a:avLst/>
            </a:prstGeom>
          </p:spPr>
          <p:txBody>
            <a:bodyPr wrap="square">
              <a:spAutoFit/>
            </a:bodyPr>
            <a:lstStyle/>
            <a:p>
              <a:pPr algn="ctr">
                <a:lnSpc>
                  <a:spcPct val="120000"/>
                </a:lnSpc>
              </a:pPr>
              <a:r>
                <a:rPr sz="2000" b="1">
                  <a:solidFill>
                    <a:schemeClr val="bg1"/>
                  </a:solidFill>
                  <a:latin typeface="微软雅黑" panose="020B0503020204020204" charset="-122"/>
                  <a:ea typeface="微软雅黑" panose="020B0503020204020204" charset="-122"/>
                  <a:cs typeface="+mn-ea"/>
                  <a:sym typeface="Arial" panose="020B0604020202020204" pitchFamily="34" charset="0"/>
                </a:rPr>
                <a:t>金融体系的功能</a:t>
              </a:r>
              <a:endParaRPr sz="2000" b="1">
                <a:solidFill>
                  <a:schemeClr val="bg1"/>
                </a:solidFill>
                <a:latin typeface="微软雅黑" panose="020B0503020204020204" charset="-122"/>
                <a:ea typeface="微软雅黑" panose="020B0503020204020204" charset="-122"/>
                <a:cs typeface="+mn-ea"/>
                <a:sym typeface="Arial" panose="020B0604020202020204" pitchFamily="34" charset="0"/>
              </a:endParaRPr>
            </a:p>
          </p:txBody>
        </p:sp>
      </p:grp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5"/>
          <p:cNvSpPr>
            <a:spLocks noGrp="1"/>
          </p:cNvSpPr>
          <p:nvPr>
            <p:ph type="title"/>
          </p:nvPr>
        </p:nvSpPr>
        <p:spPr/>
        <p:txBody>
          <a:bodyPr/>
          <a:p>
            <a:r>
              <a:rPr lang="zh-CN" altLang="en-US">
                <a:solidFill>
                  <a:schemeClr val="accent1"/>
                </a:solidFill>
              </a:rPr>
              <a:t>传统金融</a:t>
            </a:r>
            <a:endParaRPr lang="zh-CN" altLang="en-US">
              <a:solidFill>
                <a:schemeClr val="accent1"/>
              </a:solidFill>
            </a:endParaRPr>
          </a:p>
        </p:txBody>
      </p:sp>
      <p:grpSp>
        <p:nvGrpSpPr>
          <p:cNvPr id="39" name="组合 38"/>
          <p:cNvGrpSpPr/>
          <p:nvPr/>
        </p:nvGrpSpPr>
        <p:grpSpPr>
          <a:xfrm>
            <a:off x="634365" y="887095"/>
            <a:ext cx="2929080" cy="473075"/>
            <a:chOff x="2347" y="2773"/>
            <a:chExt cx="5258" cy="952"/>
          </a:xfrm>
        </p:grpSpPr>
        <p:sp>
          <p:nvSpPr>
            <p:cNvPr id="40" name="平行四边形 39"/>
            <p:cNvSpPr/>
            <p:nvPr/>
          </p:nvSpPr>
          <p:spPr>
            <a:xfrm>
              <a:off x="2347" y="2773"/>
              <a:ext cx="349" cy="952"/>
            </a:xfrm>
            <a:prstGeom prst="parallelogram">
              <a:avLst>
                <a:gd name="adj" fmla="val 6131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1" name="平行四边形 40"/>
            <p:cNvSpPr/>
            <p:nvPr/>
          </p:nvSpPr>
          <p:spPr>
            <a:xfrm>
              <a:off x="2539" y="2773"/>
              <a:ext cx="5066" cy="952"/>
            </a:xfrm>
            <a:prstGeom prst="parallelogram">
              <a:avLst>
                <a:gd name="adj" fmla="val 2502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42" name="文本框 41"/>
          <p:cNvSpPr txBox="1"/>
          <p:nvPr/>
        </p:nvSpPr>
        <p:spPr>
          <a:xfrm>
            <a:off x="889000" y="939165"/>
            <a:ext cx="2539365" cy="368300"/>
          </a:xfrm>
          <a:prstGeom prst="rect">
            <a:avLst/>
          </a:prstGeom>
          <a:noFill/>
        </p:spPr>
        <p:txBody>
          <a:bodyPr wrap="square">
            <a:spAutoFit/>
          </a:bodyPr>
          <a:p>
            <a:r>
              <a:rPr lang="zh-CN" altLang="en-US" sz="1800" b="1" dirty="0">
                <a:solidFill>
                  <a:schemeClr val="bg1"/>
                </a:solidFill>
                <a:latin typeface="微软雅黑" panose="020B0503020204020204" charset="-122"/>
                <a:ea typeface="微软雅黑" panose="020B0503020204020204" charset="-122"/>
                <a:sym typeface="+mn-ea"/>
              </a:rPr>
              <a:t>（一）金融的定义</a:t>
            </a:r>
            <a:endParaRPr lang="zh-CN" altLang="en-US" sz="1800" b="1" dirty="0">
              <a:solidFill>
                <a:schemeClr val="bg1"/>
              </a:solidFill>
              <a:latin typeface="微软雅黑" panose="020B0503020204020204" charset="-122"/>
              <a:ea typeface="微软雅黑" panose="020B0503020204020204" charset="-122"/>
              <a:sym typeface="+mn-ea"/>
            </a:endParaRPr>
          </a:p>
        </p:txBody>
      </p:sp>
      <p:sp>
        <p:nvSpPr>
          <p:cNvPr id="43" name="矩形 42"/>
          <p:cNvSpPr/>
          <p:nvPr>
            <p:custDataLst>
              <p:tags r:id="rId1"/>
            </p:custDataLst>
          </p:nvPr>
        </p:nvSpPr>
        <p:spPr>
          <a:xfrm>
            <a:off x="956945" y="1810385"/>
            <a:ext cx="10278110" cy="132842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lnSpc>
                <a:spcPct val="100000"/>
              </a:lnSpc>
              <a:spcBef>
                <a:spcPts val="0"/>
              </a:spcBef>
              <a:spcAft>
                <a:spcPts val="0"/>
              </a:spcAft>
            </a:pPr>
            <a:endParaRPr lang="zh-CN" altLang="zh-CN" sz="2000" kern="100" dirty="0">
              <a:solidFill>
                <a:schemeClr val="dk1"/>
              </a:solidFill>
              <a:effectLst/>
              <a:latin typeface="微软雅黑" panose="020B0503020204020204" charset="-122"/>
              <a:ea typeface="微软雅黑" panose="020B0503020204020204" charset="-122"/>
              <a:cs typeface="Times New Roman" panose="02020603050405020304" pitchFamily="18" charset="0"/>
              <a:sym typeface="+mn-ea"/>
            </a:endParaRPr>
          </a:p>
        </p:txBody>
      </p:sp>
      <p:sp>
        <p:nvSpPr>
          <p:cNvPr id="44" name="TextBox 6"/>
          <p:cNvSpPr txBox="1"/>
          <p:nvPr>
            <p:custDataLst>
              <p:tags r:id="rId2"/>
            </p:custDataLst>
          </p:nvPr>
        </p:nvSpPr>
        <p:spPr>
          <a:xfrm>
            <a:off x="1188720" y="3641725"/>
            <a:ext cx="5479415" cy="2399665"/>
          </a:xfrm>
          <a:prstGeom prst="rect">
            <a:avLst/>
          </a:prstGeom>
          <a:noFill/>
        </p:spPr>
        <p:txBody>
          <a:bodyPr wrap="square" rtlCol="0">
            <a:spAutoFit/>
          </a:bodyPr>
          <a:p>
            <a:pPr indent="508000" algn="just" fontAlgn="auto">
              <a:lnSpc>
                <a:spcPct val="150000"/>
              </a:lnSpc>
              <a:extLst>
                <a:ext uri="{35155182-B16C-46BC-9424-99874614C6A1}">
                  <wpsdc:indentchars xmlns:wpsdc="http://www.wps.cn/officeDocument/2017/drawingmlCustomData" val="200" checksum="282533468"/>
                </a:ext>
              </a:extLst>
            </a:pPr>
            <a:r>
              <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rPr>
              <a:t>本书中对金融的界定为：与货币流通和信用有关的一切活动，包括：货币供给、银行信用与非银行信用，以证券交易为操作特征的投资、商业保险、征信调查，还包括以类似形式进行运作的所有交易行为的总和。</a:t>
            </a:r>
            <a:endPar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endParaRPr>
          </a:p>
        </p:txBody>
      </p:sp>
      <p:sp>
        <p:nvSpPr>
          <p:cNvPr id="45" name="TextBox 6"/>
          <p:cNvSpPr txBox="1"/>
          <p:nvPr>
            <p:custDataLst>
              <p:tags r:id="rId3"/>
            </p:custDataLst>
          </p:nvPr>
        </p:nvSpPr>
        <p:spPr>
          <a:xfrm>
            <a:off x="1391285" y="2013585"/>
            <a:ext cx="9408795" cy="922020"/>
          </a:xfrm>
          <a:prstGeom prst="rect">
            <a:avLst/>
          </a:prstGeom>
          <a:noFill/>
        </p:spPr>
        <p:txBody>
          <a:bodyPr wrap="square" rtlCol="0">
            <a:spAutoFit/>
          </a:bodyPr>
          <a:p>
            <a:pPr>
              <a:lnSpc>
                <a:spcPct val="135000"/>
              </a:lnSpc>
              <a:spcBef>
                <a:spcPts val="0"/>
              </a:spcBef>
              <a:spcAft>
                <a:spcPts val="0"/>
              </a:spcAft>
            </a:pPr>
            <a:r>
              <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rPr>
              <a:t>金融是指资金的融通。即由资金融通的工具、机构、市场和制度构成的有机整体，是经济系统的重要组成部分。</a:t>
            </a:r>
            <a:endPar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endParaRPr>
          </a:p>
        </p:txBody>
      </p:sp>
      <p:pic>
        <p:nvPicPr>
          <p:cNvPr id="102" name="图片 101"/>
          <p:cNvPicPr/>
          <p:nvPr/>
        </p:nvPicPr>
        <p:blipFill>
          <a:blip r:embed="rId4"/>
          <a:stretch>
            <a:fillRect/>
          </a:stretch>
        </p:blipFill>
        <p:spPr>
          <a:xfrm>
            <a:off x="7195185" y="3404235"/>
            <a:ext cx="3726180" cy="2729230"/>
          </a:xfrm>
          <a:prstGeom prst="round2DiagRect">
            <a:avLst/>
          </a:prstGeom>
          <a:noFill/>
          <a:ln w="9525">
            <a:noFill/>
          </a:ln>
        </p:spPr>
      </p:pic>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45"/>
                                        </p:tgtEl>
                                        <p:attrNameLst>
                                          <p:attrName>style.visibility</p:attrName>
                                        </p:attrNameLst>
                                      </p:cBhvr>
                                      <p:to>
                                        <p:strVal val="visible"/>
                                      </p:to>
                                    </p:set>
                                    <p:anim calcmode="lin" valueType="num">
                                      <p:cBhvr additive="base">
                                        <p:cTn id="15" dur="500"/>
                                        <p:tgtEl>
                                          <p:spTgt spid="45"/>
                                        </p:tgtEl>
                                        <p:attrNameLst>
                                          <p:attrName>ppt_y</p:attrName>
                                        </p:attrNameLst>
                                      </p:cBhvr>
                                      <p:tavLst>
                                        <p:tav tm="0">
                                          <p:val>
                                            <p:strVal val="#ppt_y+#ppt_h*1.125000"/>
                                          </p:val>
                                        </p:tav>
                                        <p:tav tm="100000">
                                          <p:val>
                                            <p:strVal val="#ppt_y"/>
                                          </p:val>
                                        </p:tav>
                                      </p:tavLst>
                                    </p:anim>
                                    <p:animEffect transition="in" filter="wipe(up)">
                                      <p:cBhvr>
                                        <p:cTn id="16" dur="500"/>
                                        <p:tgtEl>
                                          <p:spTgt spid="45"/>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barn(inVertical)">
                                      <p:cBhvr>
                                        <p:cTn id="19" dur="500"/>
                                        <p:tgtEl>
                                          <p:spTgt spid="43"/>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44"/>
                                        </p:tgtEl>
                                        <p:attrNameLst>
                                          <p:attrName>style.visibility</p:attrName>
                                        </p:attrNameLst>
                                      </p:cBhvr>
                                      <p:to>
                                        <p:strVal val="visible"/>
                                      </p:to>
                                    </p:set>
                                    <p:anim calcmode="lin" valueType="num">
                                      <p:cBhvr additive="base">
                                        <p:cTn id="24" dur="500"/>
                                        <p:tgtEl>
                                          <p:spTgt spid="44"/>
                                        </p:tgtEl>
                                        <p:attrNameLst>
                                          <p:attrName>ppt_y</p:attrName>
                                        </p:attrNameLst>
                                      </p:cBhvr>
                                      <p:tavLst>
                                        <p:tav tm="0">
                                          <p:val>
                                            <p:strVal val="#ppt_y+#ppt_h*1.125000"/>
                                          </p:val>
                                        </p:tav>
                                        <p:tav tm="100000">
                                          <p:val>
                                            <p:strVal val="#ppt_y"/>
                                          </p:val>
                                        </p:tav>
                                      </p:tavLst>
                                    </p:anim>
                                    <p:animEffect transition="in" filter="wipe(up)">
                                      <p:cBhvr>
                                        <p:cTn id="25" dur="500"/>
                                        <p:tgtEl>
                                          <p:spTgt spid="44"/>
                                        </p:tgtEl>
                                      </p:cBhvr>
                                    </p:animEffect>
                                  </p:childTnLst>
                                </p:cTn>
                              </p:par>
                              <p:par>
                                <p:cTn id="26" presetID="14" presetClass="entr" presetSubtype="10" fill="hold" nodeType="with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randombar(horizontal)">
                                      <p:cBhvr>
                                        <p:cTn id="28"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4" grpId="0"/>
      <p:bldP spid="43" grpId="0" bldLvl="0" animBg="1"/>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5"/>
          <p:cNvSpPr>
            <a:spLocks noGrp="1"/>
          </p:cNvSpPr>
          <p:nvPr>
            <p:ph type="title"/>
          </p:nvPr>
        </p:nvSpPr>
        <p:spPr/>
        <p:txBody>
          <a:bodyPr/>
          <a:p>
            <a:r>
              <a:rPr lang="zh-CN" altLang="en-US">
                <a:solidFill>
                  <a:schemeClr val="accent1"/>
                </a:solidFill>
              </a:rPr>
              <a:t>传统金融</a:t>
            </a:r>
            <a:endParaRPr lang="zh-CN" altLang="en-US">
              <a:solidFill>
                <a:schemeClr val="accent1"/>
              </a:solidFill>
            </a:endParaRPr>
          </a:p>
        </p:txBody>
      </p:sp>
      <p:grpSp>
        <p:nvGrpSpPr>
          <p:cNvPr id="39" name="组合 38"/>
          <p:cNvGrpSpPr/>
          <p:nvPr/>
        </p:nvGrpSpPr>
        <p:grpSpPr>
          <a:xfrm>
            <a:off x="634365" y="887095"/>
            <a:ext cx="2929080" cy="473075"/>
            <a:chOff x="2347" y="2773"/>
            <a:chExt cx="5258" cy="952"/>
          </a:xfrm>
        </p:grpSpPr>
        <p:sp>
          <p:nvSpPr>
            <p:cNvPr id="40" name="平行四边形 39"/>
            <p:cNvSpPr/>
            <p:nvPr/>
          </p:nvSpPr>
          <p:spPr>
            <a:xfrm>
              <a:off x="2347" y="2773"/>
              <a:ext cx="349" cy="952"/>
            </a:xfrm>
            <a:prstGeom prst="parallelogram">
              <a:avLst>
                <a:gd name="adj" fmla="val 6131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1" name="平行四边形 40"/>
            <p:cNvSpPr/>
            <p:nvPr/>
          </p:nvSpPr>
          <p:spPr>
            <a:xfrm>
              <a:off x="2539" y="2773"/>
              <a:ext cx="5066" cy="952"/>
            </a:xfrm>
            <a:prstGeom prst="parallelogram">
              <a:avLst>
                <a:gd name="adj" fmla="val 2502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42" name="文本框 41"/>
          <p:cNvSpPr txBox="1"/>
          <p:nvPr/>
        </p:nvSpPr>
        <p:spPr>
          <a:xfrm>
            <a:off x="889000" y="939165"/>
            <a:ext cx="2539365" cy="368300"/>
          </a:xfrm>
          <a:prstGeom prst="rect">
            <a:avLst/>
          </a:prstGeom>
          <a:noFill/>
        </p:spPr>
        <p:txBody>
          <a:bodyPr wrap="square">
            <a:spAutoFit/>
          </a:bodyPr>
          <a:p>
            <a:r>
              <a:rPr lang="zh-CN" altLang="en-US" sz="1800" b="1" dirty="0">
                <a:solidFill>
                  <a:schemeClr val="bg1"/>
                </a:solidFill>
                <a:latin typeface="微软雅黑" panose="020B0503020204020204" charset="-122"/>
                <a:ea typeface="微软雅黑" panose="020B0503020204020204" charset="-122"/>
                <a:sym typeface="+mn-ea"/>
              </a:rPr>
              <a:t>（二）金融业概述</a:t>
            </a:r>
            <a:endParaRPr lang="zh-CN" altLang="en-US" sz="1800" b="1" dirty="0">
              <a:solidFill>
                <a:schemeClr val="bg1"/>
              </a:solidFill>
              <a:latin typeface="微软雅黑" panose="020B0503020204020204" charset="-122"/>
              <a:ea typeface="微软雅黑" panose="020B0503020204020204" charset="-122"/>
              <a:sym typeface="+mn-ea"/>
            </a:endParaRPr>
          </a:p>
        </p:txBody>
      </p:sp>
      <p:sp>
        <p:nvSpPr>
          <p:cNvPr id="43" name="矩形 42"/>
          <p:cNvSpPr/>
          <p:nvPr>
            <p:custDataLst>
              <p:tags r:id="rId1"/>
            </p:custDataLst>
          </p:nvPr>
        </p:nvSpPr>
        <p:spPr>
          <a:xfrm>
            <a:off x="956945" y="1810385"/>
            <a:ext cx="10278110" cy="111569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lnSpc>
                <a:spcPct val="100000"/>
              </a:lnSpc>
              <a:spcBef>
                <a:spcPts val="0"/>
              </a:spcBef>
              <a:spcAft>
                <a:spcPts val="0"/>
              </a:spcAft>
            </a:pPr>
            <a:endParaRPr lang="zh-CN" altLang="zh-CN" sz="2000" kern="100" dirty="0">
              <a:solidFill>
                <a:schemeClr val="dk1"/>
              </a:solidFill>
              <a:effectLst/>
              <a:latin typeface="微软雅黑" panose="020B0503020204020204" charset="-122"/>
              <a:ea typeface="微软雅黑" panose="020B0503020204020204" charset="-122"/>
              <a:cs typeface="Times New Roman" panose="02020603050405020304" pitchFamily="18" charset="0"/>
              <a:sym typeface="+mn-ea"/>
            </a:endParaRPr>
          </a:p>
        </p:txBody>
      </p:sp>
      <p:sp>
        <p:nvSpPr>
          <p:cNvPr id="44" name="TextBox 6"/>
          <p:cNvSpPr txBox="1"/>
          <p:nvPr>
            <p:custDataLst>
              <p:tags r:id="rId2"/>
            </p:custDataLst>
          </p:nvPr>
        </p:nvSpPr>
        <p:spPr>
          <a:xfrm>
            <a:off x="956945" y="3241040"/>
            <a:ext cx="10278110" cy="450850"/>
          </a:xfrm>
          <a:prstGeom prst="rect">
            <a:avLst/>
          </a:prstGeom>
          <a:noFill/>
        </p:spPr>
        <p:txBody>
          <a:bodyPr wrap="square" rtlCol="0">
            <a:spAutoFit/>
          </a:bodyPr>
          <a:p>
            <a:pPr indent="0" algn="just" fontAlgn="auto">
              <a:lnSpc>
                <a:spcPct val="130000"/>
              </a:lnSpc>
              <a:spcBef>
                <a:spcPts val="0"/>
              </a:spcBef>
              <a:spcAft>
                <a:spcPts val="0"/>
              </a:spcAft>
            </a:pPr>
            <a:r>
              <a:rPr lang="zh-CN" altLang="zh-CN" sz="1800" b="1" kern="100" dirty="0">
                <a:solidFill>
                  <a:schemeClr val="dk1"/>
                </a:solidFill>
                <a:latin typeface="微软雅黑" panose="020B0503020204020204" charset="-122"/>
                <a:ea typeface="微软雅黑" panose="020B0503020204020204" charset="-122"/>
                <a:cs typeface="Times New Roman" panose="02020603050405020304" pitchFamily="18" charset="0"/>
              </a:rPr>
              <a:t>依据金融的本质属性“资金的融通”，可以把从事金融行业的组织统称为金融中介机构。</a:t>
            </a:r>
            <a:endParaRPr lang="zh-CN" altLang="zh-CN" sz="1800" b="1" kern="100" dirty="0">
              <a:solidFill>
                <a:schemeClr val="dk1"/>
              </a:solidFill>
              <a:latin typeface="微软雅黑" panose="020B0503020204020204" charset="-122"/>
              <a:ea typeface="微软雅黑" panose="020B0503020204020204" charset="-122"/>
              <a:cs typeface="Times New Roman" panose="02020603050405020304" pitchFamily="18" charset="0"/>
            </a:endParaRPr>
          </a:p>
        </p:txBody>
      </p:sp>
      <p:sp>
        <p:nvSpPr>
          <p:cNvPr id="45" name="TextBox 6"/>
          <p:cNvSpPr txBox="1"/>
          <p:nvPr>
            <p:custDataLst>
              <p:tags r:id="rId3"/>
            </p:custDataLst>
          </p:nvPr>
        </p:nvSpPr>
        <p:spPr>
          <a:xfrm>
            <a:off x="1391285" y="1926590"/>
            <a:ext cx="9408795" cy="891540"/>
          </a:xfrm>
          <a:prstGeom prst="rect">
            <a:avLst/>
          </a:prstGeom>
          <a:noFill/>
        </p:spPr>
        <p:txBody>
          <a:bodyPr wrap="square" rtlCol="0">
            <a:spAutoFit/>
          </a:bodyPr>
          <a:p>
            <a:pPr>
              <a:lnSpc>
                <a:spcPct val="130000"/>
              </a:lnSpc>
              <a:spcBef>
                <a:spcPts val="0"/>
              </a:spcBef>
              <a:spcAft>
                <a:spcPts val="0"/>
              </a:spcAft>
            </a:pPr>
            <a:r>
              <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rPr>
              <a:t>金融行业一般被称为金融业，是指经营金融产品的特殊行业，主要包括银行业、证券业、保险业和信托业等行业。</a:t>
            </a:r>
            <a:endPar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endParaRPr>
          </a:p>
        </p:txBody>
      </p:sp>
      <p:sp>
        <p:nvSpPr>
          <p:cNvPr id="2" name="TextBox 6"/>
          <p:cNvSpPr txBox="1"/>
          <p:nvPr>
            <p:custDataLst>
              <p:tags r:id="rId4"/>
            </p:custDataLst>
          </p:nvPr>
        </p:nvSpPr>
        <p:spPr>
          <a:xfrm>
            <a:off x="956945" y="3745230"/>
            <a:ext cx="9843770" cy="2633980"/>
          </a:xfrm>
          <a:prstGeom prst="rect">
            <a:avLst/>
          </a:prstGeom>
          <a:noFill/>
        </p:spPr>
        <p:txBody>
          <a:bodyPr wrap="square" rtlCol="0">
            <a:spAutoFit/>
          </a:bodyPr>
          <a:p>
            <a:pPr marL="742950" lvl="1" indent="-285750" algn="just" fontAlgn="auto">
              <a:lnSpc>
                <a:spcPct val="130000"/>
              </a:lnSpc>
              <a:spcBef>
                <a:spcPts val="0"/>
              </a:spcBef>
              <a:spcAft>
                <a:spcPts val="1000"/>
              </a:spcAft>
              <a:buClr>
                <a:srgbClr val="61849B"/>
              </a:buClr>
              <a:buFont typeface="Wingdings" panose="05000000000000000000" charset="0"/>
              <a:buChar char="l"/>
            </a:pPr>
            <a:r>
              <a:rPr lang="zh-CN" altLang="zh-CN" sz="1800"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rPr>
              <a:t>在间接融资领域，通过与资金余缺双方进行交易的各类银行，包括国有银行、城商行、外资银行等；</a:t>
            </a:r>
            <a:endParaRPr lang="zh-CN" altLang="zh-CN" sz="1800"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endParaRPr>
          </a:p>
          <a:p>
            <a:pPr marL="742950" lvl="1" indent="-285750" algn="just" fontAlgn="auto">
              <a:lnSpc>
                <a:spcPct val="130000"/>
              </a:lnSpc>
              <a:spcBef>
                <a:spcPts val="0"/>
              </a:spcBef>
              <a:spcAft>
                <a:spcPts val="1000"/>
              </a:spcAft>
              <a:buClr>
                <a:srgbClr val="61849B"/>
              </a:buClr>
              <a:buFont typeface="Wingdings" panose="05000000000000000000" charset="0"/>
              <a:buChar char="l"/>
            </a:pPr>
            <a:r>
              <a:rPr lang="zh-CN" altLang="zh-CN" sz="1800"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rPr>
              <a:t>在直接融资领域，为融资方和投资方提供咨询等专业服务的经济公司，包括投资银行、证券公司、证券经纪人，小额贷款公司和证券交易所等；</a:t>
            </a:r>
            <a:endParaRPr lang="zh-CN" altLang="zh-CN" sz="1800"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endParaRPr>
          </a:p>
          <a:p>
            <a:pPr marL="742950" lvl="1" indent="-285750" algn="just" fontAlgn="auto">
              <a:lnSpc>
                <a:spcPct val="130000"/>
              </a:lnSpc>
              <a:spcBef>
                <a:spcPts val="0"/>
              </a:spcBef>
              <a:spcAft>
                <a:spcPts val="1000"/>
              </a:spcAft>
              <a:buClr>
                <a:srgbClr val="61849B"/>
              </a:buClr>
              <a:buFont typeface="Wingdings" panose="05000000000000000000" charset="0"/>
              <a:buChar char="l"/>
            </a:pPr>
            <a:r>
              <a:rPr lang="zh-CN" altLang="zh-CN" sz="1800"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rPr>
              <a:t>三是为企业、个人提供保险服务，如中国平安、中国人寿等；</a:t>
            </a:r>
            <a:endParaRPr lang="zh-CN" altLang="zh-CN" sz="1800"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endParaRPr>
          </a:p>
          <a:p>
            <a:pPr marL="742950" lvl="1" indent="-285750" algn="just" fontAlgn="auto">
              <a:lnSpc>
                <a:spcPct val="130000"/>
              </a:lnSpc>
              <a:spcBef>
                <a:spcPts val="0"/>
              </a:spcBef>
              <a:spcAft>
                <a:spcPts val="1000"/>
              </a:spcAft>
              <a:buClr>
                <a:srgbClr val="61849B"/>
              </a:buClr>
              <a:buFont typeface="Wingdings" panose="05000000000000000000" charset="0"/>
              <a:buChar char="l"/>
            </a:pPr>
            <a:r>
              <a:rPr lang="zh-CN" altLang="zh-CN" sz="1800"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rPr>
              <a:t>四是从事信托、金融租赁、土地和房产金融，汽车金融等业务网的中介机构。</a:t>
            </a:r>
            <a:endParaRPr lang="zh-CN" altLang="zh-CN" sz="1800" kern="100" dirty="0">
              <a:solidFill>
                <a:schemeClr val="dk1"/>
              </a:solidFill>
              <a:latin typeface="微软雅黑" panose="020B0503020204020204" charset="-122"/>
              <a:ea typeface="微软雅黑" panose="020B0503020204020204" charset="-122"/>
              <a:cs typeface="Times New Roman" panose="02020603050405020304" pitchFamily="18" charset="0"/>
              <a:sym typeface="+mn-ea"/>
            </a:endParaRPr>
          </a:p>
        </p:txBody>
      </p: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45"/>
                                        </p:tgtEl>
                                        <p:attrNameLst>
                                          <p:attrName>style.visibility</p:attrName>
                                        </p:attrNameLst>
                                      </p:cBhvr>
                                      <p:to>
                                        <p:strVal val="visible"/>
                                      </p:to>
                                    </p:set>
                                    <p:anim calcmode="lin" valueType="num">
                                      <p:cBhvr additive="base">
                                        <p:cTn id="15" dur="500"/>
                                        <p:tgtEl>
                                          <p:spTgt spid="45"/>
                                        </p:tgtEl>
                                        <p:attrNameLst>
                                          <p:attrName>ppt_y</p:attrName>
                                        </p:attrNameLst>
                                      </p:cBhvr>
                                      <p:tavLst>
                                        <p:tav tm="0">
                                          <p:val>
                                            <p:strVal val="#ppt_y+#ppt_h*1.125000"/>
                                          </p:val>
                                        </p:tav>
                                        <p:tav tm="100000">
                                          <p:val>
                                            <p:strVal val="#ppt_y"/>
                                          </p:val>
                                        </p:tav>
                                      </p:tavLst>
                                    </p:anim>
                                    <p:animEffect transition="in" filter="wipe(up)">
                                      <p:cBhvr>
                                        <p:cTn id="16" dur="500"/>
                                        <p:tgtEl>
                                          <p:spTgt spid="45"/>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barn(inVertical)">
                                      <p:cBhvr>
                                        <p:cTn id="19" dur="500"/>
                                        <p:tgtEl>
                                          <p:spTgt spid="43"/>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44"/>
                                        </p:tgtEl>
                                        <p:attrNameLst>
                                          <p:attrName>style.visibility</p:attrName>
                                        </p:attrNameLst>
                                      </p:cBhvr>
                                      <p:to>
                                        <p:strVal val="visible"/>
                                      </p:to>
                                    </p:set>
                                    <p:anim calcmode="lin" valueType="num">
                                      <p:cBhvr additive="base">
                                        <p:cTn id="24" dur="500"/>
                                        <p:tgtEl>
                                          <p:spTgt spid="44"/>
                                        </p:tgtEl>
                                        <p:attrNameLst>
                                          <p:attrName>ppt_y</p:attrName>
                                        </p:attrNameLst>
                                      </p:cBhvr>
                                      <p:tavLst>
                                        <p:tav tm="0">
                                          <p:val>
                                            <p:strVal val="#ppt_y+#ppt_h*1.125000"/>
                                          </p:val>
                                        </p:tav>
                                        <p:tav tm="100000">
                                          <p:val>
                                            <p:strVal val="#ppt_y"/>
                                          </p:val>
                                        </p:tav>
                                      </p:tavLst>
                                    </p:anim>
                                    <p:animEffect transition="in" filter="wipe(up)">
                                      <p:cBhvr>
                                        <p:cTn id="25" dur="500"/>
                                        <p:tgtEl>
                                          <p:spTgt spid="44"/>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2">
                                            <p:txEl>
                                              <p:pRg st="0" end="0"/>
                                            </p:txEl>
                                          </p:spTgt>
                                        </p:tgtEl>
                                        <p:attrNameLst>
                                          <p:attrName>style.visibility</p:attrName>
                                        </p:attrNameLst>
                                      </p:cBhvr>
                                      <p:to>
                                        <p:strVal val="visible"/>
                                      </p:to>
                                    </p:set>
                                    <p:anim calcmode="lin" valueType="num">
                                      <p:cBhvr additive="base">
                                        <p:cTn id="30" dur="500"/>
                                        <p:tgtEl>
                                          <p:spTgt spid="2">
                                            <p:txEl>
                                              <p:pRg st="0" end="0"/>
                                            </p:txEl>
                                          </p:spTgt>
                                        </p:tgtEl>
                                        <p:attrNameLst>
                                          <p:attrName>ppt_y</p:attrName>
                                        </p:attrNameLst>
                                      </p:cBhvr>
                                      <p:tavLst>
                                        <p:tav tm="0">
                                          <p:val>
                                            <p:strVal val="#ppt_y+#ppt_h*1.125000"/>
                                          </p:val>
                                        </p:tav>
                                        <p:tav tm="100000">
                                          <p:val>
                                            <p:strVal val="#ppt_y"/>
                                          </p:val>
                                        </p:tav>
                                      </p:tavLst>
                                    </p:anim>
                                    <p:animEffect transition="in" filter="wipe(up)">
                                      <p:cBhvr>
                                        <p:cTn id="31" dur="500"/>
                                        <p:tgtEl>
                                          <p:spTgt spid="2">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4" fill="hold" grpId="0" nodeType="clickEffect">
                                  <p:stCondLst>
                                    <p:cond delay="0"/>
                                  </p:stCondLst>
                                  <p:childTnLst>
                                    <p:set>
                                      <p:cBhvr>
                                        <p:cTn id="35" dur="1" fill="hold">
                                          <p:stCondLst>
                                            <p:cond delay="0"/>
                                          </p:stCondLst>
                                        </p:cTn>
                                        <p:tgtEl>
                                          <p:spTgt spid="2">
                                            <p:txEl>
                                              <p:pRg st="1" end="1"/>
                                            </p:txEl>
                                          </p:spTgt>
                                        </p:tgtEl>
                                        <p:attrNameLst>
                                          <p:attrName>style.visibility</p:attrName>
                                        </p:attrNameLst>
                                      </p:cBhvr>
                                      <p:to>
                                        <p:strVal val="visible"/>
                                      </p:to>
                                    </p:set>
                                    <p:anim calcmode="lin" valueType="num">
                                      <p:cBhvr additive="base">
                                        <p:cTn id="36" dur="500"/>
                                        <p:tgtEl>
                                          <p:spTgt spid="2">
                                            <p:txEl>
                                              <p:pRg st="1" end="1"/>
                                            </p:txEl>
                                          </p:spTgt>
                                        </p:tgtEl>
                                        <p:attrNameLst>
                                          <p:attrName>ppt_y</p:attrName>
                                        </p:attrNameLst>
                                      </p:cBhvr>
                                      <p:tavLst>
                                        <p:tav tm="0">
                                          <p:val>
                                            <p:strVal val="#ppt_y+#ppt_h*1.125000"/>
                                          </p:val>
                                        </p:tav>
                                        <p:tav tm="100000">
                                          <p:val>
                                            <p:strVal val="#ppt_y"/>
                                          </p:val>
                                        </p:tav>
                                      </p:tavLst>
                                    </p:anim>
                                    <p:animEffect transition="in" filter="wipe(up)">
                                      <p:cBhvr>
                                        <p:cTn id="37" dur="500"/>
                                        <p:tgtEl>
                                          <p:spTgt spid="2">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2">
                                            <p:txEl>
                                              <p:pRg st="2" end="2"/>
                                            </p:txEl>
                                          </p:spTgt>
                                        </p:tgtEl>
                                        <p:attrNameLst>
                                          <p:attrName>style.visibility</p:attrName>
                                        </p:attrNameLst>
                                      </p:cBhvr>
                                      <p:to>
                                        <p:strVal val="visible"/>
                                      </p:to>
                                    </p:set>
                                    <p:anim calcmode="lin" valueType="num">
                                      <p:cBhvr additive="base">
                                        <p:cTn id="42" dur="500"/>
                                        <p:tgtEl>
                                          <p:spTgt spid="2">
                                            <p:txEl>
                                              <p:pRg st="2" end="2"/>
                                            </p:txEl>
                                          </p:spTgt>
                                        </p:tgtEl>
                                        <p:attrNameLst>
                                          <p:attrName>ppt_y</p:attrName>
                                        </p:attrNameLst>
                                      </p:cBhvr>
                                      <p:tavLst>
                                        <p:tav tm="0">
                                          <p:val>
                                            <p:strVal val="#ppt_y+#ppt_h*1.125000"/>
                                          </p:val>
                                        </p:tav>
                                        <p:tav tm="100000">
                                          <p:val>
                                            <p:strVal val="#ppt_y"/>
                                          </p:val>
                                        </p:tav>
                                      </p:tavLst>
                                    </p:anim>
                                    <p:animEffect transition="in" filter="wipe(up)">
                                      <p:cBhvr>
                                        <p:cTn id="43" dur="500"/>
                                        <p:tgtEl>
                                          <p:spTgt spid="2">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2" presetClass="entr" presetSubtype="4" fill="hold" grpId="0" nodeType="clickEffect">
                                  <p:stCondLst>
                                    <p:cond delay="0"/>
                                  </p:stCondLst>
                                  <p:childTnLst>
                                    <p:set>
                                      <p:cBhvr>
                                        <p:cTn id="47" dur="1" fill="hold">
                                          <p:stCondLst>
                                            <p:cond delay="0"/>
                                          </p:stCondLst>
                                        </p:cTn>
                                        <p:tgtEl>
                                          <p:spTgt spid="2">
                                            <p:txEl>
                                              <p:pRg st="3" end="3"/>
                                            </p:txEl>
                                          </p:spTgt>
                                        </p:tgtEl>
                                        <p:attrNameLst>
                                          <p:attrName>style.visibility</p:attrName>
                                        </p:attrNameLst>
                                      </p:cBhvr>
                                      <p:to>
                                        <p:strVal val="visible"/>
                                      </p:to>
                                    </p:set>
                                    <p:anim calcmode="lin" valueType="num">
                                      <p:cBhvr additive="base">
                                        <p:cTn id="48" dur="500"/>
                                        <p:tgtEl>
                                          <p:spTgt spid="2">
                                            <p:txEl>
                                              <p:pRg st="3" end="3"/>
                                            </p:txEl>
                                          </p:spTgt>
                                        </p:tgtEl>
                                        <p:attrNameLst>
                                          <p:attrName>ppt_y</p:attrName>
                                        </p:attrNameLst>
                                      </p:cBhvr>
                                      <p:tavLst>
                                        <p:tav tm="0">
                                          <p:val>
                                            <p:strVal val="#ppt_y+#ppt_h*1.125000"/>
                                          </p:val>
                                        </p:tav>
                                        <p:tav tm="100000">
                                          <p:val>
                                            <p:strVal val="#ppt_y"/>
                                          </p:val>
                                        </p:tav>
                                      </p:tavLst>
                                    </p:anim>
                                    <p:animEffect transition="in" filter="wipe(up)">
                                      <p:cBhvr>
                                        <p:cTn id="49"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4" grpId="0"/>
      <p:bldP spid="43" grpId="0" bldLvl="0" animBg="1"/>
      <p:bldP spid="45" grpId="0"/>
      <p:bldP spid="2" grpId="0" bldLvl="2"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5"/>
          <p:cNvSpPr>
            <a:spLocks noGrp="1"/>
          </p:cNvSpPr>
          <p:nvPr>
            <p:ph type="title"/>
          </p:nvPr>
        </p:nvSpPr>
        <p:spPr/>
        <p:txBody>
          <a:bodyPr/>
          <a:p>
            <a:r>
              <a:rPr lang="zh-CN" altLang="en-US">
                <a:solidFill>
                  <a:schemeClr val="accent1"/>
                </a:solidFill>
              </a:rPr>
              <a:t>传统金融</a:t>
            </a:r>
            <a:endParaRPr lang="zh-CN" altLang="en-US">
              <a:solidFill>
                <a:schemeClr val="accent1"/>
              </a:solidFill>
            </a:endParaRPr>
          </a:p>
        </p:txBody>
      </p:sp>
      <p:grpSp>
        <p:nvGrpSpPr>
          <p:cNvPr id="39" name="组合 38"/>
          <p:cNvGrpSpPr/>
          <p:nvPr/>
        </p:nvGrpSpPr>
        <p:grpSpPr>
          <a:xfrm>
            <a:off x="634365" y="887095"/>
            <a:ext cx="3583082" cy="473075"/>
            <a:chOff x="2347" y="2773"/>
            <a:chExt cx="6432" cy="952"/>
          </a:xfrm>
        </p:grpSpPr>
        <p:sp>
          <p:nvSpPr>
            <p:cNvPr id="40" name="平行四边形 39"/>
            <p:cNvSpPr/>
            <p:nvPr/>
          </p:nvSpPr>
          <p:spPr>
            <a:xfrm>
              <a:off x="2347" y="2773"/>
              <a:ext cx="349" cy="952"/>
            </a:xfrm>
            <a:prstGeom prst="parallelogram">
              <a:avLst>
                <a:gd name="adj" fmla="val 6131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1" name="平行四边形 40"/>
            <p:cNvSpPr/>
            <p:nvPr/>
          </p:nvSpPr>
          <p:spPr>
            <a:xfrm>
              <a:off x="2539" y="2773"/>
              <a:ext cx="6240" cy="952"/>
            </a:xfrm>
            <a:prstGeom prst="parallelogram">
              <a:avLst>
                <a:gd name="adj" fmla="val 2502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42" name="文本框 41"/>
          <p:cNvSpPr txBox="1"/>
          <p:nvPr/>
        </p:nvSpPr>
        <p:spPr>
          <a:xfrm>
            <a:off x="889000" y="939165"/>
            <a:ext cx="3043555" cy="368300"/>
          </a:xfrm>
          <a:prstGeom prst="rect">
            <a:avLst/>
          </a:prstGeom>
          <a:noFill/>
        </p:spPr>
        <p:txBody>
          <a:bodyPr wrap="square">
            <a:spAutoFit/>
          </a:bodyPr>
          <a:p>
            <a:r>
              <a:rPr lang="zh-CN" altLang="en-US" sz="1800" b="1" dirty="0">
                <a:solidFill>
                  <a:schemeClr val="bg1"/>
                </a:solidFill>
                <a:latin typeface="微软雅黑" panose="020B0503020204020204" charset="-122"/>
                <a:ea typeface="微软雅黑" panose="020B0503020204020204" charset="-122"/>
                <a:sym typeface="+mn-ea"/>
              </a:rPr>
              <a:t>（三）金融体系的构成要素</a:t>
            </a:r>
            <a:endParaRPr lang="zh-CN" altLang="en-US" sz="1800" b="1" dirty="0">
              <a:solidFill>
                <a:schemeClr val="bg1"/>
              </a:solidFill>
              <a:latin typeface="微软雅黑" panose="020B0503020204020204" charset="-122"/>
              <a:ea typeface="微软雅黑" panose="020B0503020204020204" charset="-122"/>
              <a:sym typeface="+mn-ea"/>
            </a:endParaRPr>
          </a:p>
        </p:txBody>
      </p:sp>
      <p:grpSp>
        <p:nvGrpSpPr>
          <p:cNvPr id="31" name="组合 30"/>
          <p:cNvGrpSpPr/>
          <p:nvPr/>
        </p:nvGrpSpPr>
        <p:grpSpPr>
          <a:xfrm>
            <a:off x="1262380" y="1386205"/>
            <a:ext cx="9648190" cy="3120390"/>
            <a:chOff x="1988" y="2183"/>
            <a:chExt cx="15194" cy="4914"/>
          </a:xfrm>
        </p:grpSpPr>
        <p:cxnSp>
          <p:nvCxnSpPr>
            <p:cNvPr id="4" name="连接符: 肘形 3"/>
            <p:cNvCxnSpPr>
              <a:endCxn id="15" idx="2"/>
            </p:cNvCxnSpPr>
            <p:nvPr>
              <p:custDataLst>
                <p:tags r:id="rId1"/>
              </p:custDataLst>
            </p:nvPr>
          </p:nvCxnSpPr>
          <p:spPr>
            <a:xfrm rot="16200000" flipH="1">
              <a:off x="12138" y="2709"/>
              <a:ext cx="1179" cy="6285"/>
            </a:xfrm>
            <a:prstGeom prst="bentConnector2">
              <a:avLst/>
            </a:prstGeom>
            <a:ln w="25400">
              <a:solidFill>
                <a:sysClr val="window" lastClr="FFFFFF">
                  <a:lumMod val="85000"/>
                </a:sysClr>
              </a:solidFill>
              <a:prstDash val="dash"/>
            </a:ln>
          </p:spPr>
          <p:style>
            <a:lnRef idx="1">
              <a:srgbClr val="8590CA"/>
            </a:lnRef>
            <a:fillRef idx="0">
              <a:srgbClr val="8590CA"/>
            </a:fillRef>
            <a:effectRef idx="0">
              <a:srgbClr val="8590CA"/>
            </a:effectRef>
            <a:fontRef idx="minor">
              <a:sysClr val="windowText" lastClr="000000"/>
            </a:fontRef>
          </p:style>
        </p:cxnSp>
        <p:cxnSp>
          <p:nvCxnSpPr>
            <p:cNvPr id="16" name="连接符: 肘形 15"/>
            <p:cNvCxnSpPr>
              <a:stCxn id="23" idx="4"/>
              <a:endCxn id="14" idx="6"/>
            </p:cNvCxnSpPr>
            <p:nvPr>
              <p:custDataLst>
                <p:tags r:id="rId2"/>
              </p:custDataLst>
            </p:nvPr>
          </p:nvCxnSpPr>
          <p:spPr>
            <a:xfrm rot="5400000">
              <a:off x="5862" y="2718"/>
              <a:ext cx="1162" cy="6285"/>
            </a:xfrm>
            <a:prstGeom prst="bentConnector2">
              <a:avLst/>
            </a:prstGeom>
            <a:ln w="25400">
              <a:solidFill>
                <a:sysClr val="window" lastClr="FFFFFF">
                  <a:lumMod val="85000"/>
                </a:sysClr>
              </a:solidFill>
              <a:prstDash val="dash"/>
            </a:ln>
          </p:spPr>
          <p:style>
            <a:lnRef idx="1">
              <a:srgbClr val="8590CA"/>
            </a:lnRef>
            <a:fillRef idx="0">
              <a:srgbClr val="8590CA"/>
            </a:fillRef>
            <a:effectRef idx="0">
              <a:srgbClr val="8590CA"/>
            </a:effectRef>
            <a:fontRef idx="minor">
              <a:sysClr val="windowText" lastClr="000000"/>
            </a:fontRef>
          </p:style>
        </p:cxnSp>
        <p:sp>
          <p:nvSpPr>
            <p:cNvPr id="14" name="椭圆 13"/>
            <p:cNvSpPr/>
            <p:nvPr>
              <p:custDataLst>
                <p:tags r:id="rId3"/>
              </p:custDataLst>
            </p:nvPr>
          </p:nvSpPr>
          <p:spPr>
            <a:xfrm>
              <a:off x="1988" y="5785"/>
              <a:ext cx="1312" cy="1312"/>
            </a:xfrm>
            <a:prstGeom prst="ellipse">
              <a:avLst/>
            </a:prstGeom>
            <a:solidFill>
              <a:srgbClr val="8EAADC"/>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normAutofit fontScale="72500"/>
            </a:bodyPr>
            <a:p>
              <a:pPr algn="ctr">
                <a:lnSpc>
                  <a:spcPct val="130000"/>
                </a:lnSpc>
              </a:pPr>
              <a:r>
                <a:rPr lang="en-US" altLang="zh-CN" sz="3200" b="1" dirty="0">
                  <a:solidFill>
                    <a:sysClr val="window" lastClr="FFFFFF"/>
                  </a:solidFill>
                  <a:latin typeface="Arial" panose="020B0604020202020204" pitchFamily="34" charset="0"/>
                  <a:ea typeface="微软雅黑" panose="020B0503020204020204" charset="-122"/>
                  <a:cs typeface="+mn-ea"/>
                  <a:sym typeface="Arial" panose="020B0604020202020204" pitchFamily="34" charset="0"/>
                </a:rPr>
                <a:t>01</a:t>
              </a:r>
              <a:endParaRPr lang="en-US" altLang="zh-CN" sz="3200" b="1" dirty="0">
                <a:solidFill>
                  <a:sysClr val="window" lastClr="FFFFFF"/>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5" name="椭圆 14"/>
            <p:cNvSpPr/>
            <p:nvPr>
              <p:custDataLst>
                <p:tags r:id="rId4"/>
              </p:custDataLst>
            </p:nvPr>
          </p:nvSpPr>
          <p:spPr>
            <a:xfrm>
              <a:off x="15870" y="5785"/>
              <a:ext cx="1312" cy="1312"/>
            </a:xfrm>
            <a:prstGeom prst="ellipse">
              <a:avLst/>
            </a:prstGeom>
            <a:solidFill>
              <a:srgbClr val="79BB8F"/>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normAutofit fontScale="72500"/>
            </a:bodyPr>
            <a:p>
              <a:pPr algn="ctr">
                <a:lnSpc>
                  <a:spcPct val="130000"/>
                </a:lnSpc>
              </a:pPr>
              <a:r>
                <a:rPr lang="en-US" altLang="zh-CN" sz="3200" b="1" dirty="0">
                  <a:solidFill>
                    <a:sysClr val="window" lastClr="FFFFFF"/>
                  </a:solidFill>
                  <a:latin typeface="Arial" panose="020B0604020202020204" pitchFamily="34" charset="0"/>
                  <a:ea typeface="微软雅黑" panose="020B0503020204020204" charset="-122"/>
                  <a:cs typeface="+mn-ea"/>
                  <a:sym typeface="Arial" panose="020B0604020202020204" pitchFamily="34" charset="0"/>
                </a:rPr>
                <a:t>05</a:t>
              </a:r>
              <a:endParaRPr lang="en-US" altLang="zh-CN" sz="3200" b="1" dirty="0">
                <a:solidFill>
                  <a:sysClr val="window" lastClr="FFFFFF"/>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9" name="椭圆 18"/>
            <p:cNvSpPr/>
            <p:nvPr>
              <p:custDataLst>
                <p:tags r:id="rId5"/>
              </p:custDataLst>
            </p:nvPr>
          </p:nvSpPr>
          <p:spPr>
            <a:xfrm>
              <a:off x="5459" y="5785"/>
              <a:ext cx="1312" cy="1312"/>
            </a:xfrm>
            <a:prstGeom prst="ellipse">
              <a:avLst/>
            </a:prstGeom>
            <a:solidFill>
              <a:srgbClr val="79B6D3"/>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normAutofit fontScale="72500"/>
            </a:bodyPr>
            <a:p>
              <a:pPr algn="ctr">
                <a:lnSpc>
                  <a:spcPct val="130000"/>
                </a:lnSpc>
              </a:pPr>
              <a:r>
                <a:rPr lang="en-US" altLang="zh-CN" sz="3200" b="1" dirty="0">
                  <a:solidFill>
                    <a:sysClr val="window" lastClr="FFFFFF"/>
                  </a:solidFill>
                  <a:latin typeface="Arial" panose="020B0604020202020204" pitchFamily="34" charset="0"/>
                  <a:ea typeface="微软雅黑" panose="020B0503020204020204" charset="-122"/>
                  <a:cs typeface="+mn-ea"/>
                  <a:sym typeface="Arial" panose="020B0604020202020204" pitchFamily="34" charset="0"/>
                </a:rPr>
                <a:t>02</a:t>
              </a:r>
              <a:endParaRPr lang="en-US" altLang="zh-CN" sz="3200" b="1" dirty="0">
                <a:solidFill>
                  <a:sysClr val="window" lastClr="FFFFFF"/>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27" name="椭圆 26"/>
            <p:cNvSpPr/>
            <p:nvPr>
              <p:custDataLst>
                <p:tags r:id="rId6"/>
              </p:custDataLst>
            </p:nvPr>
          </p:nvSpPr>
          <p:spPr>
            <a:xfrm>
              <a:off x="12399" y="5785"/>
              <a:ext cx="1312" cy="1312"/>
            </a:xfrm>
            <a:prstGeom prst="ellipse">
              <a:avLst/>
            </a:prstGeom>
            <a:solidFill>
              <a:srgbClr val="6BC0A7"/>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normAutofit fontScale="72500"/>
            </a:bodyPr>
            <a:p>
              <a:pPr algn="ctr">
                <a:lnSpc>
                  <a:spcPct val="130000"/>
                </a:lnSpc>
              </a:pPr>
              <a:r>
                <a:rPr lang="en-US" altLang="zh-CN" sz="3200" b="1" dirty="0">
                  <a:solidFill>
                    <a:sysClr val="window" lastClr="FFFFFF"/>
                  </a:solidFill>
                  <a:latin typeface="Arial" panose="020B0604020202020204" pitchFamily="34" charset="0"/>
                  <a:ea typeface="微软雅黑" panose="020B0503020204020204" charset="-122"/>
                  <a:cs typeface="+mn-ea"/>
                  <a:sym typeface="Arial" panose="020B0604020202020204" pitchFamily="34" charset="0"/>
                </a:rPr>
                <a:t>04</a:t>
              </a:r>
              <a:endParaRPr lang="en-US" altLang="zh-CN" sz="3200" b="1" dirty="0">
                <a:solidFill>
                  <a:sysClr val="window" lastClr="FFFFFF"/>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35" name="椭圆 34"/>
            <p:cNvSpPr/>
            <p:nvPr>
              <p:custDataLst>
                <p:tags r:id="rId7"/>
              </p:custDataLst>
            </p:nvPr>
          </p:nvSpPr>
          <p:spPr>
            <a:xfrm>
              <a:off x="8928" y="5785"/>
              <a:ext cx="1312" cy="1312"/>
            </a:xfrm>
            <a:prstGeom prst="ellipse">
              <a:avLst/>
            </a:prstGeom>
            <a:solidFill>
              <a:srgbClr val="7AC2C7"/>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normAutofit fontScale="72500"/>
            </a:bodyPr>
            <a:p>
              <a:pPr algn="ctr">
                <a:lnSpc>
                  <a:spcPct val="130000"/>
                </a:lnSpc>
              </a:pPr>
              <a:r>
                <a:rPr lang="en-US" altLang="zh-CN" sz="3200" b="1" dirty="0">
                  <a:solidFill>
                    <a:sysClr val="window" lastClr="FFFFFF"/>
                  </a:solidFill>
                  <a:latin typeface="Arial" panose="020B0604020202020204" pitchFamily="34" charset="0"/>
                  <a:ea typeface="微软雅黑" panose="020B0503020204020204" charset="-122"/>
                  <a:cs typeface="+mn-ea"/>
                  <a:sym typeface="Arial" panose="020B0604020202020204" pitchFamily="34" charset="0"/>
                </a:rPr>
                <a:t>03</a:t>
              </a:r>
              <a:endParaRPr lang="en-US" altLang="zh-CN" sz="3200" b="1" dirty="0">
                <a:solidFill>
                  <a:sysClr val="window" lastClr="FFFFFF"/>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23" name="椭圆 22"/>
            <p:cNvSpPr/>
            <p:nvPr>
              <p:custDataLst>
                <p:tags r:id="rId8"/>
              </p:custDataLst>
            </p:nvPr>
          </p:nvSpPr>
          <p:spPr>
            <a:xfrm>
              <a:off x="8037" y="2183"/>
              <a:ext cx="3096" cy="3096"/>
            </a:xfrm>
            <a:prstGeom prst="ellipse">
              <a:avLst/>
            </a:prstGeom>
            <a:solidFill>
              <a:srgbClr val="8590CA"/>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normAutofit/>
            </a:bodyPr>
            <a:p>
              <a:pPr algn="ctr">
                <a:lnSpc>
                  <a:spcPct val="120000"/>
                </a:lnSpc>
              </a:pPr>
              <a:endParaRPr lang="zh-CN" altLang="en-US" sz="3200" b="1" dirty="0">
                <a:solidFill>
                  <a:sysClr val="window" lastClr="FFFFFF"/>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30" name="文本框 29"/>
            <p:cNvSpPr txBox="1"/>
            <p:nvPr>
              <p:custDataLst>
                <p:tags r:id="rId9"/>
              </p:custDataLst>
            </p:nvPr>
          </p:nvSpPr>
          <p:spPr>
            <a:xfrm>
              <a:off x="8501" y="2879"/>
              <a:ext cx="2169" cy="1704"/>
            </a:xfrm>
            <a:prstGeom prst="rect">
              <a:avLst/>
            </a:prstGeom>
            <a:noFill/>
          </p:spPr>
          <p:txBody>
            <a:bodyPr wrap="square" rtlCol="0"/>
            <a:p>
              <a:pPr algn="ctr">
                <a:lnSpc>
                  <a:spcPct val="120000"/>
                </a:lnSpc>
              </a:pPr>
              <a:r>
                <a:rPr lang="zh-CN" altLang="en-US" sz="1800" b="1" spc="300">
                  <a:solidFill>
                    <a:sysClr val="window" lastClr="FFFFFF"/>
                  </a:solidFill>
                  <a:latin typeface="Arial" panose="020B0604020202020204" pitchFamily="34" charset="0"/>
                  <a:ea typeface="微软雅黑" panose="020B0503020204020204" charset="-122"/>
                  <a:sym typeface="Arial" panose="020B0604020202020204" pitchFamily="34" charset="0"/>
                </a:rPr>
                <a:t>金融体系有五个</a:t>
              </a:r>
              <a:endParaRPr lang="zh-CN" altLang="en-US" sz="18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a:p>
              <a:pPr algn="ctr">
                <a:lnSpc>
                  <a:spcPct val="120000"/>
                </a:lnSpc>
              </a:pPr>
              <a:r>
                <a:rPr lang="zh-CN" altLang="en-US" sz="1800" b="1" spc="300">
                  <a:solidFill>
                    <a:sysClr val="window" lastClr="FFFFFF"/>
                  </a:solidFill>
                  <a:latin typeface="Arial" panose="020B0604020202020204" pitchFamily="34" charset="0"/>
                  <a:ea typeface="微软雅黑" panose="020B0503020204020204" charset="-122"/>
                  <a:sym typeface="Arial" panose="020B0604020202020204" pitchFamily="34" charset="0"/>
                </a:rPr>
                <a:t>构成要素</a:t>
              </a:r>
              <a:endParaRPr lang="zh-CN" altLang="en-US" sz="1800" b="1" spc="300">
                <a:solidFill>
                  <a:sysClr val="window" lastClr="FFFFFF"/>
                </a:solidFill>
                <a:latin typeface="Arial" panose="020B0604020202020204" pitchFamily="34" charset="0"/>
                <a:ea typeface="微软雅黑" panose="020B0503020204020204" charset="-122"/>
                <a:sym typeface="Arial" panose="020B0604020202020204" pitchFamily="34" charset="0"/>
              </a:endParaRPr>
            </a:p>
          </p:txBody>
        </p:sp>
      </p:grpSp>
      <p:sp>
        <p:nvSpPr>
          <p:cNvPr id="9" name="TextBox 6"/>
          <p:cNvSpPr txBox="1"/>
          <p:nvPr>
            <p:custDataLst>
              <p:tags r:id="rId10"/>
            </p:custDataLst>
          </p:nvPr>
        </p:nvSpPr>
        <p:spPr>
          <a:xfrm>
            <a:off x="746760" y="4571365"/>
            <a:ext cx="1864360" cy="450850"/>
          </a:xfrm>
          <a:prstGeom prst="rect">
            <a:avLst/>
          </a:prstGeom>
          <a:noFill/>
        </p:spPr>
        <p:txBody>
          <a:bodyPr wrap="square" rtlCol="0">
            <a:spAutoFit/>
          </a:bodyPr>
          <a:p>
            <a:pPr indent="0" algn="ctr" fontAlgn="auto">
              <a:lnSpc>
                <a:spcPct val="130000"/>
              </a:lnSpc>
              <a:spcBef>
                <a:spcPts val="0"/>
              </a:spcBef>
              <a:spcAft>
                <a:spcPts val="0"/>
              </a:spcAft>
            </a:pPr>
            <a:r>
              <a:rPr lang="zh-CN" altLang="zh-CN" sz="1800" b="1" kern="100" dirty="0">
                <a:solidFill>
                  <a:schemeClr val="dk1"/>
                </a:solidFill>
                <a:latin typeface="微软雅黑" panose="020B0503020204020204" charset="-122"/>
                <a:ea typeface="微软雅黑" panose="020B0503020204020204" charset="-122"/>
                <a:cs typeface="Times New Roman" panose="02020603050405020304" pitchFamily="18" charset="0"/>
              </a:rPr>
              <a:t>货币属性</a:t>
            </a:r>
            <a:endParaRPr lang="zh-CN" altLang="zh-CN" sz="1800" b="1" kern="100" dirty="0">
              <a:solidFill>
                <a:schemeClr val="dk1"/>
              </a:solidFill>
              <a:latin typeface="微软雅黑" panose="020B0503020204020204" charset="-122"/>
              <a:ea typeface="微软雅黑" panose="020B0503020204020204" charset="-122"/>
              <a:cs typeface="Times New Roman" panose="02020603050405020304" pitchFamily="18" charset="0"/>
            </a:endParaRPr>
          </a:p>
        </p:txBody>
      </p:sp>
      <p:sp>
        <p:nvSpPr>
          <p:cNvPr id="10" name="TextBox 6"/>
          <p:cNvSpPr txBox="1"/>
          <p:nvPr>
            <p:custDataLst>
              <p:tags r:id="rId11"/>
            </p:custDataLst>
          </p:nvPr>
        </p:nvSpPr>
        <p:spPr>
          <a:xfrm>
            <a:off x="2950845" y="4571365"/>
            <a:ext cx="1864360" cy="450850"/>
          </a:xfrm>
          <a:prstGeom prst="rect">
            <a:avLst/>
          </a:prstGeom>
          <a:noFill/>
        </p:spPr>
        <p:txBody>
          <a:bodyPr wrap="square" rtlCol="0">
            <a:spAutoFit/>
          </a:bodyPr>
          <a:p>
            <a:pPr indent="0" algn="ctr" fontAlgn="auto">
              <a:lnSpc>
                <a:spcPct val="130000"/>
              </a:lnSpc>
              <a:spcBef>
                <a:spcPts val="0"/>
              </a:spcBef>
              <a:spcAft>
                <a:spcPts val="0"/>
              </a:spcAft>
            </a:pPr>
            <a:r>
              <a:rPr lang="zh-CN" altLang="zh-CN" sz="1800" b="1" kern="100" dirty="0">
                <a:solidFill>
                  <a:schemeClr val="dk1"/>
                </a:solidFill>
                <a:latin typeface="微软雅黑" panose="020B0503020204020204" charset="-122"/>
                <a:ea typeface="微软雅黑" panose="020B0503020204020204" charset="-122"/>
                <a:cs typeface="Times New Roman" panose="02020603050405020304" pitchFamily="18" charset="0"/>
              </a:rPr>
              <a:t>金融市场</a:t>
            </a:r>
            <a:endParaRPr lang="zh-CN" altLang="zh-CN" sz="1800" b="1" kern="100" dirty="0">
              <a:solidFill>
                <a:schemeClr val="dk1"/>
              </a:solidFill>
              <a:latin typeface="微软雅黑" panose="020B0503020204020204" charset="-122"/>
              <a:ea typeface="微软雅黑" panose="020B0503020204020204" charset="-122"/>
              <a:cs typeface="Times New Roman" panose="02020603050405020304" pitchFamily="18" charset="0"/>
            </a:endParaRPr>
          </a:p>
        </p:txBody>
      </p:sp>
      <p:sp>
        <p:nvSpPr>
          <p:cNvPr id="11" name="TextBox 6"/>
          <p:cNvSpPr txBox="1"/>
          <p:nvPr>
            <p:custDataLst>
              <p:tags r:id="rId12"/>
            </p:custDataLst>
          </p:nvPr>
        </p:nvSpPr>
        <p:spPr>
          <a:xfrm>
            <a:off x="5154930" y="4571365"/>
            <a:ext cx="1864360" cy="450850"/>
          </a:xfrm>
          <a:prstGeom prst="rect">
            <a:avLst/>
          </a:prstGeom>
          <a:noFill/>
        </p:spPr>
        <p:txBody>
          <a:bodyPr wrap="square" rtlCol="0">
            <a:spAutoFit/>
          </a:bodyPr>
          <a:p>
            <a:pPr indent="0" algn="ctr" fontAlgn="auto">
              <a:lnSpc>
                <a:spcPct val="130000"/>
              </a:lnSpc>
              <a:spcBef>
                <a:spcPts val="0"/>
              </a:spcBef>
              <a:spcAft>
                <a:spcPts val="0"/>
              </a:spcAft>
            </a:pPr>
            <a:r>
              <a:rPr lang="zh-CN" altLang="zh-CN" sz="1800" b="1" kern="100" dirty="0">
                <a:solidFill>
                  <a:schemeClr val="dk1"/>
                </a:solidFill>
                <a:latin typeface="微软雅黑" panose="020B0503020204020204" charset="-122"/>
                <a:ea typeface="微软雅黑" panose="020B0503020204020204" charset="-122"/>
                <a:cs typeface="Times New Roman" panose="02020603050405020304" pitchFamily="18" charset="0"/>
              </a:rPr>
              <a:t>金融机构</a:t>
            </a:r>
            <a:endParaRPr lang="zh-CN" altLang="zh-CN" sz="1800" b="1" kern="100" dirty="0">
              <a:solidFill>
                <a:schemeClr val="dk1"/>
              </a:solidFill>
              <a:latin typeface="微软雅黑" panose="020B0503020204020204" charset="-122"/>
              <a:ea typeface="微软雅黑" panose="020B0503020204020204" charset="-122"/>
              <a:cs typeface="Times New Roman" panose="02020603050405020304" pitchFamily="18" charset="0"/>
            </a:endParaRPr>
          </a:p>
        </p:txBody>
      </p:sp>
      <p:sp>
        <p:nvSpPr>
          <p:cNvPr id="12" name="TextBox 6"/>
          <p:cNvSpPr txBox="1"/>
          <p:nvPr>
            <p:custDataLst>
              <p:tags r:id="rId13"/>
            </p:custDataLst>
          </p:nvPr>
        </p:nvSpPr>
        <p:spPr>
          <a:xfrm>
            <a:off x="7359015" y="4571365"/>
            <a:ext cx="1864360" cy="450850"/>
          </a:xfrm>
          <a:prstGeom prst="rect">
            <a:avLst/>
          </a:prstGeom>
          <a:noFill/>
        </p:spPr>
        <p:txBody>
          <a:bodyPr wrap="square" rtlCol="0">
            <a:spAutoFit/>
          </a:bodyPr>
          <a:p>
            <a:pPr indent="0" algn="ctr" fontAlgn="auto">
              <a:lnSpc>
                <a:spcPct val="130000"/>
              </a:lnSpc>
              <a:spcBef>
                <a:spcPts val="0"/>
              </a:spcBef>
              <a:spcAft>
                <a:spcPts val="0"/>
              </a:spcAft>
            </a:pPr>
            <a:r>
              <a:rPr lang="zh-CN" altLang="zh-CN" sz="1800" b="1" kern="100" dirty="0">
                <a:solidFill>
                  <a:schemeClr val="dk1"/>
                </a:solidFill>
                <a:latin typeface="微软雅黑" panose="020B0503020204020204" charset="-122"/>
                <a:ea typeface="微软雅黑" panose="020B0503020204020204" charset="-122"/>
                <a:cs typeface="Times New Roman" panose="02020603050405020304" pitchFamily="18" charset="0"/>
              </a:rPr>
              <a:t>金融工具</a:t>
            </a:r>
            <a:endParaRPr lang="zh-CN" altLang="zh-CN" sz="1800" b="1" kern="100" dirty="0">
              <a:solidFill>
                <a:schemeClr val="dk1"/>
              </a:solidFill>
              <a:latin typeface="微软雅黑" panose="020B0503020204020204" charset="-122"/>
              <a:ea typeface="微软雅黑" panose="020B0503020204020204" charset="-122"/>
              <a:cs typeface="Times New Roman" panose="02020603050405020304" pitchFamily="18" charset="0"/>
            </a:endParaRPr>
          </a:p>
        </p:txBody>
      </p:sp>
      <p:sp>
        <p:nvSpPr>
          <p:cNvPr id="13" name="TextBox 6"/>
          <p:cNvSpPr txBox="1"/>
          <p:nvPr>
            <p:custDataLst>
              <p:tags r:id="rId14"/>
            </p:custDataLst>
          </p:nvPr>
        </p:nvSpPr>
        <p:spPr>
          <a:xfrm>
            <a:off x="9330055" y="4571365"/>
            <a:ext cx="2327275" cy="450850"/>
          </a:xfrm>
          <a:prstGeom prst="rect">
            <a:avLst/>
          </a:prstGeom>
          <a:noFill/>
        </p:spPr>
        <p:txBody>
          <a:bodyPr wrap="square" rtlCol="0">
            <a:spAutoFit/>
          </a:bodyPr>
          <a:p>
            <a:pPr indent="0" algn="ctr" fontAlgn="auto">
              <a:lnSpc>
                <a:spcPct val="130000"/>
              </a:lnSpc>
              <a:spcBef>
                <a:spcPts val="0"/>
              </a:spcBef>
              <a:spcAft>
                <a:spcPts val="0"/>
              </a:spcAft>
            </a:pPr>
            <a:r>
              <a:rPr lang="zh-CN" altLang="zh-CN" sz="1800" b="1" kern="100" dirty="0">
                <a:solidFill>
                  <a:schemeClr val="dk1"/>
                </a:solidFill>
                <a:latin typeface="微软雅黑" panose="020B0503020204020204" charset="-122"/>
                <a:ea typeface="微软雅黑" panose="020B0503020204020204" charset="-122"/>
                <a:cs typeface="Times New Roman" panose="02020603050405020304" pitchFamily="18" charset="0"/>
              </a:rPr>
              <a:t>金融法律法规与制度</a:t>
            </a:r>
            <a:endParaRPr lang="zh-CN" altLang="zh-CN" sz="1800" b="1" kern="100" dirty="0">
              <a:solidFill>
                <a:schemeClr val="dk1"/>
              </a:solidFill>
              <a:latin typeface="微软雅黑" panose="020B0503020204020204" charset="-122"/>
              <a:ea typeface="微软雅黑" panose="020B0503020204020204" charset="-122"/>
              <a:cs typeface="Times New Roman" panose="02020603050405020304" pitchFamily="18" charset="0"/>
            </a:endParaRPr>
          </a:p>
        </p:txBody>
      </p:sp>
      <p:sp>
        <p:nvSpPr>
          <p:cNvPr id="17" name="TextBox 6"/>
          <p:cNvSpPr txBox="1"/>
          <p:nvPr>
            <p:custDataLst>
              <p:tags r:id="rId15"/>
            </p:custDataLst>
          </p:nvPr>
        </p:nvSpPr>
        <p:spPr>
          <a:xfrm>
            <a:off x="746760" y="5029835"/>
            <a:ext cx="1864360" cy="681355"/>
          </a:xfrm>
          <a:prstGeom prst="rect">
            <a:avLst/>
          </a:prstGeom>
          <a:noFill/>
        </p:spPr>
        <p:txBody>
          <a:bodyPr wrap="square" rtlCol="0">
            <a:spAutoFit/>
          </a:bodyPr>
          <a:p>
            <a:pPr indent="0" algn="ctr" fontAlgn="auto">
              <a:lnSpc>
                <a:spcPct val="120000"/>
              </a:lnSpc>
              <a:spcBef>
                <a:spcPts val="0"/>
              </a:spcBef>
              <a:spcAft>
                <a:spcPts val="0"/>
              </a:spcAft>
            </a:pPr>
            <a:r>
              <a:rPr lang="zh-CN" altLang="zh-CN" sz="1600" kern="100" dirty="0">
                <a:solidFill>
                  <a:schemeClr val="dk1"/>
                </a:solidFill>
                <a:latin typeface="微软雅黑" panose="020B0503020204020204" charset="-122"/>
                <a:ea typeface="微软雅黑" panose="020B0503020204020204" charset="-122"/>
                <a:cs typeface="Times New Roman" panose="02020603050405020304" pitchFamily="18" charset="0"/>
              </a:rPr>
              <a:t>具有计量单位和支付手段。</a:t>
            </a:r>
            <a:endParaRPr lang="zh-CN" altLang="zh-CN" sz="1600" kern="100" dirty="0">
              <a:solidFill>
                <a:schemeClr val="dk1"/>
              </a:solidFill>
              <a:latin typeface="微软雅黑" panose="020B0503020204020204" charset="-122"/>
              <a:ea typeface="微软雅黑" panose="020B0503020204020204" charset="-122"/>
              <a:cs typeface="Times New Roman" panose="02020603050405020304" pitchFamily="18" charset="0"/>
            </a:endParaRPr>
          </a:p>
        </p:txBody>
      </p:sp>
      <p:sp>
        <p:nvSpPr>
          <p:cNvPr id="18" name="TextBox 6"/>
          <p:cNvSpPr txBox="1"/>
          <p:nvPr>
            <p:custDataLst>
              <p:tags r:id="rId16"/>
            </p:custDataLst>
          </p:nvPr>
        </p:nvSpPr>
        <p:spPr>
          <a:xfrm>
            <a:off x="2769870" y="5029835"/>
            <a:ext cx="2226310" cy="1271270"/>
          </a:xfrm>
          <a:prstGeom prst="rect">
            <a:avLst/>
          </a:prstGeom>
          <a:noFill/>
        </p:spPr>
        <p:txBody>
          <a:bodyPr wrap="square" rtlCol="0">
            <a:spAutoFit/>
          </a:bodyPr>
          <a:p>
            <a:pPr indent="0" algn="ctr" fontAlgn="auto">
              <a:lnSpc>
                <a:spcPct val="120000"/>
              </a:lnSpc>
              <a:spcBef>
                <a:spcPts val="0"/>
              </a:spcBef>
              <a:spcAft>
                <a:spcPts val="0"/>
              </a:spcAft>
            </a:pPr>
            <a:r>
              <a:rPr lang="zh-CN" altLang="zh-CN" sz="1600" kern="100" dirty="0">
                <a:solidFill>
                  <a:schemeClr val="dk1"/>
                </a:solidFill>
                <a:latin typeface="微软雅黑" panose="020B0503020204020204" charset="-122"/>
                <a:ea typeface="微软雅黑" panose="020B0503020204020204" charset="-122"/>
                <a:cs typeface="Times New Roman" panose="02020603050405020304" pitchFamily="18" charset="0"/>
              </a:rPr>
              <a:t>包括货币市场、外汇市场、保险市场、衍生金融工具市场等。金融市场是直接融资渠道。</a:t>
            </a:r>
            <a:endParaRPr lang="zh-CN" altLang="zh-CN" sz="1600" kern="100" dirty="0">
              <a:solidFill>
                <a:schemeClr val="dk1"/>
              </a:solidFill>
              <a:latin typeface="微软雅黑" panose="020B0503020204020204" charset="-122"/>
              <a:ea typeface="微软雅黑" panose="020B0503020204020204" charset="-122"/>
              <a:cs typeface="Times New Roman" panose="02020603050405020304" pitchFamily="18" charset="0"/>
            </a:endParaRPr>
          </a:p>
        </p:txBody>
      </p:sp>
      <p:sp>
        <p:nvSpPr>
          <p:cNvPr id="21" name="TextBox 6"/>
          <p:cNvSpPr txBox="1"/>
          <p:nvPr>
            <p:custDataLst>
              <p:tags r:id="rId17"/>
            </p:custDataLst>
          </p:nvPr>
        </p:nvSpPr>
        <p:spPr>
          <a:xfrm>
            <a:off x="5154930" y="5029835"/>
            <a:ext cx="1873885" cy="975995"/>
          </a:xfrm>
          <a:prstGeom prst="rect">
            <a:avLst/>
          </a:prstGeom>
          <a:noFill/>
        </p:spPr>
        <p:txBody>
          <a:bodyPr wrap="square" rtlCol="0">
            <a:spAutoFit/>
          </a:bodyPr>
          <a:p>
            <a:pPr indent="0" algn="ctr" fontAlgn="auto">
              <a:lnSpc>
                <a:spcPct val="120000"/>
              </a:lnSpc>
              <a:spcBef>
                <a:spcPts val="0"/>
              </a:spcBef>
              <a:spcAft>
                <a:spcPts val="0"/>
              </a:spcAft>
            </a:pPr>
            <a:r>
              <a:rPr lang="zh-CN" altLang="zh-CN" sz="1600" kern="100" dirty="0">
                <a:solidFill>
                  <a:schemeClr val="dk1"/>
                </a:solidFill>
                <a:latin typeface="微软雅黑" panose="020B0503020204020204" charset="-122"/>
                <a:ea typeface="微软雅黑" panose="020B0503020204020204" charset="-122"/>
                <a:cs typeface="Times New Roman" panose="02020603050405020304" pitchFamily="18" charset="0"/>
              </a:rPr>
              <a:t>也就是常说的金融中介机构。金融中介是间接融资渠道。</a:t>
            </a:r>
            <a:endParaRPr lang="zh-CN" altLang="zh-CN" sz="1600" kern="100" dirty="0">
              <a:solidFill>
                <a:schemeClr val="dk1"/>
              </a:solidFill>
              <a:latin typeface="微软雅黑" panose="020B0503020204020204" charset="-122"/>
              <a:ea typeface="微软雅黑" panose="020B0503020204020204" charset="-122"/>
              <a:cs typeface="Times New Roman" panose="02020603050405020304" pitchFamily="18" charset="0"/>
            </a:endParaRPr>
          </a:p>
        </p:txBody>
      </p:sp>
      <p:sp>
        <p:nvSpPr>
          <p:cNvPr id="24" name="TextBox 6"/>
          <p:cNvSpPr txBox="1"/>
          <p:nvPr>
            <p:custDataLst>
              <p:tags r:id="rId18"/>
            </p:custDataLst>
          </p:nvPr>
        </p:nvSpPr>
        <p:spPr>
          <a:xfrm>
            <a:off x="7359015" y="5029835"/>
            <a:ext cx="1864360" cy="681355"/>
          </a:xfrm>
          <a:prstGeom prst="rect">
            <a:avLst/>
          </a:prstGeom>
          <a:noFill/>
        </p:spPr>
        <p:txBody>
          <a:bodyPr wrap="square" rtlCol="0">
            <a:spAutoFit/>
          </a:bodyPr>
          <a:p>
            <a:pPr indent="0" algn="ctr" fontAlgn="auto">
              <a:lnSpc>
                <a:spcPct val="120000"/>
              </a:lnSpc>
              <a:spcBef>
                <a:spcPts val="0"/>
              </a:spcBef>
              <a:spcAft>
                <a:spcPts val="0"/>
              </a:spcAft>
            </a:pPr>
            <a:r>
              <a:rPr lang="zh-CN" altLang="zh-CN" sz="1600" kern="100" dirty="0">
                <a:solidFill>
                  <a:schemeClr val="dk1"/>
                </a:solidFill>
                <a:latin typeface="微软雅黑" panose="020B0503020204020204" charset="-122"/>
                <a:ea typeface="微软雅黑" panose="020B0503020204020204" charset="-122"/>
                <a:cs typeface="Times New Roman" panose="02020603050405020304" pitchFamily="18" charset="0"/>
              </a:rPr>
              <a:t>服务于金融市场和金融中介机构。</a:t>
            </a:r>
            <a:endParaRPr lang="zh-CN" altLang="zh-CN" sz="1600" kern="100" dirty="0">
              <a:solidFill>
                <a:schemeClr val="dk1"/>
              </a:solidFill>
              <a:latin typeface="微软雅黑" panose="020B0503020204020204" charset="-122"/>
              <a:ea typeface="微软雅黑" panose="020B0503020204020204" charset="-122"/>
              <a:cs typeface="Times New Roman" panose="02020603050405020304" pitchFamily="18" charset="0"/>
            </a:endParaRPr>
          </a:p>
        </p:txBody>
      </p:sp>
      <p:sp>
        <p:nvSpPr>
          <p:cNvPr id="29" name="TextBox 6"/>
          <p:cNvSpPr txBox="1"/>
          <p:nvPr>
            <p:custDataLst>
              <p:tags r:id="rId19"/>
            </p:custDataLst>
          </p:nvPr>
        </p:nvSpPr>
        <p:spPr>
          <a:xfrm>
            <a:off x="9421495" y="5029835"/>
            <a:ext cx="2145665" cy="1271270"/>
          </a:xfrm>
          <a:prstGeom prst="rect">
            <a:avLst/>
          </a:prstGeom>
          <a:noFill/>
        </p:spPr>
        <p:txBody>
          <a:bodyPr wrap="square" rtlCol="0">
            <a:spAutoFit/>
          </a:bodyPr>
          <a:p>
            <a:pPr indent="0" algn="ctr" fontAlgn="auto">
              <a:lnSpc>
                <a:spcPct val="120000"/>
              </a:lnSpc>
              <a:spcBef>
                <a:spcPts val="0"/>
              </a:spcBef>
              <a:spcAft>
                <a:spcPts val="0"/>
              </a:spcAft>
            </a:pPr>
            <a:r>
              <a:rPr lang="zh-CN" altLang="zh-CN" sz="1600" kern="100" dirty="0">
                <a:solidFill>
                  <a:schemeClr val="dk1"/>
                </a:solidFill>
                <a:latin typeface="微软雅黑" panose="020B0503020204020204" charset="-122"/>
                <a:ea typeface="微软雅黑" panose="020B0503020204020204" charset="-122"/>
                <a:cs typeface="Times New Roman" panose="02020603050405020304" pitchFamily="18" charset="0"/>
              </a:rPr>
              <a:t>是国家对金融运行的管理和调控，使其更好地服务于实体经济和社会总发展。</a:t>
            </a:r>
            <a:endParaRPr lang="zh-CN" altLang="zh-CN" sz="1600" kern="100" dirty="0">
              <a:solidFill>
                <a:schemeClr val="dk1"/>
              </a:solidFill>
              <a:latin typeface="微软雅黑" panose="020B0503020204020204" charset="-122"/>
              <a:ea typeface="微软雅黑" panose="020B0503020204020204" charset="-122"/>
              <a:cs typeface="Times New Roman" panose="02020603050405020304" pitchFamily="18" charset="0"/>
            </a:endParaRPr>
          </a:p>
        </p:txBody>
      </p:sp>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7"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p:tgtEl>
                                          <p:spTgt spid="9"/>
                                        </p:tgtEl>
                                        <p:attrNameLst>
                                          <p:attrName>ppt_y</p:attrName>
                                        </p:attrNameLst>
                                      </p:cBhvr>
                                      <p:tavLst>
                                        <p:tav tm="0">
                                          <p:val>
                                            <p:strVal val="#ppt_y+#ppt_h*1.125000"/>
                                          </p:val>
                                        </p:tav>
                                        <p:tav tm="100000">
                                          <p:val>
                                            <p:strVal val="#ppt_y"/>
                                          </p:val>
                                        </p:tav>
                                      </p:tavLst>
                                    </p:anim>
                                    <p:animEffect transition="in" filter="wipe(up)">
                                      <p:cBhvr>
                                        <p:cTn id="22" dur="500"/>
                                        <p:tgtEl>
                                          <p:spTgt spid="9"/>
                                        </p:tgtEl>
                                      </p:cBhvr>
                                    </p:animEffect>
                                  </p:childTnLst>
                                </p:cTn>
                              </p:par>
                              <p:par>
                                <p:cTn id="23" presetID="12" presetClass="entr" presetSubtype="4"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p:tgtEl>
                                          <p:spTgt spid="17"/>
                                        </p:tgtEl>
                                        <p:attrNameLst>
                                          <p:attrName>ppt_y</p:attrName>
                                        </p:attrNameLst>
                                      </p:cBhvr>
                                      <p:tavLst>
                                        <p:tav tm="0">
                                          <p:val>
                                            <p:strVal val="#ppt_y+#ppt_h*1.125000"/>
                                          </p:val>
                                        </p:tav>
                                        <p:tav tm="100000">
                                          <p:val>
                                            <p:strVal val="#ppt_y"/>
                                          </p:val>
                                        </p:tav>
                                      </p:tavLst>
                                    </p:anim>
                                    <p:animEffect transition="in" filter="wipe(up)">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p:tgtEl>
                                          <p:spTgt spid="10"/>
                                        </p:tgtEl>
                                        <p:attrNameLst>
                                          <p:attrName>ppt_y</p:attrName>
                                        </p:attrNameLst>
                                      </p:cBhvr>
                                      <p:tavLst>
                                        <p:tav tm="0">
                                          <p:val>
                                            <p:strVal val="#ppt_y+#ppt_h*1.125000"/>
                                          </p:val>
                                        </p:tav>
                                        <p:tav tm="100000">
                                          <p:val>
                                            <p:strVal val="#ppt_y"/>
                                          </p:val>
                                        </p:tav>
                                      </p:tavLst>
                                    </p:anim>
                                    <p:animEffect transition="in" filter="wipe(up)">
                                      <p:cBhvr>
                                        <p:cTn id="32" dur="500"/>
                                        <p:tgtEl>
                                          <p:spTgt spid="10"/>
                                        </p:tgtEl>
                                      </p:cBhvr>
                                    </p:animEffect>
                                  </p:childTnLst>
                                </p:cTn>
                              </p:par>
                              <p:par>
                                <p:cTn id="33" presetID="1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p:tgtEl>
                                          <p:spTgt spid="18"/>
                                        </p:tgtEl>
                                        <p:attrNameLst>
                                          <p:attrName>ppt_y</p:attrName>
                                        </p:attrNameLst>
                                      </p:cBhvr>
                                      <p:tavLst>
                                        <p:tav tm="0">
                                          <p:val>
                                            <p:strVal val="#ppt_y+#ppt_h*1.125000"/>
                                          </p:val>
                                        </p:tav>
                                        <p:tav tm="100000">
                                          <p:val>
                                            <p:strVal val="#ppt_y"/>
                                          </p:val>
                                        </p:tav>
                                      </p:tavLst>
                                    </p:anim>
                                    <p:animEffect transition="in" filter="wipe(up)">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12" presetClass="entr" presetSubtype="4"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p:tgtEl>
                                          <p:spTgt spid="11"/>
                                        </p:tgtEl>
                                        <p:attrNameLst>
                                          <p:attrName>ppt_y</p:attrName>
                                        </p:attrNameLst>
                                      </p:cBhvr>
                                      <p:tavLst>
                                        <p:tav tm="0">
                                          <p:val>
                                            <p:strVal val="#ppt_y+#ppt_h*1.125000"/>
                                          </p:val>
                                        </p:tav>
                                        <p:tav tm="100000">
                                          <p:val>
                                            <p:strVal val="#ppt_y"/>
                                          </p:val>
                                        </p:tav>
                                      </p:tavLst>
                                    </p:anim>
                                    <p:animEffect transition="in" filter="wipe(up)">
                                      <p:cBhvr>
                                        <p:cTn id="42" dur="500"/>
                                        <p:tgtEl>
                                          <p:spTgt spid="11"/>
                                        </p:tgtEl>
                                      </p:cBhvr>
                                    </p:animEffect>
                                  </p:childTnLst>
                                </p:cTn>
                              </p:par>
                              <p:par>
                                <p:cTn id="43" presetID="12" presetClass="entr" presetSubtype="4"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p:tgtEl>
                                          <p:spTgt spid="21"/>
                                        </p:tgtEl>
                                        <p:attrNameLst>
                                          <p:attrName>ppt_y</p:attrName>
                                        </p:attrNameLst>
                                      </p:cBhvr>
                                      <p:tavLst>
                                        <p:tav tm="0">
                                          <p:val>
                                            <p:strVal val="#ppt_y+#ppt_h*1.125000"/>
                                          </p:val>
                                        </p:tav>
                                        <p:tav tm="100000">
                                          <p:val>
                                            <p:strVal val="#ppt_y"/>
                                          </p:val>
                                        </p:tav>
                                      </p:tavLst>
                                    </p:anim>
                                    <p:animEffect transition="in" filter="wipe(up)">
                                      <p:cBhvr>
                                        <p:cTn id="46" dur="500"/>
                                        <p:tgtEl>
                                          <p:spTgt spid="21"/>
                                        </p:tgtEl>
                                      </p:cBhvr>
                                    </p:animEffect>
                                  </p:childTnLst>
                                </p:cTn>
                              </p:par>
                            </p:childTnLst>
                          </p:cTn>
                        </p:par>
                      </p:childTnLst>
                    </p:cTn>
                  </p:par>
                  <p:par>
                    <p:cTn id="47" fill="hold">
                      <p:stCondLst>
                        <p:cond delay="indefinite"/>
                      </p:stCondLst>
                      <p:childTnLst>
                        <p:par>
                          <p:cTn id="48" fill="hold">
                            <p:stCondLst>
                              <p:cond delay="0"/>
                            </p:stCondLst>
                            <p:childTnLst>
                              <p:par>
                                <p:cTn id="49" presetID="12" presetClass="entr" presetSubtype="4"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p:tgtEl>
                                          <p:spTgt spid="12"/>
                                        </p:tgtEl>
                                        <p:attrNameLst>
                                          <p:attrName>ppt_y</p:attrName>
                                        </p:attrNameLst>
                                      </p:cBhvr>
                                      <p:tavLst>
                                        <p:tav tm="0">
                                          <p:val>
                                            <p:strVal val="#ppt_y+#ppt_h*1.125000"/>
                                          </p:val>
                                        </p:tav>
                                        <p:tav tm="100000">
                                          <p:val>
                                            <p:strVal val="#ppt_y"/>
                                          </p:val>
                                        </p:tav>
                                      </p:tavLst>
                                    </p:anim>
                                    <p:animEffect transition="in" filter="wipe(up)">
                                      <p:cBhvr>
                                        <p:cTn id="52" dur="500"/>
                                        <p:tgtEl>
                                          <p:spTgt spid="12"/>
                                        </p:tgtEl>
                                      </p:cBhvr>
                                    </p:animEffect>
                                  </p:childTnLst>
                                </p:cTn>
                              </p:par>
                              <p:par>
                                <p:cTn id="53" presetID="12" presetClass="entr" presetSubtype="4"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additive="base">
                                        <p:cTn id="55" dur="500"/>
                                        <p:tgtEl>
                                          <p:spTgt spid="24"/>
                                        </p:tgtEl>
                                        <p:attrNameLst>
                                          <p:attrName>ppt_y</p:attrName>
                                        </p:attrNameLst>
                                      </p:cBhvr>
                                      <p:tavLst>
                                        <p:tav tm="0">
                                          <p:val>
                                            <p:strVal val="#ppt_y+#ppt_h*1.125000"/>
                                          </p:val>
                                        </p:tav>
                                        <p:tav tm="100000">
                                          <p:val>
                                            <p:strVal val="#ppt_y"/>
                                          </p:val>
                                        </p:tav>
                                      </p:tavLst>
                                    </p:anim>
                                    <p:animEffect transition="in" filter="wipe(up)">
                                      <p:cBhvr>
                                        <p:cTn id="56" dur="500"/>
                                        <p:tgtEl>
                                          <p:spTgt spid="24"/>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4"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p:tgtEl>
                                          <p:spTgt spid="13"/>
                                        </p:tgtEl>
                                        <p:attrNameLst>
                                          <p:attrName>ppt_y</p:attrName>
                                        </p:attrNameLst>
                                      </p:cBhvr>
                                      <p:tavLst>
                                        <p:tav tm="0">
                                          <p:val>
                                            <p:strVal val="#ppt_y+#ppt_h*1.125000"/>
                                          </p:val>
                                        </p:tav>
                                        <p:tav tm="100000">
                                          <p:val>
                                            <p:strVal val="#ppt_y"/>
                                          </p:val>
                                        </p:tav>
                                      </p:tavLst>
                                    </p:anim>
                                    <p:animEffect transition="in" filter="wipe(up)">
                                      <p:cBhvr>
                                        <p:cTn id="62" dur="500"/>
                                        <p:tgtEl>
                                          <p:spTgt spid="13"/>
                                        </p:tgtEl>
                                      </p:cBhvr>
                                    </p:animEffect>
                                  </p:childTnLst>
                                </p:cTn>
                              </p:par>
                              <p:par>
                                <p:cTn id="63" presetID="12" presetClass="entr" presetSubtype="4"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additive="base">
                                        <p:cTn id="65" dur="500"/>
                                        <p:tgtEl>
                                          <p:spTgt spid="29"/>
                                        </p:tgtEl>
                                        <p:attrNameLst>
                                          <p:attrName>ppt_y</p:attrName>
                                        </p:attrNameLst>
                                      </p:cBhvr>
                                      <p:tavLst>
                                        <p:tav tm="0">
                                          <p:val>
                                            <p:strVal val="#ppt_y+#ppt_h*1.125000"/>
                                          </p:val>
                                        </p:tav>
                                        <p:tav tm="100000">
                                          <p:val>
                                            <p:strVal val="#ppt_y"/>
                                          </p:val>
                                        </p:tav>
                                      </p:tavLst>
                                    </p:anim>
                                    <p:animEffect transition="in" filter="wipe(up)">
                                      <p:cBhvr>
                                        <p:cTn id="6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9" grpId="0"/>
      <p:bldP spid="10" grpId="0"/>
      <p:bldP spid="11" grpId="0"/>
      <p:bldP spid="12" grpId="0"/>
      <p:bldP spid="13" grpId="0"/>
      <p:bldP spid="17" grpId="0"/>
      <p:bldP spid="18" grpId="0"/>
      <p:bldP spid="21" grpId="0"/>
      <p:bldP spid="24"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5"/>
          <p:cNvSpPr>
            <a:spLocks noGrp="1"/>
          </p:cNvSpPr>
          <p:nvPr>
            <p:ph type="title"/>
          </p:nvPr>
        </p:nvSpPr>
        <p:spPr/>
        <p:txBody>
          <a:bodyPr/>
          <a:p>
            <a:r>
              <a:rPr lang="zh-CN" altLang="en-US">
                <a:solidFill>
                  <a:schemeClr val="accent1"/>
                </a:solidFill>
              </a:rPr>
              <a:t>传统金融</a:t>
            </a:r>
            <a:endParaRPr lang="zh-CN" altLang="en-US">
              <a:solidFill>
                <a:schemeClr val="accent1"/>
              </a:solidFill>
            </a:endParaRPr>
          </a:p>
        </p:txBody>
      </p:sp>
      <p:grpSp>
        <p:nvGrpSpPr>
          <p:cNvPr id="39" name="组合 38"/>
          <p:cNvGrpSpPr/>
          <p:nvPr/>
        </p:nvGrpSpPr>
        <p:grpSpPr>
          <a:xfrm>
            <a:off x="634365" y="887095"/>
            <a:ext cx="3127375" cy="473075"/>
            <a:chOff x="2347" y="2773"/>
            <a:chExt cx="5344" cy="952"/>
          </a:xfrm>
        </p:grpSpPr>
        <p:sp>
          <p:nvSpPr>
            <p:cNvPr id="40" name="平行四边形 39"/>
            <p:cNvSpPr/>
            <p:nvPr/>
          </p:nvSpPr>
          <p:spPr>
            <a:xfrm>
              <a:off x="2347" y="2773"/>
              <a:ext cx="349" cy="952"/>
            </a:xfrm>
            <a:prstGeom prst="parallelogram">
              <a:avLst>
                <a:gd name="adj" fmla="val 6131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1" name="平行四边形 40"/>
            <p:cNvSpPr/>
            <p:nvPr/>
          </p:nvSpPr>
          <p:spPr>
            <a:xfrm>
              <a:off x="2539" y="2773"/>
              <a:ext cx="5152" cy="952"/>
            </a:xfrm>
            <a:prstGeom prst="parallelogram">
              <a:avLst>
                <a:gd name="adj" fmla="val 2502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42" name="文本框 41"/>
          <p:cNvSpPr txBox="1"/>
          <p:nvPr/>
        </p:nvSpPr>
        <p:spPr>
          <a:xfrm>
            <a:off x="889000" y="939165"/>
            <a:ext cx="2721610" cy="368300"/>
          </a:xfrm>
          <a:prstGeom prst="rect">
            <a:avLst/>
          </a:prstGeom>
          <a:noFill/>
        </p:spPr>
        <p:txBody>
          <a:bodyPr wrap="square">
            <a:spAutoFit/>
          </a:bodyPr>
          <a:p>
            <a:r>
              <a:rPr lang="zh-CN" altLang="en-US" sz="1800" b="1" dirty="0">
                <a:solidFill>
                  <a:schemeClr val="bg1"/>
                </a:solidFill>
                <a:latin typeface="微软雅黑" panose="020B0503020204020204" charset="-122"/>
                <a:ea typeface="微软雅黑" panose="020B0503020204020204" charset="-122"/>
                <a:sym typeface="+mn-ea"/>
              </a:rPr>
              <a:t>（四）金融体系的功能</a:t>
            </a:r>
            <a:endParaRPr lang="zh-CN" altLang="en-US" sz="1800" b="1" dirty="0">
              <a:solidFill>
                <a:schemeClr val="bg1"/>
              </a:solidFill>
              <a:latin typeface="微软雅黑" panose="020B0503020204020204" charset="-122"/>
              <a:ea typeface="微软雅黑" panose="020B0503020204020204" charset="-122"/>
              <a:sym typeface="+mn-ea"/>
            </a:endParaRPr>
          </a:p>
        </p:txBody>
      </p:sp>
      <p:sp>
        <p:nvSpPr>
          <p:cNvPr id="2" name="文本框 1"/>
          <p:cNvSpPr txBox="1"/>
          <p:nvPr/>
        </p:nvSpPr>
        <p:spPr>
          <a:xfrm>
            <a:off x="3793490" y="939800"/>
            <a:ext cx="3477895" cy="368300"/>
          </a:xfrm>
          <a:prstGeom prst="rect">
            <a:avLst/>
          </a:prstGeom>
          <a:noFill/>
        </p:spPr>
        <p:txBody>
          <a:bodyPr wrap="square">
            <a:spAutoFit/>
          </a:bodyPr>
          <a:p>
            <a:r>
              <a:rPr sz="1800" b="1" dirty="0">
                <a:solidFill>
                  <a:schemeClr val="accent1"/>
                </a:solidFill>
                <a:latin typeface="微软雅黑" panose="020B0503020204020204" charset="-122"/>
                <a:ea typeface="微软雅黑" panose="020B0503020204020204" charset="-122"/>
                <a:sym typeface="+mn-ea"/>
              </a:rPr>
              <a:t>1.</a:t>
            </a:r>
            <a:r>
              <a:rPr lang="en-US" sz="1800" b="1" dirty="0">
                <a:solidFill>
                  <a:schemeClr val="accent1"/>
                </a:solidFill>
                <a:latin typeface="微软雅黑" panose="020B0503020204020204" charset="-122"/>
                <a:ea typeface="微软雅黑" panose="020B0503020204020204" charset="-122"/>
                <a:sym typeface="+mn-ea"/>
              </a:rPr>
              <a:t> </a:t>
            </a:r>
            <a:r>
              <a:rPr sz="1800" b="1" dirty="0">
                <a:solidFill>
                  <a:schemeClr val="accent1"/>
                </a:solidFill>
                <a:latin typeface="微软雅黑" panose="020B0503020204020204" charset="-122"/>
                <a:ea typeface="微软雅黑" panose="020B0503020204020204" charset="-122"/>
                <a:sym typeface="+mn-ea"/>
              </a:rPr>
              <a:t>在空间和时间上转移资源</a:t>
            </a:r>
            <a:endParaRPr sz="1800" b="1" dirty="0">
              <a:solidFill>
                <a:schemeClr val="accent1"/>
              </a:solidFill>
              <a:latin typeface="微软雅黑" panose="020B0503020204020204" charset="-122"/>
              <a:ea typeface="微软雅黑" panose="020B0503020204020204" charset="-122"/>
              <a:sym typeface="+mn-ea"/>
            </a:endParaRPr>
          </a:p>
        </p:txBody>
      </p:sp>
      <p:sp>
        <p:nvSpPr>
          <p:cNvPr id="3" name="TextBox 6"/>
          <p:cNvSpPr txBox="1"/>
          <p:nvPr>
            <p:custDataLst>
              <p:tags r:id="rId1"/>
            </p:custDataLst>
          </p:nvPr>
        </p:nvSpPr>
        <p:spPr>
          <a:xfrm>
            <a:off x="838835" y="2032000"/>
            <a:ext cx="5340350" cy="3912870"/>
          </a:xfrm>
          <a:prstGeom prst="rect">
            <a:avLst/>
          </a:prstGeom>
          <a:noFill/>
        </p:spPr>
        <p:txBody>
          <a:bodyPr wrap="square" rtlCol="0">
            <a:spAutoFit/>
          </a:bodyPr>
          <a:p>
            <a:pPr indent="508000" algn="just" fontAlgn="auto">
              <a:lnSpc>
                <a:spcPct val="150000"/>
              </a:lnSpc>
              <a:spcBef>
                <a:spcPts val="0"/>
              </a:spcBef>
              <a:spcAft>
                <a:spcPts val="1000"/>
              </a:spcAft>
              <a:extLst>
                <a:ext uri="{35155182-B16C-46BC-9424-99874614C6A1}">
                  <wpsdc:indentchars xmlns:wpsdc="http://www.wps.cn/officeDocument/2017/drawingmlCustomData" val="200" checksum="282533468"/>
                </a:ext>
              </a:extLst>
            </a:pPr>
            <a:r>
              <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rPr>
              <a:t>金融的资金融通的本质为实现跨期转移资源提供了可能。资金盈余的一方通过暂时让渡资金的使用权，把资金转移给资金需求者，从而在未来某一时间取得资金和红利回报。而资金需求者为了获取所需的资金而承诺未来给予一定的回报作为补偿。</a:t>
            </a:r>
            <a:endPar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endParaRPr>
          </a:p>
          <a:p>
            <a:pPr indent="508000" algn="just" fontAlgn="auto">
              <a:lnSpc>
                <a:spcPct val="150000"/>
              </a:lnSpc>
              <a:spcBef>
                <a:spcPts val="0"/>
              </a:spcBef>
              <a:spcAft>
                <a:spcPts val="1000"/>
              </a:spcAft>
              <a:extLst>
                <a:ext uri="{35155182-B16C-46BC-9424-99874614C6A1}">
                  <wpsdc:indentchars xmlns:wpsdc="http://www.wps.cn/officeDocument/2017/drawingmlCustomData" val="200" checksum="282533468"/>
                </a:ext>
              </a:extLst>
            </a:pPr>
            <a:r>
              <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rPr>
              <a:t>资源在空间上的转移为了获取最大的利益回报，从而实现资源的最优配置。</a:t>
            </a:r>
            <a:endPar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endParaRPr>
          </a:p>
        </p:txBody>
      </p:sp>
      <p:pic>
        <p:nvPicPr>
          <p:cNvPr id="103" name="图片 102"/>
          <p:cNvPicPr/>
          <p:nvPr/>
        </p:nvPicPr>
        <p:blipFill>
          <a:blip r:embed="rId2"/>
          <a:stretch>
            <a:fillRect/>
          </a:stretch>
        </p:blipFill>
        <p:spPr>
          <a:xfrm>
            <a:off x="6468110" y="2346960"/>
            <a:ext cx="4925060" cy="3282315"/>
          </a:xfrm>
          <a:prstGeom prst="rect">
            <a:avLst/>
          </a:prstGeom>
          <a:noFill/>
          <a:ln w="9525">
            <a:noFill/>
          </a:ln>
        </p:spPr>
      </p:pic>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p:tgtEl>
                                          <p:spTgt spid="2"/>
                                        </p:tgtEl>
                                        <p:attrNameLst>
                                          <p:attrName>ppt_y</p:attrName>
                                        </p:attrNameLst>
                                      </p:cBhvr>
                                      <p:tavLst>
                                        <p:tav tm="0">
                                          <p:val>
                                            <p:strVal val="#ppt_y+#ppt_h*1.125000"/>
                                          </p:val>
                                        </p:tav>
                                        <p:tav tm="100000">
                                          <p:val>
                                            <p:strVal val="#ppt_y"/>
                                          </p:val>
                                        </p:tav>
                                      </p:tavLst>
                                    </p:anim>
                                    <p:animEffect transition="in" filter="wipe(up)">
                                      <p:cBhvr>
                                        <p:cTn id="15" dur="500"/>
                                        <p:tgtEl>
                                          <p:spTgt spid="2"/>
                                        </p:tgtEl>
                                      </p:cBhvr>
                                    </p:animEffect>
                                  </p:childTnLst>
                                </p:cTn>
                              </p:par>
                            </p:childTnLst>
                          </p:cTn>
                        </p:par>
                        <p:par>
                          <p:cTn id="16" fill="hold">
                            <p:stCondLst>
                              <p:cond delay="1000"/>
                            </p:stCondLst>
                            <p:childTnLst>
                              <p:par>
                                <p:cTn id="17" presetID="18" presetClass="entr" presetSubtype="12" fill="hold" nodeType="afterEffect">
                                  <p:stCondLst>
                                    <p:cond delay="0"/>
                                  </p:stCondLst>
                                  <p:childTnLst>
                                    <p:set>
                                      <p:cBhvr>
                                        <p:cTn id="18" dur="1" fill="hold">
                                          <p:stCondLst>
                                            <p:cond delay="0"/>
                                          </p:stCondLst>
                                        </p:cTn>
                                        <p:tgtEl>
                                          <p:spTgt spid="103"/>
                                        </p:tgtEl>
                                        <p:attrNameLst>
                                          <p:attrName>style.visibility</p:attrName>
                                        </p:attrNameLst>
                                      </p:cBhvr>
                                      <p:to>
                                        <p:strVal val="visible"/>
                                      </p:to>
                                    </p:set>
                                    <p:animEffect transition="in" filter="strips(downLeft)">
                                      <p:cBhvr>
                                        <p:cTn id="19" dur="500"/>
                                        <p:tgtEl>
                                          <p:spTgt spid="103"/>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 calcmode="lin" valueType="num">
                                      <p:cBhvr additive="base">
                                        <p:cTn id="24"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25" dur="5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 calcmode="lin" valueType="num">
                                      <p:cBhvr additive="base">
                                        <p:cTn id="30"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3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2" grpId="0"/>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5"/>
          <p:cNvSpPr>
            <a:spLocks noGrp="1"/>
          </p:cNvSpPr>
          <p:nvPr>
            <p:ph type="title"/>
          </p:nvPr>
        </p:nvSpPr>
        <p:spPr/>
        <p:txBody>
          <a:bodyPr/>
          <a:p>
            <a:r>
              <a:rPr lang="zh-CN" altLang="en-US">
                <a:solidFill>
                  <a:schemeClr val="accent1"/>
                </a:solidFill>
              </a:rPr>
              <a:t>传统金融</a:t>
            </a:r>
            <a:endParaRPr lang="zh-CN" altLang="en-US">
              <a:solidFill>
                <a:schemeClr val="accent1"/>
              </a:solidFill>
            </a:endParaRPr>
          </a:p>
        </p:txBody>
      </p:sp>
      <p:grpSp>
        <p:nvGrpSpPr>
          <p:cNvPr id="39" name="组合 38"/>
          <p:cNvGrpSpPr/>
          <p:nvPr/>
        </p:nvGrpSpPr>
        <p:grpSpPr>
          <a:xfrm>
            <a:off x="634365" y="887095"/>
            <a:ext cx="3127375" cy="473075"/>
            <a:chOff x="2347" y="2773"/>
            <a:chExt cx="5344" cy="952"/>
          </a:xfrm>
        </p:grpSpPr>
        <p:sp>
          <p:nvSpPr>
            <p:cNvPr id="40" name="平行四边形 39"/>
            <p:cNvSpPr/>
            <p:nvPr/>
          </p:nvSpPr>
          <p:spPr>
            <a:xfrm>
              <a:off x="2347" y="2773"/>
              <a:ext cx="349" cy="952"/>
            </a:xfrm>
            <a:prstGeom prst="parallelogram">
              <a:avLst>
                <a:gd name="adj" fmla="val 6131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1" name="平行四边形 40"/>
            <p:cNvSpPr/>
            <p:nvPr/>
          </p:nvSpPr>
          <p:spPr>
            <a:xfrm>
              <a:off x="2539" y="2773"/>
              <a:ext cx="5152" cy="952"/>
            </a:xfrm>
            <a:prstGeom prst="parallelogram">
              <a:avLst>
                <a:gd name="adj" fmla="val 2502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42" name="文本框 41"/>
          <p:cNvSpPr txBox="1"/>
          <p:nvPr/>
        </p:nvSpPr>
        <p:spPr>
          <a:xfrm>
            <a:off x="889000" y="939165"/>
            <a:ext cx="2721610" cy="368300"/>
          </a:xfrm>
          <a:prstGeom prst="rect">
            <a:avLst/>
          </a:prstGeom>
          <a:noFill/>
        </p:spPr>
        <p:txBody>
          <a:bodyPr wrap="square">
            <a:spAutoFit/>
          </a:bodyPr>
          <a:p>
            <a:r>
              <a:rPr lang="zh-CN" altLang="en-US" sz="1800" b="1" dirty="0">
                <a:solidFill>
                  <a:schemeClr val="bg1"/>
                </a:solidFill>
                <a:latin typeface="微软雅黑" panose="020B0503020204020204" charset="-122"/>
                <a:ea typeface="微软雅黑" panose="020B0503020204020204" charset="-122"/>
                <a:sym typeface="+mn-ea"/>
              </a:rPr>
              <a:t>（四）金融体系的功能</a:t>
            </a:r>
            <a:endParaRPr lang="zh-CN" altLang="en-US" sz="1800" b="1" dirty="0">
              <a:solidFill>
                <a:schemeClr val="bg1"/>
              </a:solidFill>
              <a:latin typeface="微软雅黑" panose="020B0503020204020204" charset="-122"/>
              <a:ea typeface="微软雅黑" panose="020B0503020204020204" charset="-122"/>
              <a:sym typeface="+mn-ea"/>
            </a:endParaRPr>
          </a:p>
        </p:txBody>
      </p:sp>
      <p:sp>
        <p:nvSpPr>
          <p:cNvPr id="2" name="文本框 1"/>
          <p:cNvSpPr txBox="1"/>
          <p:nvPr/>
        </p:nvSpPr>
        <p:spPr>
          <a:xfrm>
            <a:off x="3793490" y="939800"/>
            <a:ext cx="3477895" cy="368300"/>
          </a:xfrm>
          <a:prstGeom prst="rect">
            <a:avLst/>
          </a:prstGeom>
          <a:noFill/>
        </p:spPr>
        <p:txBody>
          <a:bodyPr wrap="square">
            <a:spAutoFit/>
          </a:bodyPr>
          <a:p>
            <a:r>
              <a:rPr sz="1800" b="1" dirty="0">
                <a:solidFill>
                  <a:schemeClr val="accent1"/>
                </a:solidFill>
                <a:latin typeface="微软雅黑" panose="020B0503020204020204" charset="-122"/>
                <a:ea typeface="微软雅黑" panose="020B0503020204020204" charset="-122"/>
                <a:sym typeface="+mn-ea"/>
              </a:rPr>
              <a:t>2.</a:t>
            </a:r>
            <a:r>
              <a:rPr lang="en-US" sz="1800" b="1" dirty="0">
                <a:solidFill>
                  <a:schemeClr val="accent1"/>
                </a:solidFill>
                <a:latin typeface="微软雅黑" panose="020B0503020204020204" charset="-122"/>
                <a:ea typeface="微软雅黑" panose="020B0503020204020204" charset="-122"/>
                <a:sym typeface="+mn-ea"/>
              </a:rPr>
              <a:t> </a:t>
            </a:r>
            <a:r>
              <a:rPr sz="1800" b="1" dirty="0">
                <a:solidFill>
                  <a:schemeClr val="accent1"/>
                </a:solidFill>
                <a:latin typeface="微软雅黑" panose="020B0503020204020204" charset="-122"/>
                <a:ea typeface="微软雅黑" panose="020B0503020204020204" charset="-122"/>
                <a:sym typeface="+mn-ea"/>
              </a:rPr>
              <a:t>管理风险</a:t>
            </a:r>
            <a:endParaRPr sz="1800" b="1" dirty="0">
              <a:solidFill>
                <a:schemeClr val="accent1"/>
              </a:solidFill>
              <a:latin typeface="微软雅黑" panose="020B0503020204020204" charset="-122"/>
              <a:ea typeface="微软雅黑" panose="020B0503020204020204" charset="-122"/>
              <a:sym typeface="+mn-ea"/>
            </a:endParaRPr>
          </a:p>
        </p:txBody>
      </p:sp>
      <p:sp>
        <p:nvSpPr>
          <p:cNvPr id="3" name="TextBox 6"/>
          <p:cNvSpPr txBox="1"/>
          <p:nvPr>
            <p:custDataLst>
              <p:tags r:id="rId1"/>
            </p:custDataLst>
          </p:nvPr>
        </p:nvSpPr>
        <p:spPr>
          <a:xfrm>
            <a:off x="838835" y="2249170"/>
            <a:ext cx="4090035" cy="3451225"/>
          </a:xfrm>
          <a:prstGeom prst="rect">
            <a:avLst/>
          </a:prstGeom>
          <a:noFill/>
        </p:spPr>
        <p:txBody>
          <a:bodyPr wrap="square" rtlCol="0">
            <a:spAutoFit/>
          </a:bodyPr>
          <a:p>
            <a:pPr indent="508000" algn="just" fontAlgn="auto">
              <a:lnSpc>
                <a:spcPct val="150000"/>
              </a:lnSpc>
              <a:spcBef>
                <a:spcPts val="0"/>
              </a:spcBef>
              <a:spcAft>
                <a:spcPts val="1000"/>
              </a:spcAft>
              <a:extLst>
                <a:ext uri="{35155182-B16C-46BC-9424-99874614C6A1}">
                  <wpsdc:indentchars xmlns:wpsdc="http://www.wps.cn/officeDocument/2017/drawingmlCustomData" val="200" checksum="282533468"/>
                </a:ext>
              </a:extLst>
            </a:pPr>
            <a:r>
              <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rPr>
              <a:t>金融提供了分散、转移和管理风险的途径。</a:t>
            </a:r>
            <a:endPar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endParaRPr>
          </a:p>
          <a:p>
            <a:pPr indent="508000" algn="just" fontAlgn="auto">
              <a:lnSpc>
                <a:spcPct val="150000"/>
              </a:lnSpc>
              <a:spcBef>
                <a:spcPts val="0"/>
              </a:spcBef>
              <a:spcAft>
                <a:spcPts val="1000"/>
              </a:spcAft>
              <a:extLst>
                <a:ext uri="{35155182-B16C-46BC-9424-99874614C6A1}">
                  <wpsdc:indentchars xmlns:wpsdc="http://www.wps.cn/officeDocument/2017/drawingmlCustomData" val="200" checksum="282533468"/>
                </a:ext>
              </a:extLst>
            </a:pPr>
            <a:r>
              <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rPr>
              <a:t>例如，购买意外险就是一种通过资金管理可能发生的风险。或者觉得股票估值过高，可以把股票卖了买风险性相对较小的债券，都属于管理风险。</a:t>
            </a:r>
            <a:endPar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endParaRPr>
          </a:p>
        </p:txBody>
      </p:sp>
      <p:pic>
        <p:nvPicPr>
          <p:cNvPr id="104" name="图片 103"/>
          <p:cNvPicPr/>
          <p:nvPr/>
        </p:nvPicPr>
        <p:blipFill>
          <a:blip r:embed="rId2"/>
          <a:stretch>
            <a:fillRect/>
          </a:stretch>
        </p:blipFill>
        <p:spPr>
          <a:xfrm>
            <a:off x="5708650" y="2249170"/>
            <a:ext cx="5299075" cy="3533140"/>
          </a:xfrm>
          <a:prstGeom prst="rect">
            <a:avLst/>
          </a:prstGeom>
          <a:noFill/>
          <a:ln w="9525">
            <a:noFill/>
          </a:ln>
        </p:spPr>
      </p:pic>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p:tgtEl>
                                          <p:spTgt spid="2"/>
                                        </p:tgtEl>
                                        <p:attrNameLst>
                                          <p:attrName>ppt_y</p:attrName>
                                        </p:attrNameLst>
                                      </p:cBhvr>
                                      <p:tavLst>
                                        <p:tav tm="0">
                                          <p:val>
                                            <p:strVal val="#ppt_y+#ppt_h*1.125000"/>
                                          </p:val>
                                        </p:tav>
                                        <p:tav tm="100000">
                                          <p:val>
                                            <p:strVal val="#ppt_y"/>
                                          </p:val>
                                        </p:tav>
                                      </p:tavLst>
                                    </p:anim>
                                    <p:animEffect transition="in" filter="wipe(up)">
                                      <p:cBhvr>
                                        <p:cTn id="15" dur="500"/>
                                        <p:tgtEl>
                                          <p:spTgt spid="2"/>
                                        </p:tgtEl>
                                      </p:cBhvr>
                                    </p:animEffect>
                                  </p:childTnLst>
                                </p:cTn>
                              </p:par>
                            </p:childTnLst>
                          </p:cTn>
                        </p:par>
                        <p:par>
                          <p:cTn id="16" fill="hold">
                            <p:stCondLst>
                              <p:cond delay="1000"/>
                            </p:stCondLst>
                            <p:childTnLst>
                              <p:par>
                                <p:cTn id="17" presetID="2" presetClass="entr" presetSubtype="2" fill="hold" nodeType="afterEffect">
                                  <p:stCondLst>
                                    <p:cond delay="0"/>
                                  </p:stCondLst>
                                  <p:childTnLst>
                                    <p:set>
                                      <p:cBhvr>
                                        <p:cTn id="18" dur="1" fill="hold">
                                          <p:stCondLst>
                                            <p:cond delay="0"/>
                                          </p:stCondLst>
                                        </p:cTn>
                                        <p:tgtEl>
                                          <p:spTgt spid="104"/>
                                        </p:tgtEl>
                                        <p:attrNameLst>
                                          <p:attrName>style.visibility</p:attrName>
                                        </p:attrNameLst>
                                      </p:cBhvr>
                                      <p:to>
                                        <p:strVal val="visible"/>
                                      </p:to>
                                    </p:set>
                                    <p:anim calcmode="lin" valueType="num">
                                      <p:cBhvr additive="base">
                                        <p:cTn id="19" dur="500" fill="hold"/>
                                        <p:tgtEl>
                                          <p:spTgt spid="104"/>
                                        </p:tgtEl>
                                        <p:attrNameLst>
                                          <p:attrName>ppt_x</p:attrName>
                                        </p:attrNameLst>
                                      </p:cBhvr>
                                      <p:tavLst>
                                        <p:tav tm="0">
                                          <p:val>
                                            <p:strVal val="1+#ppt_w/2"/>
                                          </p:val>
                                        </p:tav>
                                        <p:tav tm="100000">
                                          <p:val>
                                            <p:strVal val="#ppt_x"/>
                                          </p:val>
                                        </p:tav>
                                      </p:tavLst>
                                    </p:anim>
                                    <p:anim calcmode="lin" valueType="num">
                                      <p:cBhvr additive="base">
                                        <p:cTn id="20" dur="500" fill="hold"/>
                                        <p:tgtEl>
                                          <p:spTgt spid="10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additive="base">
                                        <p:cTn id="31"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2" grpId="0"/>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标题 5"/>
          <p:cNvSpPr>
            <a:spLocks noGrp="1"/>
          </p:cNvSpPr>
          <p:nvPr>
            <p:ph type="title"/>
          </p:nvPr>
        </p:nvSpPr>
        <p:spPr/>
        <p:txBody>
          <a:bodyPr/>
          <a:p>
            <a:r>
              <a:rPr lang="zh-CN" altLang="en-US">
                <a:solidFill>
                  <a:schemeClr val="accent1"/>
                </a:solidFill>
              </a:rPr>
              <a:t>传统金融</a:t>
            </a:r>
            <a:endParaRPr lang="zh-CN" altLang="en-US">
              <a:solidFill>
                <a:schemeClr val="accent1"/>
              </a:solidFill>
            </a:endParaRPr>
          </a:p>
        </p:txBody>
      </p:sp>
      <p:grpSp>
        <p:nvGrpSpPr>
          <p:cNvPr id="39" name="组合 38"/>
          <p:cNvGrpSpPr/>
          <p:nvPr/>
        </p:nvGrpSpPr>
        <p:grpSpPr>
          <a:xfrm>
            <a:off x="634365" y="887095"/>
            <a:ext cx="3127375" cy="473075"/>
            <a:chOff x="2347" y="2773"/>
            <a:chExt cx="5344" cy="952"/>
          </a:xfrm>
        </p:grpSpPr>
        <p:sp>
          <p:nvSpPr>
            <p:cNvPr id="40" name="平行四边形 39"/>
            <p:cNvSpPr/>
            <p:nvPr/>
          </p:nvSpPr>
          <p:spPr>
            <a:xfrm>
              <a:off x="2347" y="2773"/>
              <a:ext cx="349" cy="952"/>
            </a:xfrm>
            <a:prstGeom prst="parallelogram">
              <a:avLst>
                <a:gd name="adj" fmla="val 6131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1" name="平行四边形 40"/>
            <p:cNvSpPr/>
            <p:nvPr/>
          </p:nvSpPr>
          <p:spPr>
            <a:xfrm>
              <a:off x="2539" y="2773"/>
              <a:ext cx="5152" cy="952"/>
            </a:xfrm>
            <a:prstGeom prst="parallelogram">
              <a:avLst>
                <a:gd name="adj" fmla="val 2502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42" name="文本框 41"/>
          <p:cNvSpPr txBox="1"/>
          <p:nvPr/>
        </p:nvSpPr>
        <p:spPr>
          <a:xfrm>
            <a:off x="889000" y="939165"/>
            <a:ext cx="2721610" cy="368300"/>
          </a:xfrm>
          <a:prstGeom prst="rect">
            <a:avLst/>
          </a:prstGeom>
          <a:noFill/>
        </p:spPr>
        <p:txBody>
          <a:bodyPr wrap="square">
            <a:spAutoFit/>
          </a:bodyPr>
          <a:p>
            <a:r>
              <a:rPr lang="zh-CN" altLang="en-US" sz="1800" b="1" dirty="0">
                <a:solidFill>
                  <a:schemeClr val="bg1"/>
                </a:solidFill>
                <a:latin typeface="微软雅黑" panose="020B0503020204020204" charset="-122"/>
                <a:ea typeface="微软雅黑" panose="020B0503020204020204" charset="-122"/>
                <a:sym typeface="+mn-ea"/>
              </a:rPr>
              <a:t>（四）金融体系的功能</a:t>
            </a:r>
            <a:endParaRPr lang="zh-CN" altLang="en-US" sz="1800" b="1" dirty="0">
              <a:solidFill>
                <a:schemeClr val="bg1"/>
              </a:solidFill>
              <a:latin typeface="微软雅黑" panose="020B0503020204020204" charset="-122"/>
              <a:ea typeface="微软雅黑" panose="020B0503020204020204" charset="-122"/>
              <a:sym typeface="+mn-ea"/>
            </a:endParaRPr>
          </a:p>
        </p:txBody>
      </p:sp>
      <p:sp>
        <p:nvSpPr>
          <p:cNvPr id="2" name="文本框 1"/>
          <p:cNvSpPr txBox="1"/>
          <p:nvPr/>
        </p:nvSpPr>
        <p:spPr>
          <a:xfrm>
            <a:off x="3793490" y="939800"/>
            <a:ext cx="3477895" cy="368300"/>
          </a:xfrm>
          <a:prstGeom prst="rect">
            <a:avLst/>
          </a:prstGeom>
          <a:noFill/>
        </p:spPr>
        <p:txBody>
          <a:bodyPr wrap="square">
            <a:spAutoFit/>
          </a:bodyPr>
          <a:p>
            <a:r>
              <a:rPr sz="1800" b="1" dirty="0">
                <a:solidFill>
                  <a:schemeClr val="accent1"/>
                </a:solidFill>
                <a:latin typeface="微软雅黑" panose="020B0503020204020204" charset="-122"/>
                <a:ea typeface="微软雅黑" panose="020B0503020204020204" charset="-122"/>
                <a:sym typeface="+mn-ea"/>
              </a:rPr>
              <a:t>3.</a:t>
            </a:r>
            <a:r>
              <a:rPr lang="en-US" sz="1800" b="1" dirty="0">
                <a:solidFill>
                  <a:schemeClr val="accent1"/>
                </a:solidFill>
                <a:latin typeface="微软雅黑" panose="020B0503020204020204" charset="-122"/>
                <a:ea typeface="微软雅黑" panose="020B0503020204020204" charset="-122"/>
                <a:sym typeface="+mn-ea"/>
              </a:rPr>
              <a:t> </a:t>
            </a:r>
            <a:r>
              <a:rPr sz="1800" b="1" dirty="0">
                <a:solidFill>
                  <a:schemeClr val="accent1"/>
                </a:solidFill>
                <a:latin typeface="微软雅黑" panose="020B0503020204020204" charset="-122"/>
                <a:ea typeface="微软雅黑" panose="020B0503020204020204" charset="-122"/>
                <a:sym typeface="+mn-ea"/>
              </a:rPr>
              <a:t>清算支付和结算支付</a:t>
            </a:r>
            <a:endParaRPr sz="1800" b="1" dirty="0">
              <a:solidFill>
                <a:schemeClr val="accent1"/>
              </a:solidFill>
              <a:latin typeface="微软雅黑" panose="020B0503020204020204" charset="-122"/>
              <a:ea typeface="微软雅黑" panose="020B0503020204020204" charset="-122"/>
              <a:sym typeface="+mn-ea"/>
            </a:endParaRPr>
          </a:p>
        </p:txBody>
      </p:sp>
      <p:sp>
        <p:nvSpPr>
          <p:cNvPr id="3" name="TextBox 6"/>
          <p:cNvSpPr txBox="1"/>
          <p:nvPr>
            <p:custDataLst>
              <p:tags r:id="rId1"/>
            </p:custDataLst>
          </p:nvPr>
        </p:nvSpPr>
        <p:spPr>
          <a:xfrm>
            <a:off x="819150" y="2791460"/>
            <a:ext cx="4352925" cy="2066290"/>
          </a:xfrm>
          <a:prstGeom prst="rect">
            <a:avLst/>
          </a:prstGeom>
          <a:noFill/>
        </p:spPr>
        <p:txBody>
          <a:bodyPr wrap="square" rtlCol="0">
            <a:spAutoFit/>
          </a:bodyPr>
          <a:p>
            <a:pPr indent="508000" algn="just" fontAlgn="auto">
              <a:lnSpc>
                <a:spcPct val="150000"/>
              </a:lnSpc>
              <a:spcBef>
                <a:spcPts val="0"/>
              </a:spcBef>
              <a:spcAft>
                <a:spcPts val="1000"/>
              </a:spcAft>
              <a:extLst>
                <a:ext uri="{35155182-B16C-46BC-9424-99874614C6A1}">
                  <wpsdc:indentchars xmlns:wpsdc="http://www.wps.cn/officeDocument/2017/drawingmlCustomData" val="200" checksum="282533468"/>
                </a:ext>
              </a:extLst>
            </a:pPr>
            <a:r>
              <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rPr>
              <a:t>金融体系提供清算支付和结算支付的方式，从而为商品、服务及资产的交换提供便利。</a:t>
            </a:r>
            <a:endPar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endParaRPr>
          </a:p>
          <a:p>
            <a:pPr indent="508000" algn="just" fontAlgn="auto">
              <a:lnSpc>
                <a:spcPct val="150000"/>
              </a:lnSpc>
              <a:spcBef>
                <a:spcPts val="0"/>
              </a:spcBef>
              <a:spcAft>
                <a:spcPts val="1000"/>
              </a:spcAft>
              <a:extLst>
                <a:ext uri="{35155182-B16C-46BC-9424-99874614C6A1}">
                  <wpsdc:indentchars xmlns:wpsdc="http://www.wps.cn/officeDocument/2017/drawingmlCustomData" val="200" checksum="282533468"/>
                </a:ext>
              </a:extLst>
            </a:pPr>
            <a:r>
              <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rPr>
              <a:t>这是金融体系的最基本功能。</a:t>
            </a:r>
            <a:endParaRPr lang="zh-CN" altLang="zh-CN" sz="2000" kern="100" dirty="0">
              <a:solidFill>
                <a:schemeClr val="dk1"/>
              </a:solidFill>
              <a:latin typeface="微软雅黑" panose="020B0503020204020204" charset="-122"/>
              <a:ea typeface="微软雅黑" panose="020B0503020204020204" charset="-122"/>
              <a:cs typeface="Times New Roman" panose="02020603050405020304" pitchFamily="18" charset="0"/>
            </a:endParaRPr>
          </a:p>
        </p:txBody>
      </p:sp>
      <p:pic>
        <p:nvPicPr>
          <p:cNvPr id="105" name="图片 104"/>
          <p:cNvPicPr/>
          <p:nvPr/>
        </p:nvPicPr>
        <p:blipFill>
          <a:blip r:embed="rId2"/>
          <a:stretch>
            <a:fillRect/>
          </a:stretch>
        </p:blipFill>
        <p:spPr>
          <a:xfrm>
            <a:off x="5455920" y="1910080"/>
            <a:ext cx="5743575" cy="3829050"/>
          </a:xfrm>
          <a:prstGeom prst="rect">
            <a:avLst/>
          </a:prstGeom>
          <a:noFill/>
          <a:ln w="9525">
            <a:noFill/>
          </a:ln>
        </p:spPr>
      </p:pic>
    </p:spTree>
  </p:cSld>
  <p:clrMapOvr>
    <a:masterClrMapping/>
  </p:clrMapOvr>
  <p:transition spd="med"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p:tgtEl>
                                          <p:spTgt spid="2"/>
                                        </p:tgtEl>
                                        <p:attrNameLst>
                                          <p:attrName>ppt_y</p:attrName>
                                        </p:attrNameLst>
                                      </p:cBhvr>
                                      <p:tavLst>
                                        <p:tav tm="0">
                                          <p:val>
                                            <p:strVal val="#ppt_y+#ppt_h*1.125000"/>
                                          </p:val>
                                        </p:tav>
                                        <p:tav tm="100000">
                                          <p:val>
                                            <p:strVal val="#ppt_y"/>
                                          </p:val>
                                        </p:tav>
                                      </p:tavLst>
                                    </p:anim>
                                    <p:animEffect transition="in" filter="wipe(up)">
                                      <p:cBhvr>
                                        <p:cTn id="15" dur="500"/>
                                        <p:tgtEl>
                                          <p:spTgt spid="2"/>
                                        </p:tgtEl>
                                      </p:cBhvr>
                                    </p:animEffect>
                                  </p:childTnLst>
                                </p:cTn>
                              </p:par>
                            </p:childTnLst>
                          </p:cTn>
                        </p:par>
                        <p:par>
                          <p:cTn id="16" fill="hold">
                            <p:stCondLst>
                              <p:cond delay="1000"/>
                            </p:stCondLst>
                            <p:childTnLst>
                              <p:par>
                                <p:cTn id="17" presetID="4" presetClass="entr" presetSubtype="32" fill="hold" nodeType="afterEffect">
                                  <p:stCondLst>
                                    <p:cond delay="0"/>
                                  </p:stCondLst>
                                  <p:childTnLst>
                                    <p:set>
                                      <p:cBhvr>
                                        <p:cTn id="18" dur="1000" fill="hold">
                                          <p:stCondLst>
                                            <p:cond delay="0"/>
                                          </p:stCondLst>
                                        </p:cTn>
                                        <p:tgtEl>
                                          <p:spTgt spid="105"/>
                                        </p:tgtEl>
                                        <p:attrNameLst>
                                          <p:attrName>style.visibility</p:attrName>
                                        </p:attrNameLst>
                                      </p:cBhvr>
                                      <p:to>
                                        <p:strVal val="visible"/>
                                      </p:to>
                                    </p:set>
                                    <p:animEffect transition="in" filter="box(out)">
                                      <p:cBhvr>
                                        <p:cTn id="19" dur="1000"/>
                                        <p:tgtEl>
                                          <p:spTgt spid="105"/>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 calcmode="lin" valueType="num">
                                      <p:cBhvr additive="base">
                                        <p:cTn id="24"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25" dur="5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 calcmode="lin" valueType="num">
                                      <p:cBhvr additive="base">
                                        <p:cTn id="30"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3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2" grpId="0"/>
      <p:bldP spid="3" grpId="0" uiExpand="1" build="p"/>
    </p:bldLst>
  </p:timing>
</p:sld>
</file>

<file path=ppt/tags/tag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c849740b-2724-488e-a9ad-bcd156c1d39b}"/>
  <p:tag name="KSO_WM_UNIT_TYPE" val="i"/>
</p:tagLst>
</file>

<file path=ppt/tags/tag10.xml><?xml version="1.0" encoding="utf-8"?>
<p:tagLst xmlns:p="http://schemas.openxmlformats.org/presentationml/2006/main">
  <p:tag name="KSO_WM_UNIT_FILL_FORE_SCHEMECOLOR_INDEX_BRIGHTNESS" val="0.8"/>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1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xml><?xml version="1.0" encoding="utf-8"?>
<p:tagLst xmlns:p="http://schemas.openxmlformats.org/presentationml/2006/main">
  <p:tag name="KSO_WM_UNIT_FILL_FORE_SCHEMECOLOR_INDEX_BRIGHTNESS" val="0.8"/>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1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i"/>
  <p:tag name="KSO_WM_UNIT_INDEX" val="1_1"/>
  <p:tag name="KSO_WM_UNIT_ID" val="diagram20171182_4*n_i*1_1"/>
  <p:tag name="KSO_WM_TEMPLATE_CATEGORY" val="diagram"/>
  <p:tag name="KSO_WM_TEMPLATE_INDEX" val="20171182"/>
  <p:tag name="KSO_WM_UNIT_LAYERLEVEL" val="1_1"/>
  <p:tag name="KSO_WM_TAG_VERSION" val="1.0"/>
  <p:tag name="KSO_WM_BEAUTIFY_FLAG" val="#wm#"/>
  <p:tag name="KSO_WM_UNIT_LINE_FORE_SCHEMECOLOR_INDEX" val="14"/>
  <p:tag name="KSO_WM_UNIT_LINE_FILL_TYPE" val="2"/>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i"/>
  <p:tag name="KSO_WM_UNIT_INDEX" val="1_2"/>
  <p:tag name="KSO_WM_UNIT_ID" val="diagram20171182_4*n_i*1_2"/>
  <p:tag name="KSO_WM_TEMPLATE_CATEGORY" val="diagram"/>
  <p:tag name="KSO_WM_TEMPLATE_INDEX" val="20171182"/>
  <p:tag name="KSO_WM_UNIT_LAYERLEVEL" val="1_1"/>
  <p:tag name="KSO_WM_TAG_VERSION" val="1.0"/>
  <p:tag name="KSO_WM_BEAUTIFY_FLAG" val="#wm#"/>
  <p:tag name="KSO_WM_UNIT_LINE_FORE_SCHEMECOLOR_INDEX" val="14"/>
  <p:tag name="KSO_WM_UNIT_LINE_FILL_TYPE" val="2"/>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1_1"/>
  <p:tag name="KSO_WM_UNIT_ID" val="diagram20171182_4*n_h_h_i*1_2_1_1"/>
  <p:tag name="KSO_WM_TEMPLATE_CATEGORY" val="diagram"/>
  <p:tag name="KSO_WM_TEMPLATE_INDEX" val="20171182"/>
  <p:tag name="KSO_WM_UNIT_LAYERLEVEL" val="1_1_1_1"/>
  <p:tag name="KSO_WM_TAG_VERSION" val="1.0"/>
  <p:tag name="KSO_WM_BEAUTIFY_FLAG" val="#wm#"/>
  <p:tag name="KSO_WM_UNIT_FILL_FORE_SCHEMECOLOR_INDEX" val="6"/>
  <p:tag name="KSO_WM_UNIT_FILL_TYPE" val="1"/>
  <p:tag name="KSO_WM_UNIT_TEXT_FILL_FORE_SCHEMECOLOR_INDEX" val="14"/>
  <p:tag name="KSO_WM_UNIT_TEXT_FILL_TYPE" val="1"/>
</p:tagLst>
</file>

<file path=ppt/tags/tag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861e1ca8-5140-4ebb-979f-fa152c8fb128}"/>
  <p:tag name="KSO_WM_UNIT_TYPE" val="i"/>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5_1"/>
  <p:tag name="KSO_WM_UNIT_ID" val="diagram20171182_4*n_h_h_i*1_2_5_1"/>
  <p:tag name="KSO_WM_TEMPLATE_CATEGORY" val="diagram"/>
  <p:tag name="KSO_WM_TEMPLATE_INDEX" val="20171182"/>
  <p:tag name="KSO_WM_UNIT_LAYERLEVEL" val="1_1_1_1"/>
  <p:tag name="KSO_WM_TAG_VERSION" val="1.0"/>
  <p:tag name="KSO_WM_BEAUTIFY_FLAG" val="#wm#"/>
  <p:tag name="KSO_WM_UNIT_FILL_FORE_SCHEMECOLOR_INDEX" val="10"/>
  <p:tag name="KSO_WM_UNIT_FILL_TYPE" val="1"/>
  <p:tag name="KSO_WM_UNIT_TEXT_FILL_FORE_SCHEMECOLOR_INDEX" val="14"/>
  <p:tag name="KSO_WM_UNIT_TEXT_FILL_TYPE" val="1"/>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2_1"/>
  <p:tag name="KSO_WM_UNIT_ID" val="diagram20171182_4*n_h_h_i*1_2_2_1"/>
  <p:tag name="KSO_WM_TEMPLATE_CATEGORY" val="diagram"/>
  <p:tag name="KSO_WM_TEMPLATE_INDEX" val="20171182"/>
  <p:tag name="KSO_WM_UNIT_LAYERLEVEL" val="1_1_1_1"/>
  <p:tag name="KSO_WM_TAG_VERSION" val="1.0"/>
  <p:tag name="KSO_WM_BEAUTIFY_FLAG" val="#wm#"/>
  <p:tag name="KSO_WM_UNIT_FILL_FORE_SCHEMECOLOR_INDEX" val="7"/>
  <p:tag name="KSO_WM_UNIT_FILL_TYPE" val="1"/>
  <p:tag name="KSO_WM_UNIT_TEXT_FILL_FORE_SCHEMECOLOR_INDEX" val="14"/>
  <p:tag name="KSO_WM_UNIT_TEXT_FILL_TYPE" val="1"/>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4_1"/>
  <p:tag name="KSO_WM_UNIT_ID" val="diagram20171182_4*n_h_h_i*1_2_4_1"/>
  <p:tag name="KSO_WM_TEMPLATE_CATEGORY" val="diagram"/>
  <p:tag name="KSO_WM_TEMPLATE_INDEX" val="20171182"/>
  <p:tag name="KSO_WM_UNIT_LAYERLEVEL" val="1_1_1_1"/>
  <p:tag name="KSO_WM_TAG_VERSION" val="1.0"/>
  <p:tag name="KSO_WM_BEAUTIFY_FLAG" val="#wm#"/>
  <p:tag name="KSO_WM_UNIT_FILL_FORE_SCHEMECOLOR_INDEX" val="9"/>
  <p:tag name="KSO_WM_UNIT_FILL_TYPE" val="1"/>
  <p:tag name="KSO_WM_UNIT_TEXT_FILL_FORE_SCHEMECOLOR_INDEX" val="14"/>
  <p:tag name="KSO_WM_UNIT_TEXT_FILL_TYPE" val="1"/>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h_i"/>
  <p:tag name="KSO_WM_UNIT_INDEX" val="1_2_3_1"/>
  <p:tag name="KSO_WM_UNIT_ID" val="diagram20171182_4*n_h_h_i*1_2_3_1"/>
  <p:tag name="KSO_WM_TEMPLATE_CATEGORY" val="diagram"/>
  <p:tag name="KSO_WM_TEMPLATE_INDEX" val="20171182"/>
  <p:tag name="KSO_WM_UNIT_LAYERLEVEL" val="1_1_1_1"/>
  <p:tag name="KSO_WM_TAG_VERSION" val="1.0"/>
  <p:tag name="KSO_WM_BEAUTIFY_FLAG" val="#wm#"/>
  <p:tag name="KSO_WM_UNIT_FILL_FORE_SCHEMECOLOR_INDEX" val="8"/>
  <p:tag name="KSO_WM_UNIT_FILL_TYPE" val="1"/>
  <p:tag name="KSO_WM_UNIT_TEXT_FILL_FORE_SCHEMECOLOR_INDEX" val="14"/>
  <p:tag name="KSO_WM_UNIT_TEXT_FILL_TYPE" val="1"/>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TYPE" val="n_h_i"/>
  <p:tag name="KSO_WM_UNIT_INDEX" val="1_1_1"/>
  <p:tag name="KSO_WM_UNIT_ID" val="diagram20171182_4*n_h_i*1_1_1"/>
  <p:tag name="KSO_WM_TEMPLATE_CATEGORY" val="diagram"/>
  <p:tag name="KSO_WM_TEMPLATE_INDEX" val="20171182"/>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Lst>
</file>

<file path=ppt/tags/tag25.xml><?xml version="1.0" encoding="utf-8"?>
<p:tagLst xmlns:p="http://schemas.openxmlformats.org/presentationml/2006/main">
  <p:tag name="KSO_WM_UNIT_ISCONTENTSTITLE" val="0"/>
  <p:tag name="KSO_WM_UNIT_ISNUMDGMTITLE" val="0"/>
  <p:tag name="KSO_WM_UNIT_NOCLEAR" val="0"/>
  <p:tag name="KSO_WM_UNIT_VALUE" val="6"/>
  <p:tag name="KSO_WM_UNIT_HIGHLIGHT" val="0"/>
  <p:tag name="KSO_WM_UNIT_COMPATIBLE" val="0"/>
  <p:tag name="KSO_WM_UNIT_DIAGRAM_ISNUMVISUAL" val="0"/>
  <p:tag name="KSO_WM_UNIT_DIAGRAM_ISREFERUNIT" val="0"/>
  <p:tag name="KSO_WM_DIAGRAM_GROUP_CODE" val="n1-1"/>
  <p:tag name="KSO_WM_UNIT_TYPE" val="n_h_a"/>
  <p:tag name="KSO_WM_UNIT_INDEX" val="1_1_1"/>
  <p:tag name="KSO_WM_UNIT_ID" val="diagram20171182_4*n_h_a*1_1_1"/>
  <p:tag name="KSO_WM_TEMPLATE_CATEGORY" val="diagram"/>
  <p:tag name="KSO_WM_TEMPLATE_INDEX" val="20171182"/>
  <p:tag name="KSO_WM_UNIT_LAYERLEVEL" val="1_1_1"/>
  <p:tag name="KSO_WM_TAG_VERSION" val="1.0"/>
  <p:tag name="KSO_WM_BEAUTIFY_FLAG" val="#wm#"/>
  <p:tag name="KSO_WM_UNIT_PRESET_TEXT" val="点击输&#13;入标题"/>
  <p:tag name="KSO_WM_UNIT_TEXT_FILL_FORE_SCHEMECOLOR_INDEX" val="14"/>
  <p:tag name="KSO_WM_UNIT_TEXT_FILL_TYPE" val="1"/>
</p:tagLst>
</file>

<file path=ppt/tags/tag2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c849740b-2724-488e-a9ad-bcd156c1d39b}"/>
  <p:tag name="KSO_WM_UNIT_TYPE" val="i"/>
</p:tagLst>
</file>

<file path=ppt/tags/tag3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WM_BEAUTIFY_SHAPE_IDENTITY" val="{861e1ca8-5140-4ebb-979f-fa152c8fb128}"/>
  <p:tag name="KSO_WM_UNIT_TYPE" val="i"/>
</p:tagLst>
</file>

<file path=ppt/tags/tag4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1.xml><?xml version="1.0" encoding="utf-8"?>
<p:tagLst xmlns:p="http://schemas.openxmlformats.org/presentationml/2006/main">
  <p:tag name="KSO_WM_UNIT_FILL_FORE_SCHEMECOLOR_INDEX_BRIGHTNESS" val="0.8"/>
  <p:tag name="KSO_WM_UNIT_FILL_FORE_SCHEMECOLOR_INDEX" val="9"/>
  <p:tag name="KSO_WM_UNIT_FILL_TYPE" val="1"/>
  <p:tag name="KSO_WM_UNIT_TEXT_FILL_FORE_SCHEMECOLOR_INDEX_BRIGHTNESS" val="0"/>
  <p:tag name="KSO_WM_UNIT_TEXT_FILL_FORE_SCHEMECOLOR_INDEX" val="2"/>
  <p:tag name="KSO_WM_UNIT_TEXT_FILL_TYPE" val="1"/>
</p:tagLst>
</file>

<file path=ppt/tags/tag4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3.xml><?xml version="1.0" encoding="utf-8"?>
<p:tagLst xmlns:p="http://schemas.openxmlformats.org/presentationml/2006/main">
  <p:tag name="KSO_WM_UNIT_FILL_FORE_SCHEMECOLOR_INDEX_BRIGHTNESS" val="0"/>
  <p:tag name="KSO_WM_UNIT_FILL_FORE_SCHEMECOLOR_INDEX" val="16"/>
  <p:tag name="KSO_WM_UNIT_FILL_TYPE" val="1"/>
</p:tagLst>
</file>

<file path=ppt/tags/tag44.xml><?xml version="1.0" encoding="utf-8"?>
<p:tagLst xmlns:p="http://schemas.openxmlformats.org/presentationml/2006/main">
  <p:tag name="KSO_WPP_MARK_KEY" val="63bbb2ab-3afa-4985-a88e-c835ac23ace6"/>
  <p:tag name="COMMONDATA" val="eyJoZGlkIjoiOTRiYWY2ZDYxOTM2OTVmOTUwNjYxNzhkNWNmYTNiNjcifQ=="/>
</p:tagLst>
</file>

<file path=ppt/tags/tag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7.xml><?xml version="1.0" encoding="utf-8"?>
<p:tagLst xmlns:p="http://schemas.openxmlformats.org/presentationml/2006/main">
  <p:tag name="KSO_WM_UNIT_TEXT_FILL_FORE_SCHEMECOLOR_INDEX_BRIGHTNESS" val="-0.75"/>
  <p:tag name="KSO_WM_UNIT_TEXT_FILL_FORE_SCHEMECOLOR_INDEX" val="16"/>
  <p:tag name="KSO_WM_UNIT_TEXT_FILL_TYPE" val="1"/>
</p:tagLst>
</file>

<file path=ppt/tags/tag8.xml><?xml version="1.0" encoding="utf-8"?>
<p:tagLst xmlns:p="http://schemas.openxmlformats.org/presentationml/2006/main">
  <p:tag name="KSO_WM_UNIT_FILL_FORE_SCHEMECOLOR_INDEX_BRIGHTNESS" val="-0.15"/>
  <p:tag name="KSO_WM_UNIT_FILL_FORE_SCHEMECOLOR_INDEX" val="14"/>
  <p:tag name="KSO_WM_UNIT_FILL_TYPE" val="1"/>
  <p:tag name="KSO_WM_UNIT_TEXT_FILL_FORE_SCHEMECOLOR_INDEX_BRIGHTNESS" val="-0.5"/>
  <p:tag name="KSO_WM_UNIT_TEXT_FILL_FORE_SCHEMECOLOR_INDEX" val="14"/>
  <p:tag name="KSO_WM_UNIT_TEXT_FILL_TYPE" val="1"/>
</p:tagLst>
</file>

<file path=ppt/tags/tag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heme/theme1.xml><?xml version="1.0" encoding="utf-8"?>
<a:theme xmlns:a="http://schemas.openxmlformats.org/drawingml/2006/main" name="第一PPT，www.1ppt.com">
  <a:themeElements>
    <a:clrScheme name="自定义 2">
      <a:dk1>
        <a:sysClr val="windowText" lastClr="000000"/>
      </a:dk1>
      <a:lt1>
        <a:sysClr val="window" lastClr="FFFFFF"/>
      </a:lt1>
      <a:dk2>
        <a:srgbClr val="17406D"/>
      </a:dk2>
      <a:lt2>
        <a:srgbClr val="DBEFF9"/>
      </a:lt2>
      <a:accent1>
        <a:srgbClr val="43536A"/>
      </a:accent1>
      <a:accent2>
        <a:srgbClr val="7F7F7F"/>
      </a:accent2>
      <a:accent3>
        <a:srgbClr val="43536A"/>
      </a:accent3>
      <a:accent4>
        <a:srgbClr val="7F7F7F"/>
      </a:accent4>
      <a:accent5>
        <a:srgbClr val="43536A"/>
      </a:accent5>
      <a:accent6>
        <a:srgbClr val="7F7F7F"/>
      </a:accent6>
      <a:hlink>
        <a:srgbClr val="F49100"/>
      </a:hlink>
      <a:folHlink>
        <a:srgbClr val="85DFD0"/>
      </a:folHlink>
    </a:clrScheme>
    <a:fontScheme name="qb0g2jkz">
      <a:majorFont>
        <a:latin typeface="Arial"/>
        <a:ea typeface="微软雅黑"/>
        <a:cs typeface=""/>
      </a:majorFont>
      <a:minorFont>
        <a:latin typeface="Arial"/>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第一PPT，www.1ppt.com">
  <a:themeElements>
    <a:clrScheme name="">
      <a:dk1>
        <a:srgbClr val="000000"/>
      </a:dk1>
      <a:lt1>
        <a:srgbClr val="FFFFFF"/>
      </a:lt1>
      <a:dk2>
        <a:srgbClr val="E8EEF2"/>
      </a:dk2>
      <a:lt2>
        <a:srgbClr val="F9FAFB"/>
      </a:lt2>
      <a:accent1>
        <a:srgbClr val="2B4663"/>
      </a:accent1>
      <a:accent2>
        <a:srgbClr val="5C7885"/>
      </a:accent2>
      <a:accent3>
        <a:srgbClr val="94ACBC"/>
      </a:accent3>
      <a:accent4>
        <a:srgbClr val="B9CAE1"/>
      </a:accent4>
      <a:accent5>
        <a:srgbClr val="97ABBD"/>
      </a:accent5>
      <a:accent6>
        <a:srgbClr val="3B606F"/>
      </a:accent6>
      <a:hlink>
        <a:srgbClr val="5FCBFB"/>
      </a:hlink>
      <a:folHlink>
        <a:srgbClr val="B759BC"/>
      </a:folHlink>
    </a:clrScheme>
    <a:fontScheme name="qb0g2jkz">
      <a:majorFont>
        <a:latin typeface="Arial"/>
        <a:ea typeface="微软雅黑"/>
        <a:cs typeface=""/>
      </a:majorFont>
      <a:minorFont>
        <a:latin typeface="Arial"/>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1617</Words>
  <Application>WPS 演示</Application>
  <PresentationFormat>全屏显示(16:9)</PresentationFormat>
  <Paragraphs>144</Paragraphs>
  <Slides>13</Slides>
  <Notes>16</Notes>
  <HiddenSlides>0</HiddenSlides>
  <MMClips>0</MMClips>
  <ScaleCrop>false</ScaleCrop>
  <HeadingPairs>
    <vt:vector size="6" baseType="variant">
      <vt:variant>
        <vt:lpstr>已用的字体</vt:lpstr>
      </vt:variant>
      <vt:variant>
        <vt:i4>14</vt:i4>
      </vt:variant>
      <vt:variant>
        <vt:lpstr>主题</vt:lpstr>
      </vt:variant>
      <vt:variant>
        <vt:i4>2</vt:i4>
      </vt:variant>
      <vt:variant>
        <vt:lpstr>幻灯片标题</vt:lpstr>
      </vt:variant>
      <vt:variant>
        <vt:i4>13</vt:i4>
      </vt:variant>
    </vt:vector>
  </HeadingPairs>
  <TitlesOfParts>
    <vt:vector size="29" baseType="lpstr">
      <vt:lpstr>Arial</vt:lpstr>
      <vt:lpstr>宋体</vt:lpstr>
      <vt:lpstr>Wingdings</vt:lpstr>
      <vt:lpstr>Calibri</vt:lpstr>
      <vt:lpstr>Agency FB</vt:lpstr>
      <vt:lpstr>Trebuchet MS</vt:lpstr>
      <vt:lpstr>方正正黑简体</vt:lpstr>
      <vt:lpstr>黑体</vt:lpstr>
      <vt:lpstr>Calibri</vt:lpstr>
      <vt:lpstr>微软雅黑</vt:lpstr>
      <vt:lpstr>Times New Roman</vt:lpstr>
      <vt:lpstr>Wingdings</vt:lpstr>
      <vt:lpstr>Arial Unicode MS</vt:lpstr>
      <vt:lpstr>等线</vt:lpstr>
      <vt:lpstr>第一PPT，www.1ppt.com</vt:lpstr>
      <vt:lpstr>1_第一PPT，www.1ppt.com</vt:lpstr>
      <vt:lpstr>PowerPoint 演示文稿</vt:lpstr>
      <vt:lpstr>前 言</vt:lpstr>
      <vt:lpstr>传统金融</vt:lpstr>
      <vt:lpstr>传统金融</vt:lpstr>
      <vt:lpstr>传统金融</vt:lpstr>
      <vt:lpstr>传统金融</vt:lpstr>
      <vt:lpstr>传统金融</vt:lpstr>
      <vt:lpstr>传统金融</vt:lpstr>
      <vt:lpstr>传统金融</vt:lpstr>
      <vt:lpstr>传统金融</vt:lpstr>
      <vt:lpstr>传统金融</vt:lpstr>
      <vt:lpstr>传统金融</vt:lpstr>
      <vt:lpstr>PowerPoint 演示文稿</vt:lpstr>
    </vt:vector>
  </TitlesOfParts>
  <Company>第一PPT，www.1ppt.com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欧美商务</dc:title>
  <dc:creator>第一PPT</dc:creator>
  <cp:keywords>www.1ppt.com</cp:keywords>
  <dc:description>www.1ppt.com</dc:description>
  <cp:lastModifiedBy>小刘</cp:lastModifiedBy>
  <cp:revision>434</cp:revision>
  <dcterms:created xsi:type="dcterms:W3CDTF">2017-03-04T06:55:00Z</dcterms:created>
  <dcterms:modified xsi:type="dcterms:W3CDTF">2023-06-08T03:30:40Z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CDEF74B1170C401D845EDB9952CDFBD2</vt:lpwstr>
  </property>
  <property fmtid="{D5CDD505-2E9C-101B-9397-08002B2CF9AE}" pid="3" name="KSOProductBuildVer">
    <vt:lpwstr>2052-11.1.0.14309</vt:lpwstr>
  </property>
</Properties>
</file>