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39" r:id="rId6"/>
    <p:sldId id="553" r:id="rId7"/>
    <p:sldId id="554" r:id="rId8"/>
    <p:sldId id="555" r:id="rId9"/>
    <p:sldId id="556" r:id="rId10"/>
    <p:sldId id="557" r:id="rId11"/>
    <p:sldId id="363" r:id="rId12"/>
  </p:sldIdLst>
  <p:sldSz cx="12192635" cy="6858000"/>
  <p:notesSz cx="6858000" cy="9144000"/>
  <p:custDataLst>
    <p:tags r:id="rId16"/>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4" userDrawn="1">
          <p15:clr>
            <a:srgbClr val="A4A3A4"/>
          </p15:clr>
        </p15:guide>
        <p15:guide id="2" pos="39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B4663"/>
    <a:srgbClr val="61849B"/>
    <a:srgbClr val="526580"/>
    <a:srgbClr val="323F4B"/>
    <a:srgbClr val="00B6A5"/>
    <a:srgbClr val="43536A"/>
    <a:srgbClr val="F9FAFB"/>
    <a:srgbClr val="DBEFF9"/>
    <a:srgbClr val="5537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214"/>
        <p:guide pos="3941"/>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gs" Target="tags/tag25.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4.jpeg"/><Relationship Id="rId2" Type="http://schemas.openxmlformats.org/officeDocument/2006/relationships/tags" Target="../tags/tag10.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5.jpeg"/><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6.jpeg"/><Relationship Id="rId2" Type="http://schemas.openxmlformats.org/officeDocument/2006/relationships/tags" Target="../tags/tag13.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7.jpeg"/><Relationship Id="rId2" Type="http://schemas.openxmlformats.org/officeDocument/2006/relationships/tags" Target="../tags/tag15.xml"/><Relationship Id="rId1" Type="http://schemas.openxmlformats.org/officeDocument/2006/relationships/tags" Target="../tags/tag14.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19.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24.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546350"/>
            <a:ext cx="6167755" cy="1896745"/>
          </a:xfrm>
          <a:prstGeom prst="rect">
            <a:avLst/>
          </a:prstGeom>
          <a:noFill/>
        </p:spPr>
        <p:txBody>
          <a:bodyPr wrap="square" rtlCol="0">
            <a:spAutoFit/>
          </a:bodyPr>
          <a:p>
            <a:pPr algn="l"/>
            <a:r>
              <a:rPr kumimoji="1" lang="zh-CN" altLang="en-US" sz="5865" b="1" dirty="0" smtClean="0">
                <a:solidFill>
                  <a:srgbClr val="43536A"/>
                </a:solidFill>
                <a:cs typeface="+mn-ea"/>
                <a:sym typeface="+mn-lt"/>
              </a:rPr>
              <a:t>互联网金融行业发展现状</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546068"/>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956945" y="2040255"/>
            <a:ext cx="10278110" cy="214122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标题 5"/>
          <p:cNvSpPr>
            <a:spLocks noGrp="1"/>
          </p:cNvSpPr>
          <p:nvPr>
            <p:ph type="title"/>
          </p:nvPr>
        </p:nvSpPr>
        <p:spPr/>
        <p:txBody>
          <a:bodyPr/>
          <a:p>
            <a:r>
              <a:rPr>
                <a:solidFill>
                  <a:schemeClr val="accent1"/>
                </a:solidFill>
              </a:rPr>
              <a:t>一、国外互联网金融发展的现状</a:t>
            </a:r>
            <a:endParaRPr>
              <a:solidFill>
                <a:schemeClr val="accent1"/>
              </a:solidFill>
            </a:endParaRPr>
          </a:p>
        </p:txBody>
      </p:sp>
      <p:grpSp>
        <p:nvGrpSpPr>
          <p:cNvPr id="39" name="组合 38"/>
          <p:cNvGrpSpPr/>
          <p:nvPr/>
        </p:nvGrpSpPr>
        <p:grpSpPr>
          <a:xfrm>
            <a:off x="634365" y="887095"/>
            <a:ext cx="2710330" cy="473075"/>
            <a:chOff x="2347" y="2773"/>
            <a:chExt cx="4278"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08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280920" cy="368300"/>
          </a:xfrm>
          <a:prstGeom prst="rect">
            <a:avLst/>
          </a:prstGeom>
          <a:noFill/>
        </p:spPr>
        <p:txBody>
          <a:bodyPr wrap="square">
            <a:spAutoFit/>
          </a:bodyPr>
          <a:p>
            <a:pPr algn="ctr"/>
            <a:r>
              <a:rPr lang="zh-CN" altLang="en-US" sz="1800" b="1" dirty="0">
                <a:solidFill>
                  <a:schemeClr val="bg1"/>
                </a:solidFill>
                <a:latin typeface="微软雅黑" panose="020B0503020204020204" charset="-122"/>
                <a:ea typeface="微软雅黑" panose="020B0503020204020204" charset="-122"/>
                <a:sym typeface="+mn-ea"/>
              </a:rPr>
              <a:t>前</a:t>
            </a:r>
            <a:r>
              <a:rPr lang="en-US" altLang="zh-CN" sz="1800" b="1" dirty="0">
                <a:solidFill>
                  <a:schemeClr val="bg1"/>
                </a:solidFill>
                <a:latin typeface="微软雅黑" panose="020B0503020204020204" charset="-122"/>
                <a:ea typeface="微软雅黑" panose="020B0503020204020204" charset="-122"/>
                <a:sym typeface="+mn-ea"/>
              </a:rPr>
              <a:t>  </a:t>
            </a:r>
            <a:r>
              <a:rPr lang="zh-CN" altLang="en-US" sz="1800" b="1" dirty="0">
                <a:solidFill>
                  <a:schemeClr val="bg1"/>
                </a:solidFill>
                <a:latin typeface="微软雅黑" panose="020B0503020204020204" charset="-122"/>
                <a:ea typeface="微软雅黑" panose="020B0503020204020204" charset="-122"/>
                <a:sym typeface="+mn-ea"/>
              </a:rPr>
              <a:t>言</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13" name="TextBox 6"/>
          <p:cNvSpPr txBox="1"/>
          <p:nvPr>
            <p:custDataLst>
              <p:tags r:id="rId2"/>
            </p:custDataLst>
          </p:nvPr>
        </p:nvSpPr>
        <p:spPr>
          <a:xfrm>
            <a:off x="1186180" y="4667250"/>
            <a:ext cx="9790430" cy="1476375"/>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从全球范围来看，各国互联网金融都伴随着经济的增长、网络的普及和智能手机的使用而取得了不同程度的发展。同时，金融属于一个高监管行业，各国对互联网金融采取的监管政策、发展路径也各部相同。</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17" name="图片 116"/>
          <p:cNvPicPr>
            <a:picLocks noChangeAspect="1"/>
          </p:cNvPicPr>
          <p:nvPr/>
        </p:nvPicPr>
        <p:blipFill>
          <a:blip r:embed="rId3"/>
          <a:srcRect t="12167" b="8020"/>
          <a:stretch>
            <a:fillRect/>
          </a:stretch>
        </p:blipFill>
        <p:spPr>
          <a:xfrm>
            <a:off x="2136140" y="1723390"/>
            <a:ext cx="7920355" cy="2774315"/>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6" presetClass="entr" presetSubtype="37" fill="hold" grpId="0" nodeType="after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barn(outVertical)">
                                      <p:cBhvr>
                                        <p:cTn id="14" dur="500"/>
                                        <p:tgtEl>
                                          <p:spTgt spid="43"/>
                                        </p:tgtEl>
                                      </p:cBhvr>
                                    </p:animEffect>
                                  </p:childTnLst>
                                </p:cTn>
                              </p:par>
                              <p:par>
                                <p:cTn id="15" presetID="16" presetClass="entr" presetSubtype="37" fill="hold" nodeType="withEffect">
                                  <p:stCondLst>
                                    <p:cond delay="0"/>
                                  </p:stCondLst>
                                  <p:childTnLst>
                                    <p:set>
                                      <p:cBhvr>
                                        <p:cTn id="16" dur="1" fill="hold">
                                          <p:stCondLst>
                                            <p:cond delay="0"/>
                                          </p:stCondLst>
                                        </p:cTn>
                                        <p:tgtEl>
                                          <p:spTgt spid="117"/>
                                        </p:tgtEl>
                                        <p:attrNameLst>
                                          <p:attrName>style.visibility</p:attrName>
                                        </p:attrNameLst>
                                      </p:cBhvr>
                                      <p:to>
                                        <p:strVal val="visible"/>
                                      </p:to>
                                    </p:set>
                                    <p:animEffect transition="in" filter="barn(outVertical)">
                                      <p:cBhvr>
                                        <p:cTn id="17" dur="500"/>
                                        <p:tgtEl>
                                          <p:spTgt spid="117"/>
                                        </p:tgtEl>
                                      </p:cBhvr>
                                    </p:animEffect>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3" grpId="0"/>
      <p:bldP spid="43"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一、国外互联网金融发展的现状</a:t>
            </a:r>
            <a:endParaRPr>
              <a:solidFill>
                <a:schemeClr val="accent1"/>
              </a:solidFill>
            </a:endParaRPr>
          </a:p>
        </p:txBody>
      </p:sp>
      <p:grpSp>
        <p:nvGrpSpPr>
          <p:cNvPr id="2" name="组合 1"/>
          <p:cNvGrpSpPr/>
          <p:nvPr/>
        </p:nvGrpSpPr>
        <p:grpSpPr>
          <a:xfrm>
            <a:off x="634365" y="887095"/>
            <a:ext cx="3565623" cy="473075"/>
            <a:chOff x="2347" y="2773"/>
            <a:chExt cx="5628" cy="952"/>
          </a:xfrm>
        </p:grpSpPr>
        <p:sp>
          <p:nvSpPr>
            <p:cNvPr id="3" name="平行四边形 2"/>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平行四边形 3"/>
            <p:cNvSpPr/>
            <p:nvPr/>
          </p:nvSpPr>
          <p:spPr>
            <a:xfrm>
              <a:off x="2539" y="2773"/>
              <a:ext cx="543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5" name="文本框 4"/>
          <p:cNvSpPr txBox="1"/>
          <p:nvPr/>
        </p:nvSpPr>
        <p:spPr>
          <a:xfrm>
            <a:off x="889000" y="939165"/>
            <a:ext cx="303339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（一）美国互联网金融发展</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7" name="TextBox 6"/>
          <p:cNvSpPr txBox="1"/>
          <p:nvPr>
            <p:custDataLst>
              <p:tags r:id="rId1"/>
            </p:custDataLst>
          </p:nvPr>
        </p:nvSpPr>
        <p:spPr>
          <a:xfrm>
            <a:off x="889000" y="1804035"/>
            <a:ext cx="5506720" cy="437451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美国的互联网金融发展，是从银行的信息化革命开始的，是传统银行主动拥抱互联网，实现了传统银行机构的互联网化。美国的传统金融体系经过长期的发展，产品和服务都非常完善。提前消费在美国也是非常普遍的现象，美国人均持有2张信用卡。</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因此，互联网金融更多的是从技术上，进一步完善了银行业的服务水平、服务对象和削减了银行业的总成本。</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18" name="图片 117"/>
          <p:cNvPicPr/>
          <p:nvPr/>
        </p:nvPicPr>
        <p:blipFill>
          <a:blip r:embed="rId2"/>
          <a:srcRect l="28566" r="11136"/>
          <a:stretch>
            <a:fillRect/>
          </a:stretch>
        </p:blipFill>
        <p:spPr>
          <a:xfrm>
            <a:off x="6772275" y="1511300"/>
            <a:ext cx="4512310" cy="4834890"/>
          </a:xfrm>
          <a:prstGeom prst="round2Diag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par>
                          <p:cTn id="11" fill="hold">
                            <p:stCondLst>
                              <p:cond delay="500"/>
                            </p:stCondLst>
                            <p:childTnLst>
                              <p:par>
                                <p:cTn id="12" presetID="18" presetClass="entr" presetSubtype="12" fill="hold" nodeType="afterEffect">
                                  <p:stCondLst>
                                    <p:cond delay="0"/>
                                  </p:stCondLst>
                                  <p:childTnLst>
                                    <p:set>
                                      <p:cBhvr>
                                        <p:cTn id="13" dur="1" fill="hold">
                                          <p:stCondLst>
                                            <p:cond delay="0"/>
                                          </p:stCondLst>
                                        </p:cTn>
                                        <p:tgtEl>
                                          <p:spTgt spid="118"/>
                                        </p:tgtEl>
                                        <p:attrNameLst>
                                          <p:attrName>style.visibility</p:attrName>
                                        </p:attrNameLst>
                                      </p:cBhvr>
                                      <p:to>
                                        <p:strVal val="visible"/>
                                      </p:to>
                                    </p:set>
                                    <p:animEffect transition="in" filter="strips(downLeft)">
                                      <p:cBhvr>
                                        <p:cTn id="14" dur="500"/>
                                        <p:tgtEl>
                                          <p:spTgt spid="118"/>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一、国外互联网金融发展的现状</a:t>
            </a:r>
            <a:endParaRPr>
              <a:solidFill>
                <a:schemeClr val="accent1"/>
              </a:solidFill>
            </a:endParaRPr>
          </a:p>
        </p:txBody>
      </p:sp>
      <p:grpSp>
        <p:nvGrpSpPr>
          <p:cNvPr id="2" name="组合 1"/>
          <p:cNvGrpSpPr/>
          <p:nvPr/>
        </p:nvGrpSpPr>
        <p:grpSpPr>
          <a:xfrm>
            <a:off x="634365" y="887095"/>
            <a:ext cx="4154192" cy="473075"/>
            <a:chOff x="2347" y="2773"/>
            <a:chExt cx="6557" cy="952"/>
          </a:xfrm>
        </p:grpSpPr>
        <p:sp>
          <p:nvSpPr>
            <p:cNvPr id="3" name="平行四边形 2"/>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平行四边形 3"/>
            <p:cNvSpPr/>
            <p:nvPr/>
          </p:nvSpPr>
          <p:spPr>
            <a:xfrm>
              <a:off x="2539" y="2773"/>
              <a:ext cx="6365"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5" name="文本框 4"/>
          <p:cNvSpPr txBox="1"/>
          <p:nvPr/>
        </p:nvSpPr>
        <p:spPr>
          <a:xfrm>
            <a:off x="889000" y="939165"/>
            <a:ext cx="370459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（二）日本的互联网金融发展路径</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7" name="TextBox 6"/>
          <p:cNvSpPr txBox="1"/>
          <p:nvPr>
            <p:custDataLst>
              <p:tags r:id="rId1"/>
            </p:custDataLst>
          </p:nvPr>
        </p:nvSpPr>
        <p:spPr>
          <a:xfrm>
            <a:off x="1205230" y="1837690"/>
            <a:ext cx="9759950" cy="101473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日本的互联网金融发展路径由互联网企业主导，并形成了以日本最大的电子商务平台乐天为代表的涵盖银行、保险和券商等全金融服务的互联网金融企业集团。</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8" name="TextBox 6"/>
          <p:cNvSpPr txBox="1"/>
          <p:nvPr>
            <p:custDataLst>
              <p:tags r:id="rId2"/>
            </p:custDataLst>
          </p:nvPr>
        </p:nvSpPr>
        <p:spPr>
          <a:xfrm>
            <a:off x="1205230" y="3088640"/>
            <a:ext cx="5176520" cy="286131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乐天公司于1997年成立电子商务企业，在2005年收购了一家证券公司成立了乐天证券，开始涉足互联网金融业务。随着电子商务平台销售额中的70%来源于信用卡支付，乐天公司在2005年又介入了信用卡行业。在2009年又成立了网络银行。</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19" name="图片 118"/>
          <p:cNvPicPr/>
          <p:nvPr/>
        </p:nvPicPr>
        <p:blipFill>
          <a:blip r:embed="rId3"/>
          <a:stretch>
            <a:fillRect/>
          </a:stretch>
        </p:blipFill>
        <p:spPr>
          <a:xfrm>
            <a:off x="6680200" y="3352165"/>
            <a:ext cx="4284980" cy="233426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 calcmode="lin" valueType="num">
                                      <p:cBhvr additive="base">
                                        <p:cTn id="2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par>
                          <p:cTn id="23" fill="hold">
                            <p:stCondLst>
                              <p:cond delay="500"/>
                            </p:stCondLst>
                            <p:childTnLst>
                              <p:par>
                                <p:cTn id="24" presetID="14" presetClass="entr" presetSubtype="10" fill="hold" nodeType="afterEffect">
                                  <p:stCondLst>
                                    <p:cond delay="0"/>
                                  </p:stCondLst>
                                  <p:childTnLst>
                                    <p:set>
                                      <p:cBhvr>
                                        <p:cTn id="25" dur="1" fill="hold">
                                          <p:stCondLst>
                                            <p:cond delay="0"/>
                                          </p:stCondLst>
                                        </p:cTn>
                                        <p:tgtEl>
                                          <p:spTgt spid="119"/>
                                        </p:tgtEl>
                                        <p:attrNameLst>
                                          <p:attrName>style.visibility</p:attrName>
                                        </p:attrNameLst>
                                      </p:cBhvr>
                                      <p:to>
                                        <p:strVal val="visible"/>
                                      </p:to>
                                    </p:set>
                                    <p:animEffect transition="in" filter="randombar(horizontal)">
                                      <p:cBhvr>
                                        <p:cTn id="26"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uiExpand="1" build="p"/>
      <p:bldP spid="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一、国外互联网金融发展的现状</a:t>
            </a:r>
            <a:endParaRPr>
              <a:solidFill>
                <a:schemeClr val="accent1"/>
              </a:solidFill>
            </a:endParaRPr>
          </a:p>
        </p:txBody>
      </p:sp>
      <p:grpSp>
        <p:nvGrpSpPr>
          <p:cNvPr id="2" name="组合 1"/>
          <p:cNvGrpSpPr/>
          <p:nvPr/>
        </p:nvGrpSpPr>
        <p:grpSpPr>
          <a:xfrm>
            <a:off x="634365" y="887095"/>
            <a:ext cx="3564990" cy="473075"/>
            <a:chOff x="2347" y="2773"/>
            <a:chExt cx="5627" cy="952"/>
          </a:xfrm>
        </p:grpSpPr>
        <p:sp>
          <p:nvSpPr>
            <p:cNvPr id="3" name="平行四边形 2"/>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平行四边形 3"/>
            <p:cNvSpPr/>
            <p:nvPr/>
          </p:nvSpPr>
          <p:spPr>
            <a:xfrm>
              <a:off x="2539" y="2773"/>
              <a:ext cx="5435"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5" name="文本框 4"/>
          <p:cNvSpPr txBox="1"/>
          <p:nvPr/>
        </p:nvSpPr>
        <p:spPr>
          <a:xfrm>
            <a:off x="889000" y="939165"/>
            <a:ext cx="305435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（三）英国互联网金融发展</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7" name="TextBox 6"/>
          <p:cNvSpPr txBox="1"/>
          <p:nvPr>
            <p:custDataLst>
              <p:tags r:id="rId1"/>
            </p:custDataLst>
          </p:nvPr>
        </p:nvSpPr>
        <p:spPr>
          <a:xfrm>
            <a:off x="1205230" y="1705610"/>
            <a:ext cx="6147435" cy="286131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英国是P2P的发源地，全球第一家提供P2P金融信息服务的公司是成立于2005年3月的Zopa网站。该网站为不同风险水平的资金需求者匹配适当的资金出借方，资金出借方以自身给出的贷款利率参与竞标，利率低者胜出。这一业务模式凭借着资金供给者和资金需求者之间个性化的利率水平而受到追捧。</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8" name="TextBox 6"/>
          <p:cNvSpPr txBox="1"/>
          <p:nvPr>
            <p:custDataLst>
              <p:tags r:id="rId2"/>
            </p:custDataLst>
          </p:nvPr>
        </p:nvSpPr>
        <p:spPr>
          <a:xfrm>
            <a:off x="1205230" y="4657725"/>
            <a:ext cx="9760585" cy="147637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随着2008年美国次贷危机的到来，美国银行都提高了资本金充足率和不良资本拨备覆盖率，导致了中小微企业融资渠道被堵，而Zopa网站给中小微企业提供了融资渠道，这进一步促进了Zopa网站的业务量和盈利能力。这种业态模式也被各国所效仿。</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20" name="图片 119"/>
          <p:cNvPicPr/>
          <p:nvPr/>
        </p:nvPicPr>
        <p:blipFill>
          <a:blip r:embed="rId3"/>
          <a:stretch>
            <a:fillRect/>
          </a:stretch>
        </p:blipFill>
        <p:spPr>
          <a:xfrm>
            <a:off x="7701280" y="2068195"/>
            <a:ext cx="3264535" cy="213614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120"/>
                                        </p:tgtEl>
                                        <p:attrNameLst>
                                          <p:attrName>style.visibility</p:attrName>
                                        </p:attrNameLst>
                                      </p:cBhvr>
                                      <p:to>
                                        <p:strVal val="visible"/>
                                      </p:to>
                                    </p:set>
                                    <p:animEffect transition="in" filter="dissolve">
                                      <p:cBhvr>
                                        <p:cTn id="20" dur="500"/>
                                        <p:tgtEl>
                                          <p:spTgt spid="120"/>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uiExpand="1" build="p"/>
      <p:bldP spid="8"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a:solidFill>
                  <a:schemeClr val="accent1"/>
                </a:solidFill>
              </a:rPr>
              <a:t>二、我国互联网金融发展的现状</a:t>
            </a:r>
            <a:endParaRPr>
              <a:solidFill>
                <a:schemeClr val="accent1"/>
              </a:solidFill>
            </a:endParaRPr>
          </a:p>
        </p:txBody>
      </p:sp>
      <p:grpSp>
        <p:nvGrpSpPr>
          <p:cNvPr id="2" name="组合 1"/>
          <p:cNvGrpSpPr/>
          <p:nvPr/>
        </p:nvGrpSpPr>
        <p:grpSpPr>
          <a:xfrm>
            <a:off x="634365" y="887095"/>
            <a:ext cx="3361620" cy="473075"/>
            <a:chOff x="2347" y="2773"/>
            <a:chExt cx="5306" cy="952"/>
          </a:xfrm>
        </p:grpSpPr>
        <p:sp>
          <p:nvSpPr>
            <p:cNvPr id="3" name="平行四边形 2"/>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平行四边形 3"/>
            <p:cNvSpPr/>
            <p:nvPr/>
          </p:nvSpPr>
          <p:spPr>
            <a:xfrm>
              <a:off x="2539" y="2773"/>
              <a:ext cx="5114"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5" name="文本框 4"/>
          <p:cNvSpPr txBox="1"/>
          <p:nvPr/>
        </p:nvSpPr>
        <p:spPr>
          <a:xfrm>
            <a:off x="889000" y="939165"/>
            <a:ext cx="305435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（一）互联网金融的产生</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3" name="矩形 42"/>
          <p:cNvSpPr/>
          <p:nvPr>
            <p:custDataLst>
              <p:tags r:id="rId1"/>
            </p:custDataLst>
          </p:nvPr>
        </p:nvSpPr>
        <p:spPr>
          <a:xfrm>
            <a:off x="956945" y="1799590"/>
            <a:ext cx="10278110" cy="11868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5" name="TextBox 6"/>
          <p:cNvSpPr txBox="1"/>
          <p:nvPr>
            <p:custDataLst>
              <p:tags r:id="rId2"/>
            </p:custDataLst>
          </p:nvPr>
        </p:nvSpPr>
        <p:spPr>
          <a:xfrm>
            <a:off x="1391285" y="1988185"/>
            <a:ext cx="9408795" cy="810260"/>
          </a:xfrm>
          <a:prstGeom prst="rect">
            <a:avLst/>
          </a:prstGeom>
          <a:noFill/>
        </p:spPr>
        <p:txBody>
          <a:bodyPr wrap="square" rtlCol="0">
            <a:spAutoFit/>
          </a:bodyPr>
          <a:p>
            <a:pPr>
              <a:lnSpc>
                <a:spcPct val="130000"/>
              </a:lnSpc>
              <a:spcBef>
                <a:spcPts val="0"/>
              </a:spcBef>
              <a:spcAft>
                <a:spcPts val="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金融即资金的融通，是将资金由供给者输送给需求者的行业。金融行业的雏形是中国古代的钱庄。类似于现在商业银行的功能，借款利息和储蓄利息之差即是他们的收入。</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9" name="TextBox 6"/>
          <p:cNvSpPr txBox="1"/>
          <p:nvPr>
            <p:custDataLst>
              <p:tags r:id="rId3"/>
            </p:custDataLst>
          </p:nvPr>
        </p:nvSpPr>
        <p:spPr>
          <a:xfrm>
            <a:off x="957580" y="3208020"/>
            <a:ext cx="10277475" cy="810260"/>
          </a:xfrm>
          <a:prstGeom prst="rect">
            <a:avLst/>
          </a:prstGeom>
          <a:noFill/>
        </p:spPr>
        <p:txBody>
          <a:bodyPr wrap="square" rtlCol="0">
            <a:spAutoFit/>
          </a:bodyPr>
          <a:p>
            <a:pPr>
              <a:lnSpc>
                <a:spcPct val="130000"/>
              </a:lnSpc>
              <a:spcBef>
                <a:spcPts val="0"/>
              </a:spcBef>
              <a:spcAft>
                <a:spcPts val="0"/>
              </a:spcAf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随着金融行业的细分化，出现了股票、债券、基金和保险等多种金融市场。我们可以把金融市场大致分为两类：</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10" name="TextBox 6"/>
          <p:cNvSpPr txBox="1"/>
          <p:nvPr>
            <p:custDataLst>
              <p:tags r:id="rId4"/>
            </p:custDataLst>
          </p:nvPr>
        </p:nvSpPr>
        <p:spPr>
          <a:xfrm>
            <a:off x="956945" y="4137025"/>
            <a:ext cx="10277475" cy="2018030"/>
          </a:xfrm>
          <a:prstGeom prst="rect">
            <a:avLst/>
          </a:prstGeom>
          <a:noFill/>
        </p:spPr>
        <p:txBody>
          <a:bodyPr wrap="square" rtlCol="0">
            <a:spAutoFit/>
          </a:bodyPr>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一是间接融资市场；如银行市场、基金市场，资金供给者和需求者分别通过基金公司和银行完成交易。</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二是直接融资市场，例如股票市场、债券市场。资金供给者和资金需求者之间直接形成股权或债券关系。随着互联网技术在金融领域的应用与互联网技术公司跨界到金融，使得互联网和金融相融合，产生了新型业态互联网金融。</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 calcmode="lin" valueType="num">
                                      <p:cBhvr additive="base">
                                        <p:cTn id="15" dur="500"/>
                                        <p:tgtEl>
                                          <p:spTgt spid="45"/>
                                        </p:tgtEl>
                                        <p:attrNameLst>
                                          <p:attrName>ppt_y</p:attrName>
                                        </p:attrNameLst>
                                      </p:cBhvr>
                                      <p:tavLst>
                                        <p:tav tm="0">
                                          <p:val>
                                            <p:strVal val="#ppt_y+#ppt_h*1.125000"/>
                                          </p:val>
                                        </p:tav>
                                        <p:tav tm="100000">
                                          <p:val>
                                            <p:strVal val="#ppt_y"/>
                                          </p:val>
                                        </p:tav>
                                      </p:tavLst>
                                    </p:anim>
                                    <p:animEffect transition="in" filter="wipe(up)">
                                      <p:cBhvr>
                                        <p:cTn id="16" dur="500"/>
                                        <p:tgtEl>
                                          <p:spTgt spid="45"/>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p:tgtEl>
                                          <p:spTgt spid="9"/>
                                        </p:tgtEl>
                                        <p:attrNameLst>
                                          <p:attrName>ppt_y</p:attrName>
                                        </p:attrNameLst>
                                      </p:cBhvr>
                                      <p:tavLst>
                                        <p:tav tm="0">
                                          <p:val>
                                            <p:strVal val="#ppt_y+#ppt_h*1.125000"/>
                                          </p:val>
                                        </p:tav>
                                        <p:tav tm="100000">
                                          <p:val>
                                            <p:strVal val="#ppt_y"/>
                                          </p:val>
                                        </p:tav>
                                      </p:tavLst>
                                    </p:anim>
                                    <p:animEffect transition="in" filter="wipe(up)">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0">
                                            <p:txEl>
                                              <p:pRg st="0" end="0"/>
                                            </p:txEl>
                                          </p:spTgt>
                                        </p:tgtEl>
                                        <p:attrNameLst>
                                          <p:attrName>style.visibility</p:attrName>
                                        </p:attrNameLst>
                                      </p:cBhvr>
                                      <p:to>
                                        <p:strVal val="visible"/>
                                      </p:to>
                                    </p:set>
                                    <p:anim calcmode="lin" valueType="num">
                                      <p:cBhvr additive="base">
                                        <p:cTn id="30"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1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0">
                                            <p:txEl>
                                              <p:pRg st="1" end="1"/>
                                            </p:txEl>
                                          </p:spTgt>
                                        </p:tgtEl>
                                        <p:attrNameLst>
                                          <p:attrName>style.visibility</p:attrName>
                                        </p:attrNameLst>
                                      </p:cBhvr>
                                      <p:to>
                                        <p:strVal val="visible"/>
                                      </p:to>
                                    </p:set>
                                    <p:anim calcmode="lin" valueType="num">
                                      <p:cBhvr additive="base">
                                        <p:cTn id="36" dur="500"/>
                                        <p:tgtEl>
                                          <p:spTgt spid="10">
                                            <p:txEl>
                                              <p:pRg st="1" end="1"/>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3" grpId="0" bldLvl="0" animBg="1"/>
      <p:bldP spid="45" grpId="0"/>
      <p:bldP spid="9" grpId="0"/>
      <p:bldP spid="10" grpId="0" bldLvl="2"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956945" y="1799590"/>
            <a:ext cx="10278110" cy="7848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标题 5"/>
          <p:cNvSpPr>
            <a:spLocks noGrp="1"/>
          </p:cNvSpPr>
          <p:nvPr>
            <p:ph type="title"/>
          </p:nvPr>
        </p:nvSpPr>
        <p:spPr/>
        <p:txBody>
          <a:bodyPr/>
          <a:p>
            <a:r>
              <a:rPr>
                <a:solidFill>
                  <a:schemeClr val="accent1"/>
                </a:solidFill>
              </a:rPr>
              <a:t>二、我国互联网金融发展的现状</a:t>
            </a:r>
            <a:endParaRPr>
              <a:solidFill>
                <a:schemeClr val="accent1"/>
              </a:solidFill>
            </a:endParaRPr>
          </a:p>
        </p:txBody>
      </p:sp>
      <p:grpSp>
        <p:nvGrpSpPr>
          <p:cNvPr id="2" name="组合 1"/>
          <p:cNvGrpSpPr/>
          <p:nvPr/>
        </p:nvGrpSpPr>
        <p:grpSpPr>
          <a:xfrm>
            <a:off x="634365" y="887095"/>
            <a:ext cx="3361620" cy="473075"/>
            <a:chOff x="2347" y="2773"/>
            <a:chExt cx="5306" cy="952"/>
          </a:xfrm>
        </p:grpSpPr>
        <p:sp>
          <p:nvSpPr>
            <p:cNvPr id="3" name="平行四边形 2"/>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平行四边形 3"/>
            <p:cNvSpPr/>
            <p:nvPr/>
          </p:nvSpPr>
          <p:spPr>
            <a:xfrm>
              <a:off x="2539" y="2773"/>
              <a:ext cx="5114"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5" name="文本框 4"/>
          <p:cNvSpPr txBox="1"/>
          <p:nvPr/>
        </p:nvSpPr>
        <p:spPr>
          <a:xfrm>
            <a:off x="889000" y="939165"/>
            <a:ext cx="305435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（二）互联网金融的发展</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9" name="TextBox 6"/>
          <p:cNvSpPr txBox="1"/>
          <p:nvPr>
            <p:custDataLst>
              <p:tags r:id="rId2"/>
            </p:custDataLst>
          </p:nvPr>
        </p:nvSpPr>
        <p:spPr>
          <a:xfrm>
            <a:off x="1452245" y="1966595"/>
            <a:ext cx="9782810" cy="450850"/>
          </a:xfrm>
          <a:prstGeom prst="rect">
            <a:avLst/>
          </a:prstGeom>
          <a:noFill/>
        </p:spPr>
        <p:txBody>
          <a:bodyPr wrap="square" rtlCol="0">
            <a:spAutoFit/>
          </a:bodyPr>
          <a:p>
            <a:pPr>
              <a:lnSpc>
                <a:spcPct val="130000"/>
              </a:lnSpc>
              <a:spcBef>
                <a:spcPts val="0"/>
              </a:spcBef>
              <a:spcAft>
                <a:spcPts val="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在中国，互联网金融从2003年至今，已经发展了十几年。</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10" name="TextBox 6"/>
          <p:cNvSpPr txBox="1"/>
          <p:nvPr>
            <p:custDataLst>
              <p:tags r:id="rId3"/>
            </p:custDataLst>
          </p:nvPr>
        </p:nvSpPr>
        <p:spPr>
          <a:xfrm>
            <a:off x="956945" y="3319780"/>
            <a:ext cx="9834880" cy="2840990"/>
          </a:xfrm>
          <a:prstGeom prst="rect">
            <a:avLst/>
          </a:prstGeom>
          <a:noFill/>
        </p:spPr>
        <p:txBody>
          <a:bodyPr wrap="square" rtlCol="0">
            <a:spAutoFit/>
          </a:bodyPr>
          <a:p>
            <a:pPr marL="742950" lvl="1" indent="-285750" algn="just" fontAlgn="auto">
              <a:lnSpc>
                <a:spcPct val="15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第一阶段是传统金融机构利用互联网提供服务，例如证券公司提供网上开户、投资操作等服务。银行提供网上银行服务。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5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第二阶段是互联网企业利用自身的技术、平台和用户优势，提供的简单金融服务，例如支付宝、财付通等第三方支付服务。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5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第三阶段是互联网和金融企业的深度融合，例如阿里巴巴和天弘基金合作推出的余额宝。阿里巴巴、腾讯和中国平安合作推出互联网保险等。</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7" name="TextBox 6"/>
          <p:cNvSpPr txBox="1"/>
          <p:nvPr>
            <p:custDataLst>
              <p:tags r:id="rId4"/>
            </p:custDataLst>
          </p:nvPr>
        </p:nvSpPr>
        <p:spPr>
          <a:xfrm>
            <a:off x="957580" y="2774950"/>
            <a:ext cx="10277475" cy="450850"/>
          </a:xfrm>
          <a:prstGeom prst="rect">
            <a:avLst/>
          </a:prstGeom>
          <a:noFill/>
        </p:spPr>
        <p:txBody>
          <a:bodyPr wrap="square" rtlCol="0">
            <a:spAutoFit/>
          </a:bodyPr>
          <a:p>
            <a:pPr>
              <a:lnSpc>
                <a:spcPct val="130000"/>
              </a:lnSpc>
              <a:spcBef>
                <a:spcPts val="0"/>
              </a:spcBef>
              <a:spcAft>
                <a:spcPts val="0"/>
              </a:spcAf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我们可以把这段历程概括为三个阶段：</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p:tgtEl>
                                          <p:spTgt spid="9"/>
                                        </p:tgtEl>
                                        <p:attrNameLst>
                                          <p:attrName>ppt_y</p:attrName>
                                        </p:attrNameLst>
                                      </p:cBhvr>
                                      <p:tavLst>
                                        <p:tav tm="0">
                                          <p:val>
                                            <p:strVal val="#ppt_y+#ppt_h*1.125000"/>
                                          </p:val>
                                        </p:tav>
                                        <p:tav tm="100000">
                                          <p:val>
                                            <p:strVal val="#ppt_y"/>
                                          </p:val>
                                        </p:tav>
                                      </p:tavLst>
                                    </p:anim>
                                    <p:animEffect transition="in" filter="wipe(up)">
                                      <p:cBhvr>
                                        <p:cTn id="16" dur="500"/>
                                        <p:tgtEl>
                                          <p:spTgt spid="9"/>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p:tgtEl>
                                          <p:spTgt spid="7"/>
                                        </p:tgtEl>
                                        <p:attrNameLst>
                                          <p:attrName>ppt_y</p:attrName>
                                        </p:attrNameLst>
                                      </p:cBhvr>
                                      <p:tavLst>
                                        <p:tav tm="0">
                                          <p:val>
                                            <p:strVal val="#ppt_y+#ppt_h*1.125000"/>
                                          </p:val>
                                        </p:tav>
                                        <p:tav tm="100000">
                                          <p:val>
                                            <p:strVal val="#ppt_y"/>
                                          </p:val>
                                        </p:tav>
                                      </p:tavLst>
                                    </p:anim>
                                    <p:animEffect transition="in" filter="wipe(up)">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0">
                                            <p:txEl>
                                              <p:pRg st="0" end="0"/>
                                            </p:txEl>
                                          </p:spTgt>
                                        </p:tgtEl>
                                        <p:attrNameLst>
                                          <p:attrName>style.visibility</p:attrName>
                                        </p:attrNameLst>
                                      </p:cBhvr>
                                      <p:to>
                                        <p:strVal val="visible"/>
                                      </p:to>
                                    </p:set>
                                    <p:anim calcmode="lin" valueType="num">
                                      <p:cBhvr additive="base">
                                        <p:cTn id="30"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1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0">
                                            <p:txEl>
                                              <p:pRg st="1" end="1"/>
                                            </p:txEl>
                                          </p:spTgt>
                                        </p:tgtEl>
                                        <p:attrNameLst>
                                          <p:attrName>style.visibility</p:attrName>
                                        </p:attrNameLst>
                                      </p:cBhvr>
                                      <p:to>
                                        <p:strVal val="visible"/>
                                      </p:to>
                                    </p:set>
                                    <p:anim calcmode="lin" valueType="num">
                                      <p:cBhvr additive="base">
                                        <p:cTn id="36" dur="500"/>
                                        <p:tgtEl>
                                          <p:spTgt spid="10">
                                            <p:txEl>
                                              <p:pRg st="1" end="1"/>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0">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0">
                                            <p:txEl>
                                              <p:pRg st="2" end="2"/>
                                            </p:txEl>
                                          </p:spTgt>
                                        </p:tgtEl>
                                        <p:attrNameLst>
                                          <p:attrName>style.visibility</p:attrName>
                                        </p:attrNameLst>
                                      </p:cBhvr>
                                      <p:to>
                                        <p:strVal val="visible"/>
                                      </p:to>
                                    </p:set>
                                    <p:anim calcmode="lin" valueType="num">
                                      <p:cBhvr additive="base">
                                        <p:cTn id="42" dur="500"/>
                                        <p:tgtEl>
                                          <p:spTgt spid="10">
                                            <p:txEl>
                                              <p:pRg st="2" end="2"/>
                                            </p:txEl>
                                          </p:spTgt>
                                        </p:tgtEl>
                                        <p:attrNameLst>
                                          <p:attrName>ppt_y</p:attrName>
                                        </p:attrNameLst>
                                      </p:cBhvr>
                                      <p:tavLst>
                                        <p:tav tm="0">
                                          <p:val>
                                            <p:strVal val="#ppt_y+#ppt_h*1.125000"/>
                                          </p:val>
                                        </p:tav>
                                        <p:tav tm="100000">
                                          <p:val>
                                            <p:strVal val="#ppt_y"/>
                                          </p:val>
                                        </p:tav>
                                      </p:tavLst>
                                    </p:anim>
                                    <p:animEffect transition="in" filter="wipe(up)">
                                      <p:cBhvr>
                                        <p:cTn id="43"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bldLvl="2" build="p"/>
      <p:bldP spid="43" grpId="0" bldLvl="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4.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25.xml><?xml version="1.0" encoding="utf-8"?>
<p:tagLst xmlns:p="http://schemas.openxmlformats.org/presentationml/2006/main">
  <p:tag name="KSO_WPP_MARK_KEY" val="c9745a59-7e32-4784-a6db-b15f2d80a249"/>
  <p:tag name="COMMONDATA" val="eyJoZGlkIjoiOTRiYWY2ZDYxOTM2OTVmOTUwNjYxNzhkNWNmYTNiNjcifQ=="/>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1386</Words>
  <Application>WPS 演示</Application>
  <PresentationFormat>全屏显示(16:9)</PresentationFormat>
  <Paragraphs>62</Paragraphs>
  <Slides>8</Slides>
  <Notes>16</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8</vt:i4>
      </vt:variant>
    </vt:vector>
  </HeadingPairs>
  <TitlesOfParts>
    <vt:vector size="24"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Wingdings</vt:lpstr>
      <vt:lpstr>Arial Unicode MS</vt:lpstr>
      <vt:lpstr>等线</vt:lpstr>
      <vt:lpstr>第一PPT，www.1ppt.com</vt:lpstr>
      <vt:lpstr>1_第一PPT，www.1ppt.com</vt:lpstr>
      <vt:lpstr>PowerPoint 演示文稿</vt:lpstr>
      <vt:lpstr>一、国外互联网金融发展的现状</vt:lpstr>
      <vt:lpstr>一、国外互联网金融发展的现状</vt:lpstr>
      <vt:lpstr>一、国外互联网金融发展的现状</vt:lpstr>
      <vt:lpstr>一、国外互联网金融发展的现状</vt:lpstr>
      <vt:lpstr>二、我国互联网金融发展的现状</vt:lpstr>
      <vt:lpstr>二、我国互联网金融发展的现状</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540</cp:revision>
  <dcterms:created xsi:type="dcterms:W3CDTF">2017-03-04T06:55:00Z</dcterms:created>
  <dcterms:modified xsi:type="dcterms:W3CDTF">2023-06-08T03:31:51Z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A3178D51BEE140FEBF514FC8F63FABC9</vt:lpwstr>
  </property>
  <property fmtid="{D5CDD505-2E9C-101B-9397-08002B2CF9AE}" pid="3" name="KSOProductBuildVer">
    <vt:lpwstr>2052-11.1.0.14309</vt:lpwstr>
  </property>
</Properties>
</file>