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
  </p:notesMasterIdLst>
  <p:sldIdLst>
    <p:sldId id="423" r:id="rId4"/>
    <p:sldId id="521" r:id="rId6"/>
    <p:sldId id="539" r:id="rId7"/>
    <p:sldId id="540" r:id="rId8"/>
    <p:sldId id="541" r:id="rId9"/>
    <p:sldId id="542" r:id="rId10"/>
    <p:sldId id="543" r:id="rId11"/>
    <p:sldId id="544" r:id="rId12"/>
    <p:sldId id="545" r:id="rId13"/>
    <p:sldId id="546" r:id="rId14"/>
    <p:sldId id="363" r:id="rId15"/>
  </p:sldIdLst>
  <p:sldSz cx="12192635" cy="6858000"/>
  <p:notesSz cx="6858000" cy="9144000"/>
  <p:custDataLst>
    <p:tags r:id="rId19"/>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4" userDrawn="1">
          <p15:clr>
            <a:srgbClr val="A4A3A4"/>
          </p15:clr>
        </p15:guide>
        <p15:guide id="2" pos="39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B4663"/>
    <a:srgbClr val="61849B"/>
    <a:srgbClr val="526580"/>
    <a:srgbClr val="323F4B"/>
    <a:srgbClr val="00B6A5"/>
    <a:srgbClr val="43536A"/>
    <a:srgbClr val="F9FAFB"/>
    <a:srgbClr val="DBEFF9"/>
    <a:srgbClr val="5537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4662" autoAdjust="0"/>
  </p:normalViewPr>
  <p:slideViewPr>
    <p:cSldViewPr snapToGrid="0">
      <p:cViewPr>
        <p:scale>
          <a:sx n="66" d="100"/>
          <a:sy n="66" d="100"/>
        </p:scale>
        <p:origin x="-432" y="-1626"/>
      </p:cViewPr>
      <p:guideLst>
        <p:guide orient="horz" pos="2214"/>
        <p:guide pos="3941"/>
      </p:guideLst>
    </p:cSldViewPr>
  </p:slideViewPr>
  <p:outlineViewPr>
    <p:cViewPr>
      <p:scale>
        <a:sx n="33" d="100"/>
        <a:sy n="33" d="100"/>
      </p:scale>
      <p:origin x="0" y="0"/>
    </p:cViewPr>
  </p:outlin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tags" Target="tags/tag5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8BE76-29C8-41AB-8544-889D89FA4F9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530" y="1143000"/>
            <a:ext cx="548694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AD677-048F-409F-AACD-0A0B5EF61C8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solidFill>
                  <a:prstClr val="black"/>
                </a:solidFill>
                <a:latin typeface="Calibri" panose="020F0502020204030204" pitchFamily="34" charset="0"/>
                <a:ea typeface="宋体" panose="02010600030101010101" pitchFamily="2" charset="-122"/>
              </a:rPr>
            </a:fld>
            <a:endParaRPr lang="zh-CN" altLang="en-US" sz="1200">
              <a:solidFill>
                <a:prstClr val="black"/>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2.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634114" y="78536"/>
            <a:ext cx="9796051" cy="484318"/>
          </a:xfrm>
        </p:spPr>
        <p:txBody>
          <a:bodyPr>
            <a:noAutofit/>
          </a:bodyPr>
          <a:lstStyle>
            <a:lvl1pPr>
              <a:lnSpc>
                <a:spcPct val="100000"/>
              </a:lnSpc>
              <a:defRPr sz="2200" b="1">
                <a:solidFill>
                  <a:schemeClr val="accent1"/>
                </a:solidFill>
              </a:defRPr>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719839" y="107111"/>
            <a:ext cx="9796051" cy="484318"/>
          </a:xfrm>
        </p:spPr>
        <p:txBody>
          <a:bodyPr>
            <a:noAutofit/>
          </a:bodyPr>
          <a:lstStyle>
            <a:lvl1pPr>
              <a:lnSpc>
                <a:spcPct val="100000"/>
              </a:lnSpc>
              <a:defRPr sz="2200" b="1"/>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5.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image" Target="../media/image3.jpeg"/><Relationship Id="rId1" Type="http://schemas.openxmlformats.org/officeDocument/2006/relationships/tags" Target="../tags/tag5.xml"/></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image" Target="../media/image11.jpeg"/><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5.xml"/><Relationship Id="rId2" Type="http://schemas.openxmlformats.org/officeDocument/2006/relationships/tags" Target="../tags/tag50.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9.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9" Type="http://schemas.openxmlformats.org/officeDocument/2006/relationships/tags" Target="../tags/tag18.xml"/><Relationship Id="rId8" Type="http://schemas.openxmlformats.org/officeDocument/2006/relationships/tags" Target="../tags/tag17.xml"/><Relationship Id="rId7" Type="http://schemas.openxmlformats.org/officeDocument/2006/relationships/tags" Target="../tags/tag16.xml"/><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3" Type="http://schemas.openxmlformats.org/officeDocument/2006/relationships/slideLayout" Target="../slideLayouts/slideLayout14.xml"/><Relationship Id="rId12" Type="http://schemas.openxmlformats.org/officeDocument/2006/relationships/tags" Target="../tags/tag21.xml"/><Relationship Id="rId11" Type="http://schemas.openxmlformats.org/officeDocument/2006/relationships/tags" Target="../tags/tag20.xml"/><Relationship Id="rId10" Type="http://schemas.openxmlformats.org/officeDocument/2006/relationships/tags" Target="../tags/tag19.xml"/><Relationship Id="rId1" Type="http://schemas.openxmlformats.org/officeDocument/2006/relationships/tags" Target="../tags/tag10.xml"/></Relationships>
</file>

<file path=ppt/slides/_rels/slide4.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tags" Target="../tags/tag23.xml"/><Relationship Id="rId1" Type="http://schemas.openxmlformats.org/officeDocument/2006/relationships/tags" Target="../tags/tag22.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image" Target="../media/image9.jpeg"/><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30.xml"/><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14.xml"/><Relationship Id="rId5" Type="http://schemas.openxmlformats.org/officeDocument/2006/relationships/tags" Target="../tags/tag35.xml"/><Relationship Id="rId4" Type="http://schemas.openxmlformats.org/officeDocument/2006/relationships/tags" Target="../tags/tag34.xml"/><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s>
</file>

<file path=ppt/slides/_rels/slide8.xml.rels><?xml version="1.0" encoding="UTF-8" standalone="yes"?>
<Relationships xmlns="http://schemas.openxmlformats.org/package/2006/relationships"><Relationship Id="rId9" Type="http://schemas.openxmlformats.org/officeDocument/2006/relationships/tags" Target="../tags/tag44.xml"/><Relationship Id="rId8" Type="http://schemas.openxmlformats.org/officeDocument/2006/relationships/tags" Target="../tags/tag43.xml"/><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1" Type="http://schemas.openxmlformats.org/officeDocument/2006/relationships/slideLayout" Target="../slideLayouts/slideLayout14.xml"/><Relationship Id="rId10" Type="http://schemas.openxmlformats.org/officeDocument/2006/relationships/tags" Target="../tags/tag45.xml"/><Relationship Id="rId1" Type="http://schemas.openxmlformats.org/officeDocument/2006/relationships/tags" Target="../tags/tag36.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10.jpeg"/><Relationship Id="rId1" Type="http://schemas.openxmlformats.org/officeDocument/2006/relationships/tags" Target="../tags/tag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custDataLst>
              <p:tags r:id="rId1"/>
            </p:custDataLst>
          </p:nvPr>
        </p:nvSpPr>
        <p:spPr>
          <a:xfrm>
            <a:off x="1353" y="600"/>
            <a:ext cx="6879636" cy="6879636"/>
          </a:xfrm>
          <a:prstGeom prst="rtTriangle">
            <a:avLst/>
          </a:prstGeom>
          <a:blipFill dpi="0" rotWithShape="1">
            <a:blip r:embed="rId2"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3" name="任意多边形 2"/>
          <p:cNvSpPr/>
          <p:nvPr>
            <p:custDataLst>
              <p:tags r:id="rId3"/>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9" name="文本框 8"/>
          <p:cNvSpPr txBox="1"/>
          <p:nvPr/>
        </p:nvSpPr>
        <p:spPr>
          <a:xfrm rot="2708765">
            <a:off x="998603" y="1563600"/>
            <a:ext cx="4142229" cy="748030"/>
          </a:xfrm>
          <a:prstGeom prst="rect">
            <a:avLst/>
          </a:prstGeom>
          <a:noFill/>
        </p:spPr>
        <p:txBody>
          <a:bodyPr wrap="square" rtlCol="0">
            <a:spAutoFit/>
          </a:bodyPr>
          <a:lstStyle/>
          <a:p>
            <a:pPr algn="ctr"/>
            <a:r>
              <a:rPr kumimoji="1" lang="en-US" altLang="zh-CN" sz="4265" dirty="0">
                <a:solidFill>
                  <a:srgbClr val="43536A"/>
                </a:solidFill>
                <a:latin typeface="Agency FB" panose="020B0503020202020204" pitchFamily="34" charset="0"/>
                <a:cs typeface="+mn-ea"/>
                <a:sym typeface="+mn-lt"/>
              </a:rPr>
              <a:t>INTERNET FINANCE</a:t>
            </a:r>
            <a:endParaRPr kumimoji="1" lang="en-US" altLang="zh-CN" sz="4265" dirty="0">
              <a:solidFill>
                <a:srgbClr val="43536A"/>
              </a:solidFill>
              <a:latin typeface="Agency FB" panose="020B0503020202020204" pitchFamily="34" charset="0"/>
              <a:cs typeface="+mn-ea"/>
              <a:sym typeface="+mn-lt"/>
            </a:endParaRPr>
          </a:p>
        </p:txBody>
      </p:sp>
      <p:sp>
        <p:nvSpPr>
          <p:cNvPr id="12" name="直角三角形 11"/>
          <p:cNvSpPr/>
          <p:nvPr>
            <p:custDataLst>
              <p:tags r:id="rId4"/>
            </p:custDataLst>
          </p:nvPr>
        </p:nvSpPr>
        <p:spPr>
          <a:xfrm flipH="1">
            <a:off x="9654650"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2">
                  <a:lumMod val="25000"/>
                </a:scheme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7" name="文本框 6"/>
          <p:cNvSpPr txBox="1"/>
          <p:nvPr/>
        </p:nvSpPr>
        <p:spPr>
          <a:xfrm>
            <a:off x="5572125" y="2546350"/>
            <a:ext cx="6167755" cy="1896745"/>
          </a:xfrm>
          <a:prstGeom prst="rect">
            <a:avLst/>
          </a:prstGeom>
          <a:noFill/>
        </p:spPr>
        <p:txBody>
          <a:bodyPr wrap="square" rtlCol="0">
            <a:spAutoFit/>
          </a:bodyPr>
          <a:p>
            <a:pPr algn="l"/>
            <a:r>
              <a:rPr kumimoji="1" lang="zh-CN" altLang="en-US" sz="5865" b="1" dirty="0" smtClean="0">
                <a:solidFill>
                  <a:srgbClr val="43536A"/>
                </a:solidFill>
                <a:cs typeface="+mn-ea"/>
                <a:sym typeface="+mn-lt"/>
              </a:rPr>
              <a:t>互联网金融的主要模式</a:t>
            </a:r>
            <a:endParaRPr kumimoji="1" lang="zh-CN" altLang="en-US" sz="5865" b="1" dirty="0" smtClean="0">
              <a:solidFill>
                <a:srgbClr val="43536A"/>
              </a:solidFill>
              <a:cs typeface="+mn-ea"/>
              <a:sym typeface="+mn-lt"/>
            </a:endParaRPr>
          </a:p>
        </p:txBody>
      </p:sp>
      <p:sp>
        <p:nvSpPr>
          <p:cNvPr id="8" name="平行四边形 7"/>
          <p:cNvSpPr/>
          <p:nvPr>
            <p:custDataLst>
              <p:tags r:id="rId5"/>
            </p:custDataLst>
          </p:nvPr>
        </p:nvSpPr>
        <p:spPr>
          <a:xfrm>
            <a:off x="5571948" y="4546068"/>
            <a:ext cx="2125718" cy="380953"/>
          </a:xfrm>
          <a:prstGeom prst="parallelogram">
            <a:avLst>
              <a:gd name="adj" fmla="val 35555"/>
            </a:avLst>
          </a:prstGeom>
          <a:solidFill>
            <a:schemeClr val="lt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zh-CN" altLang="en-US" sz="1600" dirty="0">
                <a:solidFill>
                  <a:schemeClr val="dk1"/>
                </a:solidFill>
                <a:latin typeface="+mn-ea"/>
                <a:cs typeface="+mn-ea"/>
                <a:sym typeface="+mn-lt"/>
              </a:rPr>
              <a:t>主讲人：于佳琦</a:t>
            </a:r>
            <a:endParaRPr kumimoji="1" lang="zh-CN" altLang="en-US" sz="1600" dirty="0">
              <a:solidFill>
                <a:schemeClr val="dk1"/>
              </a:solidFill>
              <a:latin typeface="+mn-ea"/>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500"/>
                                        <p:tgtEl>
                                          <p:spTgt spid="7"/>
                                        </p:tgtEl>
                                      </p:cBhvr>
                                    </p:animEffect>
                                  </p:childTnLst>
                                </p:cTn>
                              </p:par>
                            </p:childTnLst>
                          </p:cTn>
                        </p:par>
                        <p:par>
                          <p:cTn id="30" fill="hold">
                            <p:stCondLst>
                              <p:cond delay="3000"/>
                            </p:stCondLst>
                            <p:childTnLst>
                              <p:par>
                                <p:cTn id="31" presetID="47"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9" grpId="0"/>
      <p:bldP spid="12" grpId="0" bldLvl="0" animBg="1"/>
      <p:bldP spid="16" grpId="0" bldLvl="0" animBg="1"/>
      <p:bldP spid="7" grpId="0"/>
      <p:bldP spid="8"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title"/>
          </p:nvPr>
        </p:nvSpPr>
        <p:spPr/>
        <p:txBody>
          <a:bodyPr/>
          <a:p>
            <a:r>
              <a:rPr>
                <a:solidFill>
                  <a:schemeClr val="accent1"/>
                </a:solidFill>
              </a:rPr>
              <a:t>二、互联网金融的主要模式</a:t>
            </a:r>
            <a:endParaRPr>
              <a:solidFill>
                <a:schemeClr val="accent1"/>
              </a:solidFill>
            </a:endParaRPr>
          </a:p>
        </p:txBody>
      </p:sp>
      <p:grpSp>
        <p:nvGrpSpPr>
          <p:cNvPr id="39" name="组合 38"/>
          <p:cNvGrpSpPr/>
          <p:nvPr/>
        </p:nvGrpSpPr>
        <p:grpSpPr>
          <a:xfrm>
            <a:off x="634365" y="887095"/>
            <a:ext cx="2710330" cy="473075"/>
            <a:chOff x="2347" y="2773"/>
            <a:chExt cx="4278"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4086"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28092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（三）众筹</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35" name="TextBox 6"/>
          <p:cNvSpPr txBox="1"/>
          <p:nvPr>
            <p:custDataLst>
              <p:tags r:id="rId1"/>
            </p:custDataLst>
          </p:nvPr>
        </p:nvSpPr>
        <p:spPr>
          <a:xfrm>
            <a:off x="1042035" y="3166110"/>
            <a:ext cx="5342890" cy="2527935"/>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小型企业因为其融资需求量非常小，与众筹平台的供给条件非常匹配，个人捐赠或贷款就可能成为成功融资的契机。</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对这些部门来说，众筹是宏观经济发展升级的先决条件。</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43" name="矩形 42"/>
          <p:cNvSpPr/>
          <p:nvPr>
            <p:custDataLst>
              <p:tags r:id="rId2"/>
            </p:custDataLst>
          </p:nvPr>
        </p:nvSpPr>
        <p:spPr>
          <a:xfrm>
            <a:off x="956945" y="1810385"/>
            <a:ext cx="10278110" cy="72644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45" name="TextBox 6"/>
          <p:cNvSpPr txBox="1"/>
          <p:nvPr>
            <p:custDataLst>
              <p:tags r:id="rId3"/>
            </p:custDataLst>
          </p:nvPr>
        </p:nvSpPr>
        <p:spPr>
          <a:xfrm>
            <a:off x="1391920" y="1967230"/>
            <a:ext cx="9408795" cy="398780"/>
          </a:xfrm>
          <a:prstGeom prst="rect">
            <a:avLst/>
          </a:prstGeom>
          <a:noFill/>
        </p:spPr>
        <p:txBody>
          <a:bodyPr wrap="square" rtlCol="0">
            <a:spAutoFit/>
          </a:bodyPr>
          <a:p>
            <a:pPr indent="0" algn="just" fontAlgn="auto">
              <a:lnSpc>
                <a:spcPct val="100000"/>
              </a:lnSpc>
              <a:spcBef>
                <a:spcPts val="0"/>
              </a:spcBef>
              <a:spcAft>
                <a:spcPts val="1000"/>
              </a:spcAf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众筹平台，尤其是基于捐赠的众筹和无利息众筹，向来获得慈善企业的支持。</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112" name="图片 111"/>
          <p:cNvPicPr/>
          <p:nvPr/>
        </p:nvPicPr>
        <p:blipFill>
          <a:blip r:embed="rId4"/>
          <a:srcRect t="7378"/>
          <a:stretch>
            <a:fillRect/>
          </a:stretch>
        </p:blipFill>
        <p:spPr>
          <a:xfrm>
            <a:off x="6797675" y="3113405"/>
            <a:ext cx="4124960" cy="2632710"/>
          </a:xfrm>
          <a:prstGeom prst="round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anim calcmode="lin" valueType="num">
                                      <p:cBhvr additive="base">
                                        <p:cTn id="15" dur="500"/>
                                        <p:tgtEl>
                                          <p:spTgt spid="45"/>
                                        </p:tgtEl>
                                        <p:attrNameLst>
                                          <p:attrName>ppt_y</p:attrName>
                                        </p:attrNameLst>
                                      </p:cBhvr>
                                      <p:tavLst>
                                        <p:tav tm="0">
                                          <p:val>
                                            <p:strVal val="#ppt_y+#ppt_h*1.125000"/>
                                          </p:val>
                                        </p:tav>
                                        <p:tav tm="100000">
                                          <p:val>
                                            <p:strVal val="#ppt_y"/>
                                          </p:val>
                                        </p:tav>
                                      </p:tavLst>
                                    </p:anim>
                                    <p:animEffect transition="in" filter="wipe(up)">
                                      <p:cBhvr>
                                        <p:cTn id="16" dur="500"/>
                                        <p:tgtEl>
                                          <p:spTgt spid="45"/>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barn(inVertical)">
                                      <p:cBhvr>
                                        <p:cTn id="19" dur="500"/>
                                        <p:tgtEl>
                                          <p:spTgt spid="43"/>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112"/>
                                        </p:tgtEl>
                                        <p:attrNameLst>
                                          <p:attrName>style.visibility</p:attrName>
                                        </p:attrNameLst>
                                      </p:cBhvr>
                                      <p:to>
                                        <p:strVal val="visible"/>
                                      </p:to>
                                    </p:set>
                                    <p:animEffect transition="in" filter="randombar(horizontal)">
                                      <p:cBhvr>
                                        <p:cTn id="24" dur="500"/>
                                        <p:tgtEl>
                                          <p:spTgt spid="112"/>
                                        </p:tgtEl>
                                      </p:cBhvr>
                                    </p:animEffect>
                                  </p:childTnLst>
                                </p:cTn>
                              </p:par>
                            </p:childTnLst>
                          </p:cTn>
                        </p:par>
                        <p:par>
                          <p:cTn id="25" fill="hold">
                            <p:stCondLst>
                              <p:cond delay="500"/>
                            </p:stCondLst>
                            <p:childTnLst>
                              <p:par>
                                <p:cTn id="26" presetID="2" presetClass="entr" presetSubtype="4" fill="hold" grpId="0" nodeType="afterEffect">
                                  <p:stCondLst>
                                    <p:cond delay="0"/>
                                  </p:stCondLst>
                                  <p:childTnLst>
                                    <p:set>
                                      <p:cBhvr>
                                        <p:cTn id="27" dur="1" fill="hold">
                                          <p:stCondLst>
                                            <p:cond delay="0"/>
                                          </p:stCondLst>
                                        </p:cTn>
                                        <p:tgtEl>
                                          <p:spTgt spid="35">
                                            <p:txEl>
                                              <p:pRg st="0" end="0"/>
                                            </p:txEl>
                                          </p:spTgt>
                                        </p:tgtEl>
                                        <p:attrNameLst>
                                          <p:attrName>style.visibility</p:attrName>
                                        </p:attrNameLst>
                                      </p:cBhvr>
                                      <p:to>
                                        <p:strVal val="visible"/>
                                      </p:to>
                                    </p:set>
                                    <p:anim calcmode="lin" valueType="num">
                                      <p:cBhvr additive="base">
                                        <p:cTn id="28"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35">
                                            <p:txEl>
                                              <p:pRg st="1" end="1"/>
                                            </p:txEl>
                                          </p:spTgt>
                                        </p:tgtEl>
                                        <p:attrNameLst>
                                          <p:attrName>style.visibility</p:attrName>
                                        </p:attrNameLst>
                                      </p:cBhvr>
                                      <p:to>
                                        <p:strVal val="visible"/>
                                      </p:to>
                                    </p:set>
                                    <p:anim calcmode="lin" valueType="num">
                                      <p:cBhvr additive="base">
                                        <p:cTn id="34" dur="500" fill="hold"/>
                                        <p:tgtEl>
                                          <p:spTgt spid="35">
                                            <p:txEl>
                                              <p:pRg st="1" end="1"/>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5" grpId="0" build="p"/>
      <p:bldP spid="43" grpId="0" bldLvl="0" animBg="1"/>
      <p:bldP spid="4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a:off x="1353" y="600"/>
            <a:ext cx="6879636" cy="6879636"/>
          </a:xfrm>
          <a:prstGeom prst="rtTriangle">
            <a:avLst/>
          </a:prstGeom>
          <a:blipFill dpi="0" rotWithShape="1">
            <a:blip r:embed="rId1"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3" name="任意多边形 2"/>
          <p:cNvSpPr/>
          <p:nvPr>
            <p:custDataLst>
              <p:tags r:id="rId2"/>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6" name="文本框 5"/>
          <p:cNvSpPr txBox="1"/>
          <p:nvPr/>
        </p:nvSpPr>
        <p:spPr>
          <a:xfrm>
            <a:off x="5423783" y="2272061"/>
            <a:ext cx="6229850" cy="2306955"/>
          </a:xfrm>
          <a:prstGeom prst="rect">
            <a:avLst/>
          </a:prstGeom>
          <a:noFill/>
        </p:spPr>
        <p:txBody>
          <a:bodyPr wrap="square" rtlCol="0">
            <a:spAutoFit/>
          </a:bodyPr>
          <a:lstStyle/>
          <a:p>
            <a:pPr algn="ctr"/>
            <a:r>
              <a:rPr kumimoji="1" lang="zh-CN" altLang="en-US" sz="7200" b="1" dirty="0" smtClean="0">
                <a:solidFill>
                  <a:prstClr val="white">
                    <a:lumMod val="50000"/>
                  </a:prstClr>
                </a:solidFill>
                <a:cs typeface="+mn-ea"/>
                <a:sym typeface="+mn-lt"/>
              </a:rPr>
              <a:t>感谢观看 </a:t>
            </a:r>
            <a:r>
              <a:rPr kumimoji="1" lang="en-US" altLang="zh-CN" sz="7200" b="1" dirty="0" smtClean="0">
                <a:solidFill>
                  <a:prstClr val="white">
                    <a:lumMod val="50000"/>
                  </a:prstClr>
                </a:solidFill>
                <a:cs typeface="+mn-ea"/>
                <a:sym typeface="+mn-lt"/>
              </a:rPr>
              <a:t>THANK YOU!</a:t>
            </a:r>
            <a:endParaRPr kumimoji="1" lang="en-US" altLang="zh-CN" sz="7200" b="1" dirty="0" smtClean="0">
              <a:solidFill>
                <a:prstClr val="white">
                  <a:lumMod val="50000"/>
                </a:prstClr>
              </a:solidFill>
              <a:cs typeface="+mn-ea"/>
              <a:sym typeface="+mn-lt"/>
            </a:endParaRPr>
          </a:p>
        </p:txBody>
      </p:sp>
      <p:sp>
        <p:nvSpPr>
          <p:cNvPr id="9" name="文本框 8"/>
          <p:cNvSpPr txBox="1"/>
          <p:nvPr/>
        </p:nvSpPr>
        <p:spPr>
          <a:xfrm rot="2648766">
            <a:off x="963533" y="1860942"/>
            <a:ext cx="4992812" cy="748030"/>
          </a:xfrm>
          <a:prstGeom prst="rect">
            <a:avLst/>
          </a:prstGeom>
          <a:noFill/>
        </p:spPr>
        <p:txBody>
          <a:bodyPr wrap="square" rtlCol="0">
            <a:spAutoFit/>
          </a:bodyPr>
          <a:lstStyle/>
          <a:p>
            <a:r>
              <a:rPr kumimoji="1" lang="en-US" altLang="zh-CN" sz="4265" dirty="0">
                <a:solidFill>
                  <a:schemeClr val="accent1"/>
                </a:solidFill>
                <a:latin typeface="Agency FB" panose="020B0503020202020204" pitchFamily="34" charset="0"/>
                <a:cs typeface="+mn-ea"/>
                <a:sym typeface="+mn-lt"/>
              </a:rPr>
              <a:t>BUSINESS POWERPOINT</a:t>
            </a:r>
            <a:endParaRPr kumimoji="1" lang="en-US" altLang="zh-CN" sz="4265" dirty="0">
              <a:solidFill>
                <a:schemeClr val="accent1"/>
              </a:solidFill>
              <a:latin typeface="Agency FB" panose="020B0503020202020204" pitchFamily="34" charset="0"/>
              <a:cs typeface="+mn-ea"/>
              <a:sym typeface="+mn-lt"/>
            </a:endParaRPr>
          </a:p>
        </p:txBody>
      </p:sp>
      <p:sp>
        <p:nvSpPr>
          <p:cNvPr id="12" name="直角三角形 11"/>
          <p:cNvSpPr/>
          <p:nvPr/>
        </p:nvSpPr>
        <p:spPr>
          <a:xfrm flipH="1">
            <a:off x="9655285"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rgbClr val="DBEFF9">
                  <a:lumMod val="25000"/>
                </a:srgb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title"/>
          </p:nvPr>
        </p:nvSpPr>
        <p:spPr/>
        <p:txBody>
          <a:bodyPr/>
          <a:p>
            <a:r>
              <a:rPr lang="zh-CN" altLang="en-US">
                <a:solidFill>
                  <a:schemeClr val="accent1"/>
                </a:solidFill>
              </a:rPr>
              <a:t>前</a:t>
            </a:r>
            <a:r>
              <a:rPr lang="en-US" altLang="zh-CN">
                <a:solidFill>
                  <a:schemeClr val="accent1"/>
                </a:solidFill>
              </a:rPr>
              <a:t> </a:t>
            </a:r>
            <a:r>
              <a:rPr lang="zh-CN" altLang="en-US">
                <a:solidFill>
                  <a:schemeClr val="accent1"/>
                </a:solidFill>
              </a:rPr>
              <a:t>言</a:t>
            </a:r>
            <a:endParaRPr lang="zh-CN" altLang="en-US">
              <a:solidFill>
                <a:schemeClr val="accent1"/>
              </a:solidFill>
            </a:endParaRPr>
          </a:p>
        </p:txBody>
      </p:sp>
      <p:pic>
        <p:nvPicPr>
          <p:cNvPr id="34" name="图片 33"/>
          <p:cNvPicPr>
            <a:picLocks noChangeAspect="1"/>
          </p:cNvPicPr>
          <p:nvPr/>
        </p:nvPicPr>
        <p:blipFill>
          <a:blip r:embed="rId1"/>
          <a:srcRect b="7376"/>
          <a:stretch>
            <a:fillRect/>
          </a:stretch>
        </p:blipFill>
        <p:spPr>
          <a:xfrm>
            <a:off x="1201420" y="985520"/>
            <a:ext cx="9759950" cy="3293110"/>
          </a:xfrm>
          <a:prstGeom prst="rect">
            <a:avLst/>
          </a:prstGeom>
          <a:noFill/>
          <a:ln w="9525">
            <a:noFill/>
          </a:ln>
        </p:spPr>
      </p:pic>
      <p:sp>
        <p:nvSpPr>
          <p:cNvPr id="35" name="TextBox 6"/>
          <p:cNvSpPr txBox="1"/>
          <p:nvPr>
            <p:custDataLst>
              <p:tags r:id="rId2"/>
            </p:custDataLst>
          </p:nvPr>
        </p:nvSpPr>
        <p:spPr>
          <a:xfrm>
            <a:off x="1186180" y="4471670"/>
            <a:ext cx="9790430" cy="1819910"/>
          </a:xfrm>
          <a:prstGeom prst="rect">
            <a:avLst/>
          </a:prstGeom>
          <a:noFill/>
        </p:spPr>
        <p:txBody>
          <a:bodyPr wrap="square" rtlCol="0">
            <a:spAutoFit/>
          </a:bodyPr>
          <a:p>
            <a:pPr indent="508000" algn="just" fontAlgn="auto">
              <a:lnSpc>
                <a:spcPct val="13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互联网金融正处于快速发展时期，特别是面向人工智能的新基建，将进一步提升人工智能在互联网金融领域的应用。</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3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现阶段互联网金融模式的主要业态包括：第三方支付、网络借贷、众筹、互联网保险、互联网基金、互联网消费金融等类别。</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outVertical)">
                                      <p:cBhvr>
                                        <p:cTn id="7" dur="500"/>
                                        <p:tgtEl>
                                          <p:spTgt spid="3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additive="base">
                                        <p:cTn id="11" dur="500" fill="hold"/>
                                        <p:tgtEl>
                                          <p:spTgt spid="35"/>
                                        </p:tgtEl>
                                        <p:attrNameLst>
                                          <p:attrName>ppt_x</p:attrName>
                                        </p:attrNameLst>
                                      </p:cBhvr>
                                      <p:tavLst>
                                        <p:tav tm="0">
                                          <p:val>
                                            <p:strVal val="#ppt_x"/>
                                          </p:val>
                                        </p:tav>
                                        <p:tav tm="100000">
                                          <p:val>
                                            <p:strVal val="#ppt_x"/>
                                          </p:val>
                                        </p:tav>
                                      </p:tavLst>
                                    </p:anim>
                                    <p:anim calcmode="lin" valueType="num">
                                      <p:cBhvr additive="base">
                                        <p:cTn id="1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title"/>
          </p:nvPr>
        </p:nvSpPr>
        <p:spPr/>
        <p:txBody>
          <a:bodyPr/>
          <a:p>
            <a:r>
              <a:rPr>
                <a:solidFill>
                  <a:schemeClr val="accent1"/>
                </a:solidFill>
              </a:rPr>
              <a:t>互联网金融行业发展现状</a:t>
            </a:r>
            <a:endParaRPr>
              <a:solidFill>
                <a:schemeClr val="accent1"/>
              </a:solidFill>
            </a:endParaRPr>
          </a:p>
        </p:txBody>
      </p:sp>
      <p:grpSp>
        <p:nvGrpSpPr>
          <p:cNvPr id="2" name="组合 1"/>
          <p:cNvGrpSpPr/>
          <p:nvPr/>
        </p:nvGrpSpPr>
        <p:grpSpPr>
          <a:xfrm>
            <a:off x="2160905" y="2284095"/>
            <a:ext cx="7829550" cy="1850390"/>
            <a:chOff x="3403" y="3597"/>
            <a:chExt cx="12330" cy="2914"/>
          </a:xfrm>
        </p:grpSpPr>
        <p:sp>
          <p:nvSpPr>
            <p:cNvPr id="20" name="圆角矩形 19"/>
            <p:cNvSpPr/>
            <p:nvPr>
              <p:custDataLst>
                <p:tags r:id="rId1"/>
              </p:custDataLst>
            </p:nvPr>
          </p:nvSpPr>
          <p:spPr>
            <a:xfrm rot="2702816">
              <a:off x="3403" y="3597"/>
              <a:ext cx="2915" cy="2915"/>
            </a:xfrm>
            <a:prstGeom prst="roundRect">
              <a:avLst/>
            </a:prstGeom>
            <a:noFill/>
            <a:ln w="3175">
              <a:solidFill>
                <a:schemeClr val="accent5"/>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26" name="任意多边形 25"/>
            <p:cNvSpPr/>
            <p:nvPr>
              <p:custDataLst>
                <p:tags r:id="rId2"/>
              </p:custDataLst>
            </p:nvPr>
          </p:nvSpPr>
          <p:spPr>
            <a:xfrm rot="2702816">
              <a:off x="3567" y="3760"/>
              <a:ext cx="2587" cy="2587"/>
            </a:xfrm>
            <a:custGeom>
              <a:avLst/>
              <a:gdLst>
                <a:gd name="connsiteX0" fmla="*/ 66957 w 1371601"/>
                <a:gd name="connsiteY0" fmla="*/ 66957 h 1371601"/>
                <a:gd name="connsiteX1" fmla="*/ 228605 w 1371601"/>
                <a:gd name="connsiteY1" fmla="*/ 0 h 1371601"/>
                <a:gd name="connsiteX2" fmla="*/ 1142995 w 1371601"/>
                <a:gd name="connsiteY2" fmla="*/ 0 h 1371601"/>
                <a:gd name="connsiteX3" fmla="*/ 1371601 w 1371601"/>
                <a:gd name="connsiteY3" fmla="*/ 228605 h 1371601"/>
                <a:gd name="connsiteX4" fmla="*/ 1371601 w 1371601"/>
                <a:gd name="connsiteY4" fmla="*/ 1142995 h 1371601"/>
                <a:gd name="connsiteX5" fmla="*/ 1142995 w 1371601"/>
                <a:gd name="connsiteY5" fmla="*/ 1371601 h 1371601"/>
                <a:gd name="connsiteX6" fmla="*/ 228605 w 1371601"/>
                <a:gd name="connsiteY6" fmla="*/ 1371600 h 1371601"/>
                <a:gd name="connsiteX7" fmla="*/ 182533 w 1371601"/>
                <a:gd name="connsiteY7" fmla="*/ 1366956 h 1371601"/>
                <a:gd name="connsiteX8" fmla="*/ 160847 w 1371601"/>
                <a:gd name="connsiteY8" fmla="*/ 1360224 h 1371601"/>
                <a:gd name="connsiteX9" fmla="*/ 707768 w 1371601"/>
                <a:gd name="connsiteY9" fmla="*/ 812406 h 1371601"/>
                <a:gd name="connsiteX10" fmla="*/ 782073 w 1371601"/>
                <a:gd name="connsiteY10" fmla="*/ 886588 h 1371601"/>
                <a:gd name="connsiteX11" fmla="*/ 781829 w 1371601"/>
                <a:gd name="connsiteY11" fmla="*/ 589614 h 1371601"/>
                <a:gd name="connsiteX12" fmla="*/ 484854 w 1371601"/>
                <a:gd name="connsiteY12" fmla="*/ 589857 h 1371601"/>
                <a:gd name="connsiteX13" fmla="*/ 559160 w 1371601"/>
                <a:gd name="connsiteY13" fmla="*/ 664040 h 1371601"/>
                <a:gd name="connsiteX14" fmla="*/ 11843 w 1371601"/>
                <a:gd name="connsiteY14" fmla="*/ 1212254 h 1371601"/>
                <a:gd name="connsiteX15" fmla="*/ 4645 w 1371601"/>
                <a:gd name="connsiteY15" fmla="*/ 1189067 h 1371601"/>
                <a:gd name="connsiteX16" fmla="*/ 0 w 1371601"/>
                <a:gd name="connsiteY16" fmla="*/ 1142995 h 1371601"/>
                <a:gd name="connsiteX17" fmla="*/ 0 w 1371601"/>
                <a:gd name="connsiteY17" fmla="*/ 228604 h 1371601"/>
                <a:gd name="connsiteX18" fmla="*/ 66957 w 1371601"/>
                <a:gd name="connsiteY18" fmla="*/ 66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71601" h="1371601">
                  <a:moveTo>
                    <a:pt x="66957" y="66957"/>
                  </a:moveTo>
                  <a:cubicBezTo>
                    <a:pt x="108326" y="25588"/>
                    <a:pt x="165477" y="0"/>
                    <a:pt x="228605" y="0"/>
                  </a:cubicBezTo>
                  <a:lnTo>
                    <a:pt x="1142995" y="0"/>
                  </a:lnTo>
                  <a:cubicBezTo>
                    <a:pt x="1269250" y="0"/>
                    <a:pt x="1371600" y="102351"/>
                    <a:pt x="1371601" y="228605"/>
                  </a:cubicBezTo>
                  <a:lnTo>
                    <a:pt x="1371601" y="1142995"/>
                  </a:lnTo>
                  <a:cubicBezTo>
                    <a:pt x="1371600" y="1269250"/>
                    <a:pt x="1269250" y="1371600"/>
                    <a:pt x="1142995" y="1371601"/>
                  </a:cubicBezTo>
                  <a:lnTo>
                    <a:pt x="228605" y="1371600"/>
                  </a:lnTo>
                  <a:cubicBezTo>
                    <a:pt x="212823" y="1371599"/>
                    <a:pt x="197416" y="1370001"/>
                    <a:pt x="182533" y="1366956"/>
                  </a:cubicBezTo>
                  <a:lnTo>
                    <a:pt x="160847" y="1360224"/>
                  </a:lnTo>
                  <a:lnTo>
                    <a:pt x="707768" y="812406"/>
                  </a:lnTo>
                  <a:lnTo>
                    <a:pt x="782073" y="886588"/>
                  </a:lnTo>
                  <a:lnTo>
                    <a:pt x="781829" y="589614"/>
                  </a:lnTo>
                  <a:lnTo>
                    <a:pt x="484854" y="589857"/>
                  </a:lnTo>
                  <a:lnTo>
                    <a:pt x="559160" y="664040"/>
                  </a:lnTo>
                  <a:lnTo>
                    <a:pt x="11843" y="1212254"/>
                  </a:lnTo>
                  <a:lnTo>
                    <a:pt x="4645" y="1189067"/>
                  </a:lnTo>
                  <a:cubicBezTo>
                    <a:pt x="1599" y="1174185"/>
                    <a:pt x="0" y="1158777"/>
                    <a:pt x="0" y="1142995"/>
                  </a:cubicBezTo>
                  <a:lnTo>
                    <a:pt x="0" y="228604"/>
                  </a:lnTo>
                  <a:cubicBezTo>
                    <a:pt x="0" y="165477"/>
                    <a:pt x="25588" y="108326"/>
                    <a:pt x="66957" y="66957"/>
                  </a:cubicBezTo>
                  <a:close/>
                </a:path>
              </a:pathLst>
            </a:custGeom>
            <a:solidFill>
              <a:schemeClr val="bg2">
                <a:lumMod val="25000"/>
              </a:schemeClr>
            </a:solidFill>
            <a:ln>
              <a:noFill/>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27" name="文本框 26"/>
            <p:cNvSpPr txBox="1"/>
            <p:nvPr>
              <p:custDataLst>
                <p:tags r:id="rId3"/>
              </p:custDataLst>
            </p:nvPr>
          </p:nvSpPr>
          <p:spPr>
            <a:xfrm>
              <a:off x="5293" y="4619"/>
              <a:ext cx="996" cy="871"/>
            </a:xfrm>
            <a:prstGeom prst="rect">
              <a:avLst/>
            </a:prstGeom>
            <a:noFill/>
          </p:spPr>
          <p:txBody>
            <a:bodyPr wrap="square" lIns="90000" tIns="46800" rIns="90000" bIns="46800"/>
            <a:p>
              <a:pPr>
                <a:lnSpc>
                  <a:spcPct val="100000"/>
                </a:lnSpc>
              </a:pPr>
              <a:r>
                <a:rPr lang="en-US" sz="2800" b="1" spc="150" dirty="0">
                  <a:solidFill>
                    <a:sysClr val="window" lastClr="FFFFFF"/>
                  </a:solidFill>
                  <a:latin typeface="DINPro-Black" panose="02000503030000020004" charset="0"/>
                  <a:ea typeface="微软雅黑" panose="020B0503020204020204" charset="-122"/>
                  <a:cs typeface="DINPro-Black" panose="02000503030000020004" charset="0"/>
                  <a:sym typeface="Arial" panose="020B0604020202020204" pitchFamily="34" charset="0"/>
                </a:rPr>
                <a:t>01</a:t>
              </a:r>
              <a:endParaRPr lang="en-US" sz="2800" b="1" spc="150" dirty="0">
                <a:solidFill>
                  <a:sysClr val="window" lastClr="FFFFFF"/>
                </a:solidFill>
                <a:latin typeface="DINPro-Black" panose="02000503030000020004" charset="0"/>
                <a:ea typeface="微软雅黑" panose="020B0503020204020204" charset="-122"/>
                <a:cs typeface="DINPro-Black" panose="02000503030000020004" charset="0"/>
                <a:sym typeface="Arial" panose="020B0604020202020204" pitchFamily="34" charset="0"/>
              </a:endParaRPr>
            </a:p>
          </p:txBody>
        </p:sp>
        <p:sp>
          <p:nvSpPr>
            <p:cNvPr id="21" name="圆角矩形 20"/>
            <p:cNvSpPr/>
            <p:nvPr>
              <p:custDataLst>
                <p:tags r:id="rId4"/>
              </p:custDataLst>
            </p:nvPr>
          </p:nvSpPr>
          <p:spPr>
            <a:xfrm rot="2702816">
              <a:off x="8143" y="3597"/>
              <a:ext cx="2915" cy="2915"/>
            </a:xfrm>
            <a:prstGeom prst="roundRect">
              <a:avLst/>
            </a:prstGeom>
            <a:noFill/>
            <a:ln w="3175">
              <a:solidFill>
                <a:schemeClr val="accent5"/>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17" name="任意多边形 16"/>
            <p:cNvSpPr/>
            <p:nvPr>
              <p:custDataLst>
                <p:tags r:id="rId5"/>
              </p:custDataLst>
            </p:nvPr>
          </p:nvSpPr>
          <p:spPr>
            <a:xfrm rot="2702816">
              <a:off x="8307" y="3760"/>
              <a:ext cx="2587" cy="2587"/>
            </a:xfrm>
            <a:custGeom>
              <a:avLst/>
              <a:gdLst>
                <a:gd name="connsiteX0" fmla="*/ 66957 w 1371601"/>
                <a:gd name="connsiteY0" fmla="*/ 66957 h 1371601"/>
                <a:gd name="connsiteX1" fmla="*/ 228605 w 1371601"/>
                <a:gd name="connsiteY1" fmla="*/ 0 h 1371601"/>
                <a:gd name="connsiteX2" fmla="*/ 1142995 w 1371601"/>
                <a:gd name="connsiteY2" fmla="*/ 0 h 1371601"/>
                <a:gd name="connsiteX3" fmla="*/ 1371601 w 1371601"/>
                <a:gd name="connsiteY3" fmla="*/ 228605 h 1371601"/>
                <a:gd name="connsiteX4" fmla="*/ 1371601 w 1371601"/>
                <a:gd name="connsiteY4" fmla="*/ 1142995 h 1371601"/>
                <a:gd name="connsiteX5" fmla="*/ 1142995 w 1371601"/>
                <a:gd name="connsiteY5" fmla="*/ 1371601 h 1371601"/>
                <a:gd name="connsiteX6" fmla="*/ 228605 w 1371601"/>
                <a:gd name="connsiteY6" fmla="*/ 1371600 h 1371601"/>
                <a:gd name="connsiteX7" fmla="*/ 182533 w 1371601"/>
                <a:gd name="connsiteY7" fmla="*/ 1366956 h 1371601"/>
                <a:gd name="connsiteX8" fmla="*/ 160847 w 1371601"/>
                <a:gd name="connsiteY8" fmla="*/ 1360224 h 1371601"/>
                <a:gd name="connsiteX9" fmla="*/ 707768 w 1371601"/>
                <a:gd name="connsiteY9" fmla="*/ 812406 h 1371601"/>
                <a:gd name="connsiteX10" fmla="*/ 782073 w 1371601"/>
                <a:gd name="connsiteY10" fmla="*/ 886588 h 1371601"/>
                <a:gd name="connsiteX11" fmla="*/ 781829 w 1371601"/>
                <a:gd name="connsiteY11" fmla="*/ 589614 h 1371601"/>
                <a:gd name="connsiteX12" fmla="*/ 484854 w 1371601"/>
                <a:gd name="connsiteY12" fmla="*/ 589857 h 1371601"/>
                <a:gd name="connsiteX13" fmla="*/ 559160 w 1371601"/>
                <a:gd name="connsiteY13" fmla="*/ 664040 h 1371601"/>
                <a:gd name="connsiteX14" fmla="*/ 11843 w 1371601"/>
                <a:gd name="connsiteY14" fmla="*/ 1212254 h 1371601"/>
                <a:gd name="connsiteX15" fmla="*/ 4645 w 1371601"/>
                <a:gd name="connsiteY15" fmla="*/ 1189067 h 1371601"/>
                <a:gd name="connsiteX16" fmla="*/ 0 w 1371601"/>
                <a:gd name="connsiteY16" fmla="*/ 1142995 h 1371601"/>
                <a:gd name="connsiteX17" fmla="*/ 0 w 1371601"/>
                <a:gd name="connsiteY17" fmla="*/ 228604 h 1371601"/>
                <a:gd name="connsiteX18" fmla="*/ 66957 w 1371601"/>
                <a:gd name="connsiteY18" fmla="*/ 66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71601" h="1371601">
                  <a:moveTo>
                    <a:pt x="66957" y="66957"/>
                  </a:moveTo>
                  <a:cubicBezTo>
                    <a:pt x="108326" y="25588"/>
                    <a:pt x="165477" y="0"/>
                    <a:pt x="228605" y="0"/>
                  </a:cubicBezTo>
                  <a:lnTo>
                    <a:pt x="1142995" y="0"/>
                  </a:lnTo>
                  <a:cubicBezTo>
                    <a:pt x="1269250" y="0"/>
                    <a:pt x="1371600" y="102351"/>
                    <a:pt x="1371601" y="228605"/>
                  </a:cubicBezTo>
                  <a:lnTo>
                    <a:pt x="1371601" y="1142995"/>
                  </a:lnTo>
                  <a:cubicBezTo>
                    <a:pt x="1371600" y="1269250"/>
                    <a:pt x="1269250" y="1371600"/>
                    <a:pt x="1142995" y="1371601"/>
                  </a:cubicBezTo>
                  <a:lnTo>
                    <a:pt x="228605" y="1371600"/>
                  </a:lnTo>
                  <a:cubicBezTo>
                    <a:pt x="212823" y="1371599"/>
                    <a:pt x="197416" y="1370001"/>
                    <a:pt x="182533" y="1366956"/>
                  </a:cubicBezTo>
                  <a:lnTo>
                    <a:pt x="160847" y="1360224"/>
                  </a:lnTo>
                  <a:lnTo>
                    <a:pt x="707768" y="812406"/>
                  </a:lnTo>
                  <a:lnTo>
                    <a:pt x="782073" y="886588"/>
                  </a:lnTo>
                  <a:lnTo>
                    <a:pt x="781829" y="589614"/>
                  </a:lnTo>
                  <a:lnTo>
                    <a:pt x="484854" y="589857"/>
                  </a:lnTo>
                  <a:lnTo>
                    <a:pt x="559160" y="664040"/>
                  </a:lnTo>
                  <a:lnTo>
                    <a:pt x="11843" y="1212254"/>
                  </a:lnTo>
                  <a:lnTo>
                    <a:pt x="4645" y="1189067"/>
                  </a:lnTo>
                  <a:cubicBezTo>
                    <a:pt x="1599" y="1174185"/>
                    <a:pt x="0" y="1158777"/>
                    <a:pt x="0" y="1142995"/>
                  </a:cubicBezTo>
                  <a:lnTo>
                    <a:pt x="0" y="228604"/>
                  </a:lnTo>
                  <a:cubicBezTo>
                    <a:pt x="0" y="165477"/>
                    <a:pt x="25588" y="108326"/>
                    <a:pt x="66957" y="66957"/>
                  </a:cubicBezTo>
                  <a:close/>
                </a:path>
              </a:pathLst>
            </a:custGeom>
            <a:solidFill>
              <a:schemeClr val="accent1"/>
            </a:solidFill>
            <a:ln>
              <a:noFill/>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29" name="文本框 28"/>
            <p:cNvSpPr txBox="1"/>
            <p:nvPr>
              <p:custDataLst>
                <p:tags r:id="rId6"/>
              </p:custDataLst>
            </p:nvPr>
          </p:nvSpPr>
          <p:spPr>
            <a:xfrm>
              <a:off x="10015" y="4619"/>
              <a:ext cx="996" cy="871"/>
            </a:xfrm>
            <a:prstGeom prst="rect">
              <a:avLst/>
            </a:prstGeom>
            <a:noFill/>
          </p:spPr>
          <p:txBody>
            <a:bodyPr wrap="square" lIns="90000" tIns="46800" rIns="90000" bIns="46800"/>
            <a:p>
              <a:pPr>
                <a:lnSpc>
                  <a:spcPct val="100000"/>
                </a:lnSpc>
              </a:pPr>
              <a:r>
                <a:rPr lang="en-US" sz="2800" b="1" spc="150" dirty="0">
                  <a:solidFill>
                    <a:sysClr val="window" lastClr="FFFFFF"/>
                  </a:solidFill>
                  <a:latin typeface="DINPro-Black" panose="02000503030000020004" charset="0"/>
                  <a:ea typeface="微软雅黑" panose="020B0503020204020204" charset="-122"/>
                  <a:cs typeface="DINPro-Black" panose="02000503030000020004" charset="0"/>
                  <a:sym typeface="Arial" panose="020B0604020202020204" pitchFamily="34" charset="0"/>
                </a:rPr>
                <a:t>02</a:t>
              </a:r>
              <a:endParaRPr lang="en-US" sz="2800" b="1" spc="150" dirty="0">
                <a:solidFill>
                  <a:sysClr val="window" lastClr="FFFFFF"/>
                </a:solidFill>
                <a:latin typeface="DINPro-Black" panose="02000503030000020004" charset="0"/>
                <a:ea typeface="微软雅黑" panose="020B0503020204020204" charset="-122"/>
                <a:cs typeface="DINPro-Black" panose="02000503030000020004" charset="0"/>
                <a:sym typeface="Arial" panose="020B0604020202020204" pitchFamily="34" charset="0"/>
              </a:endParaRPr>
            </a:p>
          </p:txBody>
        </p:sp>
        <p:sp>
          <p:nvSpPr>
            <p:cNvPr id="24" name="圆角矩形 23"/>
            <p:cNvSpPr/>
            <p:nvPr>
              <p:custDataLst>
                <p:tags r:id="rId7"/>
              </p:custDataLst>
            </p:nvPr>
          </p:nvSpPr>
          <p:spPr>
            <a:xfrm rot="2702816">
              <a:off x="12819" y="3597"/>
              <a:ext cx="2915" cy="2915"/>
            </a:xfrm>
            <a:prstGeom prst="roundRect">
              <a:avLst/>
            </a:prstGeom>
            <a:noFill/>
            <a:ln w="3175">
              <a:solidFill>
                <a:schemeClr val="accent5"/>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30" name="任意多边形 29"/>
            <p:cNvSpPr/>
            <p:nvPr>
              <p:custDataLst>
                <p:tags r:id="rId8"/>
              </p:custDataLst>
            </p:nvPr>
          </p:nvSpPr>
          <p:spPr>
            <a:xfrm rot="2702816">
              <a:off x="12981" y="3760"/>
              <a:ext cx="2587" cy="2587"/>
            </a:xfrm>
            <a:custGeom>
              <a:avLst/>
              <a:gdLst>
                <a:gd name="connsiteX0" fmla="*/ 66957 w 1371601"/>
                <a:gd name="connsiteY0" fmla="*/ 66957 h 1371601"/>
                <a:gd name="connsiteX1" fmla="*/ 228605 w 1371601"/>
                <a:gd name="connsiteY1" fmla="*/ 0 h 1371601"/>
                <a:gd name="connsiteX2" fmla="*/ 1142995 w 1371601"/>
                <a:gd name="connsiteY2" fmla="*/ 0 h 1371601"/>
                <a:gd name="connsiteX3" fmla="*/ 1371601 w 1371601"/>
                <a:gd name="connsiteY3" fmla="*/ 228605 h 1371601"/>
                <a:gd name="connsiteX4" fmla="*/ 1371601 w 1371601"/>
                <a:gd name="connsiteY4" fmla="*/ 1142995 h 1371601"/>
                <a:gd name="connsiteX5" fmla="*/ 1142995 w 1371601"/>
                <a:gd name="connsiteY5" fmla="*/ 1371601 h 1371601"/>
                <a:gd name="connsiteX6" fmla="*/ 228605 w 1371601"/>
                <a:gd name="connsiteY6" fmla="*/ 1371600 h 1371601"/>
                <a:gd name="connsiteX7" fmla="*/ 182533 w 1371601"/>
                <a:gd name="connsiteY7" fmla="*/ 1366956 h 1371601"/>
                <a:gd name="connsiteX8" fmla="*/ 160847 w 1371601"/>
                <a:gd name="connsiteY8" fmla="*/ 1360224 h 1371601"/>
                <a:gd name="connsiteX9" fmla="*/ 707768 w 1371601"/>
                <a:gd name="connsiteY9" fmla="*/ 812406 h 1371601"/>
                <a:gd name="connsiteX10" fmla="*/ 782073 w 1371601"/>
                <a:gd name="connsiteY10" fmla="*/ 886588 h 1371601"/>
                <a:gd name="connsiteX11" fmla="*/ 781829 w 1371601"/>
                <a:gd name="connsiteY11" fmla="*/ 589614 h 1371601"/>
                <a:gd name="connsiteX12" fmla="*/ 484854 w 1371601"/>
                <a:gd name="connsiteY12" fmla="*/ 589857 h 1371601"/>
                <a:gd name="connsiteX13" fmla="*/ 559160 w 1371601"/>
                <a:gd name="connsiteY13" fmla="*/ 664040 h 1371601"/>
                <a:gd name="connsiteX14" fmla="*/ 11843 w 1371601"/>
                <a:gd name="connsiteY14" fmla="*/ 1212254 h 1371601"/>
                <a:gd name="connsiteX15" fmla="*/ 4645 w 1371601"/>
                <a:gd name="connsiteY15" fmla="*/ 1189067 h 1371601"/>
                <a:gd name="connsiteX16" fmla="*/ 0 w 1371601"/>
                <a:gd name="connsiteY16" fmla="*/ 1142995 h 1371601"/>
                <a:gd name="connsiteX17" fmla="*/ 0 w 1371601"/>
                <a:gd name="connsiteY17" fmla="*/ 228604 h 1371601"/>
                <a:gd name="connsiteX18" fmla="*/ 66957 w 1371601"/>
                <a:gd name="connsiteY18" fmla="*/ 66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71601" h="1371601">
                  <a:moveTo>
                    <a:pt x="66957" y="66957"/>
                  </a:moveTo>
                  <a:cubicBezTo>
                    <a:pt x="108326" y="25588"/>
                    <a:pt x="165477" y="0"/>
                    <a:pt x="228605" y="0"/>
                  </a:cubicBezTo>
                  <a:lnTo>
                    <a:pt x="1142995" y="0"/>
                  </a:lnTo>
                  <a:cubicBezTo>
                    <a:pt x="1269250" y="0"/>
                    <a:pt x="1371600" y="102351"/>
                    <a:pt x="1371601" y="228605"/>
                  </a:cubicBezTo>
                  <a:lnTo>
                    <a:pt x="1371601" y="1142995"/>
                  </a:lnTo>
                  <a:cubicBezTo>
                    <a:pt x="1371600" y="1269250"/>
                    <a:pt x="1269250" y="1371600"/>
                    <a:pt x="1142995" y="1371601"/>
                  </a:cubicBezTo>
                  <a:lnTo>
                    <a:pt x="228605" y="1371600"/>
                  </a:lnTo>
                  <a:cubicBezTo>
                    <a:pt x="212823" y="1371599"/>
                    <a:pt x="197416" y="1370001"/>
                    <a:pt x="182533" y="1366956"/>
                  </a:cubicBezTo>
                  <a:lnTo>
                    <a:pt x="160847" y="1360224"/>
                  </a:lnTo>
                  <a:lnTo>
                    <a:pt x="707768" y="812406"/>
                  </a:lnTo>
                  <a:lnTo>
                    <a:pt x="782073" y="886588"/>
                  </a:lnTo>
                  <a:lnTo>
                    <a:pt x="781829" y="589614"/>
                  </a:lnTo>
                  <a:lnTo>
                    <a:pt x="484854" y="589857"/>
                  </a:lnTo>
                  <a:lnTo>
                    <a:pt x="559160" y="664040"/>
                  </a:lnTo>
                  <a:lnTo>
                    <a:pt x="11843" y="1212254"/>
                  </a:lnTo>
                  <a:lnTo>
                    <a:pt x="4645" y="1189067"/>
                  </a:lnTo>
                  <a:cubicBezTo>
                    <a:pt x="1599" y="1174185"/>
                    <a:pt x="0" y="1158777"/>
                    <a:pt x="0" y="1142995"/>
                  </a:cubicBezTo>
                  <a:lnTo>
                    <a:pt x="0" y="228604"/>
                  </a:lnTo>
                  <a:cubicBezTo>
                    <a:pt x="0" y="165477"/>
                    <a:pt x="25588" y="108326"/>
                    <a:pt x="66957" y="66957"/>
                  </a:cubicBezTo>
                  <a:close/>
                </a:path>
              </a:pathLst>
            </a:custGeom>
            <a:solidFill>
              <a:srgbClr val="526580"/>
            </a:solidFill>
            <a:ln>
              <a:noFill/>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25" name="文本框 24"/>
            <p:cNvSpPr txBox="1"/>
            <p:nvPr>
              <p:custDataLst>
                <p:tags r:id="rId9"/>
              </p:custDataLst>
            </p:nvPr>
          </p:nvSpPr>
          <p:spPr>
            <a:xfrm>
              <a:off x="14692" y="4619"/>
              <a:ext cx="996" cy="871"/>
            </a:xfrm>
            <a:prstGeom prst="rect">
              <a:avLst/>
            </a:prstGeom>
            <a:noFill/>
          </p:spPr>
          <p:txBody>
            <a:bodyPr wrap="square" lIns="90000" tIns="46800" rIns="90000" bIns="46800"/>
            <a:p>
              <a:pPr>
                <a:lnSpc>
                  <a:spcPct val="100000"/>
                </a:lnSpc>
              </a:pPr>
              <a:r>
                <a:rPr lang="en-US" sz="2800" b="1" spc="150" dirty="0">
                  <a:solidFill>
                    <a:sysClr val="window" lastClr="FFFFFF"/>
                  </a:solidFill>
                  <a:latin typeface="DINPro-Black" panose="02000503030000020004" charset="0"/>
                  <a:ea typeface="微软雅黑" panose="020B0503020204020204" charset="-122"/>
                  <a:cs typeface="DINPro-Black" panose="02000503030000020004" charset="0"/>
                  <a:sym typeface="Arial" panose="020B0604020202020204" pitchFamily="34" charset="0"/>
                </a:rPr>
                <a:t>03</a:t>
              </a:r>
              <a:endParaRPr lang="en-US" sz="2800" b="1" spc="150" dirty="0">
                <a:solidFill>
                  <a:sysClr val="window" lastClr="FFFFFF"/>
                </a:solidFill>
                <a:latin typeface="DINPro-Black" panose="02000503030000020004" charset="0"/>
                <a:ea typeface="微软雅黑" panose="020B0503020204020204" charset="-122"/>
                <a:cs typeface="DINPro-Black" panose="02000503030000020004" charset="0"/>
                <a:sym typeface="Arial" panose="020B0604020202020204" pitchFamily="34" charset="0"/>
              </a:endParaRPr>
            </a:p>
          </p:txBody>
        </p:sp>
      </p:grpSp>
      <p:sp>
        <p:nvSpPr>
          <p:cNvPr id="54" name="TextBox 6"/>
          <p:cNvSpPr txBox="1"/>
          <p:nvPr>
            <p:custDataLst>
              <p:tags r:id="rId10"/>
            </p:custDataLst>
          </p:nvPr>
        </p:nvSpPr>
        <p:spPr>
          <a:xfrm>
            <a:off x="1944370" y="4620260"/>
            <a:ext cx="2223770" cy="829945"/>
          </a:xfrm>
          <a:prstGeom prst="rect">
            <a:avLst/>
          </a:prstGeom>
          <a:noFill/>
        </p:spPr>
        <p:txBody>
          <a:bodyPr wrap="square" rtlCol="0">
            <a:spAutoFit/>
          </a:bodyPr>
          <a:p>
            <a:pPr indent="0" algn="ctr" fontAlgn="auto">
              <a:lnSpc>
                <a:spcPct val="100000"/>
              </a:lnSpc>
            </a:pPr>
            <a:r>
              <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rPr>
              <a:t>美国互联网金融发展</a:t>
            </a:r>
            <a:endPar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55" name="TextBox 6"/>
          <p:cNvSpPr txBox="1"/>
          <p:nvPr>
            <p:custDataLst>
              <p:tags r:id="rId11"/>
            </p:custDataLst>
          </p:nvPr>
        </p:nvSpPr>
        <p:spPr>
          <a:xfrm>
            <a:off x="4984750" y="4620260"/>
            <a:ext cx="2223770" cy="829945"/>
          </a:xfrm>
          <a:prstGeom prst="rect">
            <a:avLst/>
          </a:prstGeom>
          <a:noFill/>
        </p:spPr>
        <p:txBody>
          <a:bodyPr wrap="square" rtlCol="0">
            <a:spAutoFit/>
          </a:bodyPr>
          <a:p>
            <a:pPr indent="0" algn="ctr" fontAlgn="auto">
              <a:lnSpc>
                <a:spcPct val="100000"/>
              </a:lnSpc>
            </a:pPr>
            <a:r>
              <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rPr>
              <a:t>日本的互联网金融发展路径</a:t>
            </a:r>
            <a:endPar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56" name="TextBox 6"/>
          <p:cNvSpPr txBox="1"/>
          <p:nvPr>
            <p:custDataLst>
              <p:tags r:id="rId12"/>
            </p:custDataLst>
          </p:nvPr>
        </p:nvSpPr>
        <p:spPr>
          <a:xfrm>
            <a:off x="7959090" y="4620260"/>
            <a:ext cx="2223770" cy="829945"/>
          </a:xfrm>
          <a:prstGeom prst="rect">
            <a:avLst/>
          </a:prstGeom>
          <a:noFill/>
        </p:spPr>
        <p:txBody>
          <a:bodyPr wrap="square" rtlCol="0">
            <a:spAutoFit/>
          </a:bodyPr>
          <a:p>
            <a:pPr indent="0" algn="ctr" fontAlgn="auto">
              <a:lnSpc>
                <a:spcPct val="100000"/>
              </a:lnSpc>
            </a:pPr>
            <a:r>
              <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rPr>
              <a:t>英国互联网金融发展</a:t>
            </a:r>
            <a:endPar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 calcmode="lin" valueType="num">
                                      <p:cBhvr additive="base">
                                        <p:cTn id="11" dur="500" fill="hold"/>
                                        <p:tgtEl>
                                          <p:spTgt spid="54"/>
                                        </p:tgtEl>
                                        <p:attrNameLst>
                                          <p:attrName>ppt_x</p:attrName>
                                        </p:attrNameLst>
                                      </p:cBhvr>
                                      <p:tavLst>
                                        <p:tav tm="0">
                                          <p:val>
                                            <p:strVal val="#ppt_x"/>
                                          </p:val>
                                        </p:tav>
                                        <p:tav tm="100000">
                                          <p:val>
                                            <p:strVal val="#ppt_x"/>
                                          </p:val>
                                        </p:tav>
                                      </p:tavLst>
                                    </p:anim>
                                    <p:anim calcmode="lin" valueType="num">
                                      <p:cBhvr additive="base">
                                        <p:cTn id="12" dur="500" fill="hold"/>
                                        <p:tgtEl>
                                          <p:spTgt spid="54"/>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5"/>
                                        </p:tgtEl>
                                        <p:attrNameLst>
                                          <p:attrName>style.visibility</p:attrName>
                                        </p:attrNameLst>
                                      </p:cBhvr>
                                      <p:to>
                                        <p:strVal val="visible"/>
                                      </p:to>
                                    </p:set>
                                    <p:anim calcmode="lin" valueType="num">
                                      <p:cBhvr additive="base">
                                        <p:cTn id="16" dur="500" fill="hold"/>
                                        <p:tgtEl>
                                          <p:spTgt spid="55"/>
                                        </p:tgtEl>
                                        <p:attrNameLst>
                                          <p:attrName>ppt_x</p:attrName>
                                        </p:attrNameLst>
                                      </p:cBhvr>
                                      <p:tavLst>
                                        <p:tav tm="0">
                                          <p:val>
                                            <p:strVal val="#ppt_x"/>
                                          </p:val>
                                        </p:tav>
                                        <p:tav tm="100000">
                                          <p:val>
                                            <p:strVal val="#ppt_x"/>
                                          </p:val>
                                        </p:tav>
                                      </p:tavLst>
                                    </p:anim>
                                    <p:anim calcmode="lin" valueType="num">
                                      <p:cBhvr additive="base">
                                        <p:cTn id="17" dur="500" fill="hold"/>
                                        <p:tgtEl>
                                          <p:spTgt spid="55"/>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fill="hold" grpId="0" nodeType="afterEffect">
                                  <p:stCondLst>
                                    <p:cond delay="0"/>
                                  </p:stCondLst>
                                  <p:childTnLst>
                                    <p:set>
                                      <p:cBhvr>
                                        <p:cTn id="20" dur="1" fill="hold">
                                          <p:stCondLst>
                                            <p:cond delay="0"/>
                                          </p:stCondLst>
                                        </p:cTn>
                                        <p:tgtEl>
                                          <p:spTgt spid="56"/>
                                        </p:tgtEl>
                                        <p:attrNameLst>
                                          <p:attrName>style.visibility</p:attrName>
                                        </p:attrNameLst>
                                      </p:cBhvr>
                                      <p:to>
                                        <p:strVal val="visible"/>
                                      </p:to>
                                    </p:set>
                                    <p:anim calcmode="lin" valueType="num">
                                      <p:cBhvr additive="base">
                                        <p:cTn id="21" dur="500" fill="hold"/>
                                        <p:tgtEl>
                                          <p:spTgt spid="56"/>
                                        </p:tgtEl>
                                        <p:attrNameLst>
                                          <p:attrName>ppt_x</p:attrName>
                                        </p:attrNameLst>
                                      </p:cBhvr>
                                      <p:tavLst>
                                        <p:tav tm="0">
                                          <p:val>
                                            <p:strVal val="#ppt_x"/>
                                          </p:val>
                                        </p:tav>
                                        <p:tav tm="100000">
                                          <p:val>
                                            <p:strVal val="#ppt_x"/>
                                          </p:val>
                                        </p:tav>
                                      </p:tavLst>
                                    </p:anim>
                                    <p:anim calcmode="lin" valueType="num">
                                      <p:cBhvr additive="base">
                                        <p:cTn id="22"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5" grpId="0"/>
      <p:bldP spid="5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title"/>
          </p:nvPr>
        </p:nvSpPr>
        <p:spPr/>
        <p:txBody>
          <a:bodyPr/>
          <a:p>
            <a:r>
              <a:rPr>
                <a:solidFill>
                  <a:schemeClr val="accent1"/>
                </a:solidFill>
              </a:rPr>
              <a:t>二、互联网金融的主要模式</a:t>
            </a:r>
            <a:endParaRPr>
              <a:solidFill>
                <a:schemeClr val="accent1"/>
              </a:solidFill>
            </a:endParaRPr>
          </a:p>
        </p:txBody>
      </p:sp>
      <p:sp>
        <p:nvSpPr>
          <p:cNvPr id="35" name="TextBox 6"/>
          <p:cNvSpPr txBox="1"/>
          <p:nvPr>
            <p:custDataLst>
              <p:tags r:id="rId1"/>
            </p:custDataLst>
          </p:nvPr>
        </p:nvSpPr>
        <p:spPr>
          <a:xfrm>
            <a:off x="1186180" y="1651635"/>
            <a:ext cx="9790430" cy="2219960"/>
          </a:xfrm>
          <a:prstGeom prst="rect">
            <a:avLst/>
          </a:prstGeom>
          <a:noFill/>
        </p:spPr>
        <p:txBody>
          <a:bodyPr wrap="square" rtlCol="0">
            <a:spAutoFit/>
          </a:bodyPr>
          <a:p>
            <a:pPr indent="508000" algn="just" fontAlgn="auto">
              <a:lnSpc>
                <a:spcPct val="13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第三方支付是具有一定实力和信誉保障的非银行机构，借助通信、计算机和信息网络安全技术，采用与各大银行签约的形式，在用户与银行支付结算系统间建立连接的电子支付模式。</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3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这样第三方机构就能实现在持卡人或消费者与各个银行，以及最终的收款人或者是商家之间建立一个支付的流程。</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2" name="TextBox 6"/>
          <p:cNvSpPr txBox="1"/>
          <p:nvPr>
            <p:custDataLst>
              <p:tags r:id="rId2"/>
            </p:custDataLst>
          </p:nvPr>
        </p:nvSpPr>
        <p:spPr>
          <a:xfrm>
            <a:off x="1186180" y="5286375"/>
            <a:ext cx="9790430" cy="891540"/>
          </a:xfrm>
          <a:prstGeom prst="rect">
            <a:avLst/>
          </a:prstGeom>
          <a:noFill/>
        </p:spPr>
        <p:txBody>
          <a:bodyPr wrap="square" rtlCol="0">
            <a:spAutoFit/>
          </a:bodyPr>
          <a:p>
            <a:pPr indent="508000" algn="just" fontAlgn="auto">
              <a:lnSpc>
                <a:spcPct val="13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目前中国国内常见的第三方支付产品包括PayPal（易趣公司产品）、支付宝（阿里巴巴旗下）、拉卡拉、财付通（腾讯公司，腾讯拍拍）等。</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grpSp>
        <p:nvGrpSpPr>
          <p:cNvPr id="8" name="组合 7"/>
          <p:cNvGrpSpPr/>
          <p:nvPr/>
        </p:nvGrpSpPr>
        <p:grpSpPr>
          <a:xfrm>
            <a:off x="1482725" y="4239895"/>
            <a:ext cx="9197340" cy="702945"/>
            <a:chOff x="2258" y="5735"/>
            <a:chExt cx="14484" cy="1107"/>
          </a:xfrm>
        </p:grpSpPr>
        <p:pic>
          <p:nvPicPr>
            <p:cNvPr id="3" name="图片 2"/>
            <p:cNvPicPr>
              <a:picLocks noChangeAspect="1"/>
            </p:cNvPicPr>
            <p:nvPr/>
          </p:nvPicPr>
          <p:blipFill>
            <a:blip r:embed="rId3"/>
            <a:stretch>
              <a:fillRect/>
            </a:stretch>
          </p:blipFill>
          <p:spPr>
            <a:xfrm>
              <a:off x="2258" y="5751"/>
              <a:ext cx="3643" cy="1080"/>
            </a:xfrm>
            <a:prstGeom prst="rect">
              <a:avLst/>
            </a:prstGeom>
          </p:spPr>
        </p:pic>
        <p:pic>
          <p:nvPicPr>
            <p:cNvPr id="4" name="图片 3"/>
            <p:cNvPicPr>
              <a:picLocks noChangeAspect="1"/>
            </p:cNvPicPr>
            <p:nvPr/>
          </p:nvPicPr>
          <p:blipFill>
            <a:blip r:embed="rId4"/>
            <a:stretch>
              <a:fillRect/>
            </a:stretch>
          </p:blipFill>
          <p:spPr>
            <a:xfrm>
              <a:off x="10063" y="5816"/>
              <a:ext cx="3265" cy="951"/>
            </a:xfrm>
            <a:prstGeom prst="rect">
              <a:avLst/>
            </a:prstGeom>
          </p:spPr>
        </p:pic>
        <p:pic>
          <p:nvPicPr>
            <p:cNvPr id="5" name="图片 4"/>
            <p:cNvPicPr>
              <a:picLocks noChangeAspect="1"/>
            </p:cNvPicPr>
            <p:nvPr/>
          </p:nvPicPr>
          <p:blipFill>
            <a:blip r:embed="rId5"/>
            <a:stretch>
              <a:fillRect/>
            </a:stretch>
          </p:blipFill>
          <p:spPr>
            <a:xfrm>
              <a:off x="14003" y="5735"/>
              <a:ext cx="2739" cy="985"/>
            </a:xfrm>
            <a:prstGeom prst="rect">
              <a:avLst/>
            </a:prstGeom>
          </p:spPr>
        </p:pic>
        <p:pic>
          <p:nvPicPr>
            <p:cNvPr id="7" name="图片 6"/>
            <p:cNvPicPr>
              <a:picLocks noChangeAspect="1"/>
            </p:cNvPicPr>
            <p:nvPr/>
          </p:nvPicPr>
          <p:blipFill>
            <a:blip r:embed="rId6"/>
            <a:stretch>
              <a:fillRect/>
            </a:stretch>
          </p:blipFill>
          <p:spPr>
            <a:xfrm>
              <a:off x="6576" y="5740"/>
              <a:ext cx="2812" cy="1102"/>
            </a:xfrm>
            <a:prstGeom prst="rect">
              <a:avLst/>
            </a:prstGeom>
          </p:spPr>
        </p:pic>
      </p:grpSp>
      <p:grpSp>
        <p:nvGrpSpPr>
          <p:cNvPr id="39" name="组合 38"/>
          <p:cNvGrpSpPr/>
          <p:nvPr/>
        </p:nvGrpSpPr>
        <p:grpSpPr>
          <a:xfrm>
            <a:off x="634365" y="887095"/>
            <a:ext cx="2710330" cy="473075"/>
            <a:chOff x="2347" y="2773"/>
            <a:chExt cx="4278"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4086"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28092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（一）第三方支付</a:t>
            </a:r>
            <a:endParaRPr lang="en-US" altLang="zh-CN" sz="1800" b="1" dirty="0">
              <a:solidFill>
                <a:schemeClr val="bg1"/>
              </a:solidFill>
              <a:latin typeface="微软雅黑" panose="020B0503020204020204" charset="-122"/>
              <a:ea typeface="微软雅黑" panose="020B0503020204020204" charset="-122"/>
              <a:sym typeface="+mn-ea"/>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2" presetClass="entr" presetSubtype="4" fill="hold" grpId="0" nodeType="afterEffect">
                                  <p:stCondLst>
                                    <p:cond delay="0"/>
                                  </p:stCondLst>
                                  <p:childTnLst>
                                    <p:set>
                                      <p:cBhvr>
                                        <p:cTn id="13" dur="1" fill="hold">
                                          <p:stCondLst>
                                            <p:cond delay="0"/>
                                          </p:stCondLst>
                                        </p:cTn>
                                        <p:tgtEl>
                                          <p:spTgt spid="35">
                                            <p:txEl>
                                              <p:pRg st="0" end="0"/>
                                            </p:txEl>
                                          </p:spTgt>
                                        </p:tgtEl>
                                        <p:attrNameLst>
                                          <p:attrName>style.visibility</p:attrName>
                                        </p:attrNameLst>
                                      </p:cBhvr>
                                      <p:to>
                                        <p:strVal val="visible"/>
                                      </p:to>
                                    </p:set>
                                    <p:anim calcmode="lin" valueType="num">
                                      <p:cBhvr additive="base">
                                        <p:cTn id="14"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5">
                                            <p:txEl>
                                              <p:pRg st="1" end="1"/>
                                            </p:txEl>
                                          </p:spTgt>
                                        </p:tgtEl>
                                        <p:attrNameLst>
                                          <p:attrName>style.visibility</p:attrName>
                                        </p:attrNameLst>
                                      </p:cBhvr>
                                      <p:to>
                                        <p:strVal val="visible"/>
                                      </p:to>
                                    </p:set>
                                    <p:anim calcmode="lin" valueType="num">
                                      <p:cBhvr additive="base">
                                        <p:cTn id="20" dur="500" fill="hold"/>
                                        <p:tgtEl>
                                          <p:spTgt spid="35">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arn(outVertical)">
                                      <p:cBhvr>
                                        <p:cTn id="26" dur="500"/>
                                        <p:tgtEl>
                                          <p:spTgt spid="8"/>
                                        </p:tgtEl>
                                      </p:cBhvr>
                                    </p:animEffect>
                                  </p:childTnLst>
                                </p:cTn>
                              </p:par>
                            </p:childTnLst>
                          </p:cTn>
                        </p:par>
                        <p:par>
                          <p:cTn id="27" fill="hold">
                            <p:stCondLst>
                              <p:cond delay="500"/>
                            </p:stCondLst>
                            <p:childTnLst>
                              <p:par>
                                <p:cTn id="28" presetID="2" presetClass="entr" presetSubtype="4" fill="hold" grpId="0"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additive="base">
                                        <p:cTn id="30" dur="500" fill="hold"/>
                                        <p:tgtEl>
                                          <p:spTgt spid="2"/>
                                        </p:tgtEl>
                                        <p:attrNameLst>
                                          <p:attrName>ppt_x</p:attrName>
                                        </p:attrNameLst>
                                      </p:cBhvr>
                                      <p:tavLst>
                                        <p:tav tm="0">
                                          <p:val>
                                            <p:strVal val="#ppt_x"/>
                                          </p:val>
                                        </p:tav>
                                        <p:tav tm="100000">
                                          <p:val>
                                            <p:strVal val="#ppt_x"/>
                                          </p:val>
                                        </p:tav>
                                      </p:tavLst>
                                    </p:anim>
                                    <p:anim calcmode="lin" valueType="num">
                                      <p:cBhvr additive="base">
                                        <p:cTn id="3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uiExpand="1" build="p"/>
      <p:bldP spid="2" grpId="0"/>
      <p:bldP spid="4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title"/>
          </p:nvPr>
        </p:nvSpPr>
        <p:spPr/>
        <p:txBody>
          <a:bodyPr/>
          <a:p>
            <a:r>
              <a:rPr>
                <a:solidFill>
                  <a:schemeClr val="accent1"/>
                </a:solidFill>
              </a:rPr>
              <a:t>二、互联网金融的主要模式</a:t>
            </a:r>
            <a:endParaRPr>
              <a:solidFill>
                <a:schemeClr val="accent1"/>
              </a:solidFill>
            </a:endParaRPr>
          </a:p>
        </p:txBody>
      </p:sp>
      <p:sp>
        <p:nvSpPr>
          <p:cNvPr id="35" name="TextBox 6"/>
          <p:cNvSpPr txBox="1"/>
          <p:nvPr>
            <p:custDataLst>
              <p:tags r:id="rId1"/>
            </p:custDataLst>
          </p:nvPr>
        </p:nvSpPr>
        <p:spPr>
          <a:xfrm>
            <a:off x="1186180" y="2797175"/>
            <a:ext cx="4930140" cy="3322955"/>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在缺乏有效信用体系的网络交易环境中，第三方支付模式的推出，在一定程度上解决了网上银行支付方式不能对交易双方进行约束和监督，支付方式比较单一；以及在整个交易过程中，货物质量、交易诚信、退换要求等方面无法得到可靠的保证；交易欺诈广泛存在等问题。</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43" name="矩形 42"/>
          <p:cNvSpPr/>
          <p:nvPr>
            <p:custDataLst>
              <p:tags r:id="rId2"/>
            </p:custDataLst>
          </p:nvPr>
        </p:nvSpPr>
        <p:spPr>
          <a:xfrm>
            <a:off x="956945" y="1799590"/>
            <a:ext cx="10278110" cy="70040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45" name="TextBox 6"/>
          <p:cNvSpPr txBox="1"/>
          <p:nvPr>
            <p:custDataLst>
              <p:tags r:id="rId3"/>
            </p:custDataLst>
          </p:nvPr>
        </p:nvSpPr>
        <p:spPr>
          <a:xfrm>
            <a:off x="1391285" y="1897380"/>
            <a:ext cx="9408795" cy="491490"/>
          </a:xfrm>
          <a:prstGeom prst="rect">
            <a:avLst/>
          </a:prstGeom>
          <a:noFill/>
        </p:spPr>
        <p:txBody>
          <a:bodyPr wrap="square" rtlCol="0">
            <a:spAutoFit/>
          </a:bodyPr>
          <a:p>
            <a:pPr>
              <a:lnSpc>
                <a:spcPct val="130000"/>
              </a:lnSpc>
              <a:spcBef>
                <a:spcPts val="0"/>
              </a:spcBef>
              <a:spcAft>
                <a:spcPts val="0"/>
              </a:spcAf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第三方支付起到了一个基础设施的作用。就像是连接城市间的高速公路。</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110" name="图片 109"/>
          <p:cNvPicPr/>
          <p:nvPr/>
        </p:nvPicPr>
        <p:blipFill>
          <a:blip r:embed="rId4"/>
          <a:stretch>
            <a:fillRect/>
          </a:stretch>
        </p:blipFill>
        <p:spPr>
          <a:xfrm>
            <a:off x="6443345" y="2824798"/>
            <a:ext cx="4356735" cy="3267710"/>
          </a:xfrm>
          <a:prstGeom prst="rect">
            <a:avLst/>
          </a:prstGeom>
          <a:noFill/>
          <a:ln w="9525">
            <a:noFill/>
          </a:ln>
        </p:spPr>
      </p:pic>
      <p:grpSp>
        <p:nvGrpSpPr>
          <p:cNvPr id="39" name="组合 38"/>
          <p:cNvGrpSpPr/>
          <p:nvPr/>
        </p:nvGrpSpPr>
        <p:grpSpPr>
          <a:xfrm>
            <a:off x="634365" y="887095"/>
            <a:ext cx="2710330" cy="473075"/>
            <a:chOff x="2347" y="2773"/>
            <a:chExt cx="4278"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4086"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28092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（一）第三方支付</a:t>
            </a:r>
            <a:endParaRPr lang="en-US" altLang="zh-CN" sz="1800" b="1" dirty="0">
              <a:solidFill>
                <a:schemeClr val="bg1"/>
              </a:solidFill>
              <a:latin typeface="微软雅黑" panose="020B0503020204020204" charset="-122"/>
              <a:ea typeface="微软雅黑" panose="020B0503020204020204" charset="-122"/>
              <a:sym typeface="+mn-ea"/>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anim calcmode="lin" valueType="num">
                                      <p:cBhvr additive="base">
                                        <p:cTn id="15" dur="500"/>
                                        <p:tgtEl>
                                          <p:spTgt spid="45"/>
                                        </p:tgtEl>
                                        <p:attrNameLst>
                                          <p:attrName>ppt_y</p:attrName>
                                        </p:attrNameLst>
                                      </p:cBhvr>
                                      <p:tavLst>
                                        <p:tav tm="0">
                                          <p:val>
                                            <p:strVal val="#ppt_y+#ppt_h*1.125000"/>
                                          </p:val>
                                        </p:tav>
                                        <p:tav tm="100000">
                                          <p:val>
                                            <p:strVal val="#ppt_y"/>
                                          </p:val>
                                        </p:tav>
                                      </p:tavLst>
                                    </p:anim>
                                    <p:animEffect transition="in" filter="wipe(up)">
                                      <p:cBhvr>
                                        <p:cTn id="16" dur="500"/>
                                        <p:tgtEl>
                                          <p:spTgt spid="45"/>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barn(inVertical)">
                                      <p:cBhvr>
                                        <p:cTn id="19" dur="500"/>
                                        <p:tgtEl>
                                          <p:spTgt spid="43"/>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nodeType="clickEffect">
                                  <p:stCondLst>
                                    <p:cond delay="0"/>
                                  </p:stCondLst>
                                  <p:childTnLst>
                                    <p:set>
                                      <p:cBhvr>
                                        <p:cTn id="23" dur="1" fill="hold">
                                          <p:stCondLst>
                                            <p:cond delay="0"/>
                                          </p:stCondLst>
                                        </p:cTn>
                                        <p:tgtEl>
                                          <p:spTgt spid="110"/>
                                        </p:tgtEl>
                                        <p:attrNameLst>
                                          <p:attrName>style.visibility</p:attrName>
                                        </p:attrNameLst>
                                      </p:cBhvr>
                                      <p:to>
                                        <p:strVal val="visible"/>
                                      </p:to>
                                    </p:set>
                                    <p:animEffect transition="in" filter="strips(downLeft)">
                                      <p:cBhvr>
                                        <p:cTn id="24" dur="500"/>
                                        <p:tgtEl>
                                          <p:spTgt spid="110"/>
                                        </p:tgtEl>
                                      </p:cBhvr>
                                    </p:animEffect>
                                  </p:childTnLst>
                                </p:cTn>
                              </p:par>
                            </p:childTnLst>
                          </p:cTn>
                        </p:par>
                        <p:par>
                          <p:cTn id="25" fill="hold">
                            <p:stCondLst>
                              <p:cond delay="500"/>
                            </p:stCondLst>
                            <p:childTnLst>
                              <p:par>
                                <p:cTn id="26" presetID="2" presetClass="entr" presetSubtype="4" fill="hold" grpId="0" nodeType="afterEffect">
                                  <p:stCondLst>
                                    <p:cond delay="0"/>
                                  </p:stCondLst>
                                  <p:childTnLst>
                                    <p:set>
                                      <p:cBhvr>
                                        <p:cTn id="27" dur="1" fill="hold">
                                          <p:stCondLst>
                                            <p:cond delay="0"/>
                                          </p:stCondLst>
                                        </p:cTn>
                                        <p:tgtEl>
                                          <p:spTgt spid="35"/>
                                        </p:tgtEl>
                                        <p:attrNameLst>
                                          <p:attrName>style.visibility</p:attrName>
                                        </p:attrNameLst>
                                      </p:cBhvr>
                                      <p:to>
                                        <p:strVal val="visible"/>
                                      </p:to>
                                    </p:set>
                                    <p:anim calcmode="lin" valueType="num">
                                      <p:cBhvr additive="base">
                                        <p:cTn id="28" dur="500" fill="hold"/>
                                        <p:tgtEl>
                                          <p:spTgt spid="35"/>
                                        </p:tgtEl>
                                        <p:attrNameLst>
                                          <p:attrName>ppt_x</p:attrName>
                                        </p:attrNameLst>
                                      </p:cBhvr>
                                      <p:tavLst>
                                        <p:tav tm="0">
                                          <p:val>
                                            <p:strVal val="#ppt_x"/>
                                          </p:val>
                                        </p:tav>
                                        <p:tav tm="100000">
                                          <p:val>
                                            <p:strVal val="#ppt_x"/>
                                          </p:val>
                                        </p:tav>
                                      </p:tavLst>
                                    </p:anim>
                                    <p:anim calcmode="lin" valueType="num">
                                      <p:cBhvr additive="base">
                                        <p:cTn id="29"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43" grpId="0" bldLvl="0" animBg="1"/>
      <p:bldP spid="45" grpId="0"/>
      <p:bldP spid="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title"/>
          </p:nvPr>
        </p:nvSpPr>
        <p:spPr/>
        <p:txBody>
          <a:bodyPr/>
          <a:p>
            <a:r>
              <a:rPr>
                <a:solidFill>
                  <a:schemeClr val="accent1"/>
                </a:solidFill>
              </a:rPr>
              <a:t>二、互联网金融的主要模式</a:t>
            </a:r>
            <a:endParaRPr>
              <a:solidFill>
                <a:schemeClr val="accent1"/>
              </a:solidFill>
            </a:endParaRPr>
          </a:p>
        </p:txBody>
      </p:sp>
      <p:sp>
        <p:nvSpPr>
          <p:cNvPr id="43" name="矩形 42"/>
          <p:cNvSpPr/>
          <p:nvPr>
            <p:custDataLst>
              <p:tags r:id="rId1"/>
            </p:custDataLst>
          </p:nvPr>
        </p:nvSpPr>
        <p:spPr>
          <a:xfrm>
            <a:off x="956945" y="1799590"/>
            <a:ext cx="10278110" cy="70040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45" name="TextBox 6"/>
          <p:cNvSpPr txBox="1"/>
          <p:nvPr>
            <p:custDataLst>
              <p:tags r:id="rId2"/>
            </p:custDataLst>
          </p:nvPr>
        </p:nvSpPr>
        <p:spPr>
          <a:xfrm>
            <a:off x="1391285" y="1897380"/>
            <a:ext cx="9408795" cy="491490"/>
          </a:xfrm>
          <a:prstGeom prst="rect">
            <a:avLst/>
          </a:prstGeom>
          <a:noFill/>
        </p:spPr>
        <p:txBody>
          <a:bodyPr wrap="square" rtlCol="0">
            <a:spAutoFit/>
          </a:bodyPr>
          <a:p>
            <a:pPr>
              <a:lnSpc>
                <a:spcPct val="130000"/>
              </a:lnSpc>
              <a:spcBef>
                <a:spcPts val="0"/>
              </a:spcBef>
              <a:spcAft>
                <a:spcPts val="0"/>
              </a:spcAf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其优势体现在以下几方面 ：</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grpSp>
        <p:nvGrpSpPr>
          <p:cNvPr id="39" name="组合 38"/>
          <p:cNvGrpSpPr/>
          <p:nvPr/>
        </p:nvGrpSpPr>
        <p:grpSpPr>
          <a:xfrm>
            <a:off x="634365" y="887095"/>
            <a:ext cx="2710330" cy="473075"/>
            <a:chOff x="2347" y="2773"/>
            <a:chExt cx="4278"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4086"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28092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（一）第三方支付</a:t>
            </a:r>
            <a:endParaRPr lang="en-US" altLang="zh-CN" sz="1800" b="1" dirty="0">
              <a:solidFill>
                <a:schemeClr val="bg1"/>
              </a:solidFill>
              <a:latin typeface="微软雅黑" panose="020B0503020204020204" charset="-122"/>
              <a:ea typeface="微软雅黑" panose="020B0503020204020204" charset="-122"/>
              <a:sym typeface="+mn-ea"/>
            </a:endParaRPr>
          </a:p>
        </p:txBody>
      </p:sp>
      <p:sp>
        <p:nvSpPr>
          <p:cNvPr id="2" name="TextBox 6"/>
          <p:cNvSpPr txBox="1"/>
          <p:nvPr>
            <p:custDataLst>
              <p:tags r:id="rId3"/>
            </p:custDataLst>
          </p:nvPr>
        </p:nvSpPr>
        <p:spPr>
          <a:xfrm>
            <a:off x="956945" y="2733040"/>
            <a:ext cx="9843770" cy="2712720"/>
          </a:xfrm>
          <a:prstGeom prst="rect">
            <a:avLst/>
          </a:prstGeom>
          <a:noFill/>
        </p:spPr>
        <p:txBody>
          <a:bodyPr wrap="square" rtlCol="0">
            <a:spAutoFit/>
          </a:bodyPr>
          <a:p>
            <a:pPr marL="742950" lvl="1" indent="-285750" algn="just" fontAlgn="auto">
              <a:lnSpc>
                <a:spcPct val="15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首先，是增加信用的作用。对商家而言，通过第三方支付平台可以规避无法收到客户货款的风险，同时能够为客户提供多样化的支付工具。尤其为无法与银行网关建立接口的中小企业提供了便捷的支付平台。对客户而言，不但可以规避无法收到货物的风险，而且货物质量在一定程度上也有了保障，增强客户网上交易的信心。</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marL="742950" lvl="1" indent="-285750" algn="just" fontAlgn="auto">
              <a:lnSpc>
                <a:spcPct val="15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其次是节约总成本。对银行而言，通过第三方平台银行可以扩展业务范畴，同时也节省了为大量中小企业提供网关接口的开发和维护费用。</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44" name="TextBox 6"/>
          <p:cNvSpPr txBox="1"/>
          <p:nvPr>
            <p:custDataLst>
              <p:tags r:id="rId4"/>
            </p:custDataLst>
          </p:nvPr>
        </p:nvSpPr>
        <p:spPr>
          <a:xfrm>
            <a:off x="956945" y="5666105"/>
            <a:ext cx="10278110" cy="450850"/>
          </a:xfrm>
          <a:prstGeom prst="rect">
            <a:avLst/>
          </a:prstGeom>
          <a:noFill/>
        </p:spPr>
        <p:txBody>
          <a:bodyPr wrap="square" rtlCol="0">
            <a:spAutoFit/>
          </a:bodyPr>
          <a:p>
            <a:pPr lvl="1" indent="0" algn="just" fontAlgn="auto">
              <a:lnSpc>
                <a:spcPct val="130000"/>
              </a:lnSpc>
              <a:spcBef>
                <a:spcPts val="0"/>
              </a:spcBef>
              <a:spcAft>
                <a:spcPts val="0"/>
              </a:spcAft>
            </a:pPr>
            <a:r>
              <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rPr>
              <a:t>可见，第三方支付模式有效的保障了交易各方的利益，为整个交易的顺利进行提供支持。</a:t>
            </a:r>
            <a:endPar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anim calcmode="lin" valueType="num">
                                      <p:cBhvr additive="base">
                                        <p:cTn id="15" dur="500"/>
                                        <p:tgtEl>
                                          <p:spTgt spid="45"/>
                                        </p:tgtEl>
                                        <p:attrNameLst>
                                          <p:attrName>ppt_y</p:attrName>
                                        </p:attrNameLst>
                                      </p:cBhvr>
                                      <p:tavLst>
                                        <p:tav tm="0">
                                          <p:val>
                                            <p:strVal val="#ppt_y+#ppt_h*1.125000"/>
                                          </p:val>
                                        </p:tav>
                                        <p:tav tm="100000">
                                          <p:val>
                                            <p:strVal val="#ppt_y"/>
                                          </p:val>
                                        </p:tav>
                                      </p:tavLst>
                                    </p:anim>
                                    <p:animEffect transition="in" filter="wipe(up)">
                                      <p:cBhvr>
                                        <p:cTn id="16" dur="500"/>
                                        <p:tgtEl>
                                          <p:spTgt spid="45"/>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barn(inVertical)">
                                      <p:cBhvr>
                                        <p:cTn id="19" dur="500"/>
                                        <p:tgtEl>
                                          <p:spTgt spid="43"/>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2">
                                            <p:txEl>
                                              <p:pRg st="0" end="0"/>
                                            </p:txEl>
                                          </p:spTgt>
                                        </p:tgtEl>
                                        <p:attrNameLst>
                                          <p:attrName>style.visibility</p:attrName>
                                        </p:attrNameLst>
                                      </p:cBhvr>
                                      <p:to>
                                        <p:strVal val="visible"/>
                                      </p:to>
                                    </p:set>
                                    <p:anim calcmode="lin" valueType="num">
                                      <p:cBhvr additive="base">
                                        <p:cTn id="24" dur="500"/>
                                        <p:tgtEl>
                                          <p:spTgt spid="2">
                                            <p:txEl>
                                              <p:pRg st="0" end="0"/>
                                            </p:txEl>
                                          </p:spTgt>
                                        </p:tgtEl>
                                        <p:attrNameLst>
                                          <p:attrName>ppt_y</p:attrName>
                                        </p:attrNameLst>
                                      </p:cBhvr>
                                      <p:tavLst>
                                        <p:tav tm="0">
                                          <p:val>
                                            <p:strVal val="#ppt_y+#ppt_h*1.125000"/>
                                          </p:val>
                                        </p:tav>
                                        <p:tav tm="100000">
                                          <p:val>
                                            <p:strVal val="#ppt_y"/>
                                          </p:val>
                                        </p:tav>
                                      </p:tavLst>
                                    </p:anim>
                                    <p:animEffect transition="in" filter="wipe(up)">
                                      <p:cBhvr>
                                        <p:cTn id="25" dur="500"/>
                                        <p:tgtEl>
                                          <p:spTgt spid="2">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2">
                                            <p:txEl>
                                              <p:pRg st="1" end="1"/>
                                            </p:txEl>
                                          </p:spTgt>
                                        </p:tgtEl>
                                        <p:attrNameLst>
                                          <p:attrName>style.visibility</p:attrName>
                                        </p:attrNameLst>
                                      </p:cBhvr>
                                      <p:to>
                                        <p:strVal val="visible"/>
                                      </p:to>
                                    </p:set>
                                    <p:anim calcmode="lin" valueType="num">
                                      <p:cBhvr additive="base">
                                        <p:cTn id="30" dur="500"/>
                                        <p:tgtEl>
                                          <p:spTgt spid="2">
                                            <p:txEl>
                                              <p:pRg st="1" end="1"/>
                                            </p:txEl>
                                          </p:spTgt>
                                        </p:tgtEl>
                                        <p:attrNameLst>
                                          <p:attrName>ppt_y</p:attrName>
                                        </p:attrNameLst>
                                      </p:cBhvr>
                                      <p:tavLst>
                                        <p:tav tm="0">
                                          <p:val>
                                            <p:strVal val="#ppt_y+#ppt_h*1.125000"/>
                                          </p:val>
                                        </p:tav>
                                        <p:tav tm="100000">
                                          <p:val>
                                            <p:strVal val="#ppt_y"/>
                                          </p:val>
                                        </p:tav>
                                      </p:tavLst>
                                    </p:anim>
                                    <p:animEffect transition="in" filter="wipe(up)">
                                      <p:cBhvr>
                                        <p:cTn id="31" dur="500"/>
                                        <p:tgtEl>
                                          <p:spTgt spid="2">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wipe(left)">
                                      <p:cBhvr>
                                        <p:cTn id="36"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bldLvl="0" animBg="1"/>
      <p:bldP spid="45" grpId="0"/>
      <p:bldP spid="42" grpId="0"/>
      <p:bldP spid="2" grpId="0" bldLvl="2" uiExpand="1" build="p"/>
      <p:bldP spid="4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title"/>
          </p:nvPr>
        </p:nvSpPr>
        <p:spPr/>
        <p:txBody>
          <a:bodyPr/>
          <a:p>
            <a:r>
              <a:rPr>
                <a:solidFill>
                  <a:schemeClr val="accent1"/>
                </a:solidFill>
              </a:rPr>
              <a:t>二、互联网金融的主要模式</a:t>
            </a:r>
            <a:endParaRPr>
              <a:solidFill>
                <a:schemeClr val="accent1"/>
              </a:solidFill>
            </a:endParaRPr>
          </a:p>
        </p:txBody>
      </p:sp>
      <p:sp>
        <p:nvSpPr>
          <p:cNvPr id="45" name="TextBox 6"/>
          <p:cNvSpPr txBox="1"/>
          <p:nvPr>
            <p:custDataLst>
              <p:tags r:id="rId1"/>
            </p:custDataLst>
          </p:nvPr>
        </p:nvSpPr>
        <p:spPr>
          <a:xfrm>
            <a:off x="956945" y="1602105"/>
            <a:ext cx="9408795" cy="491490"/>
          </a:xfrm>
          <a:prstGeom prst="rect">
            <a:avLst/>
          </a:prstGeom>
          <a:noFill/>
        </p:spPr>
        <p:txBody>
          <a:bodyPr wrap="square" rtlCol="0">
            <a:spAutoFit/>
          </a:bodyPr>
          <a:p>
            <a:pPr>
              <a:lnSpc>
                <a:spcPct val="130000"/>
              </a:lnSpc>
              <a:spcBef>
                <a:spcPts val="0"/>
              </a:spcBef>
              <a:spcAft>
                <a:spcPts val="0"/>
              </a:spcAft>
            </a:pPr>
            <a:r>
              <a:rPr lang="zh-CN" altLang="zh-CN" sz="20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网络借贷包括个体网络借贷（即P2P网络借贷）和网络小额贷款。</a:t>
            </a:r>
            <a:endParaRPr lang="zh-CN" altLang="zh-CN" sz="20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grpSp>
        <p:nvGrpSpPr>
          <p:cNvPr id="39" name="组合 38"/>
          <p:cNvGrpSpPr/>
          <p:nvPr/>
        </p:nvGrpSpPr>
        <p:grpSpPr>
          <a:xfrm>
            <a:off x="634365" y="887095"/>
            <a:ext cx="2710330" cy="473075"/>
            <a:chOff x="2347" y="2773"/>
            <a:chExt cx="4278"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4086"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28092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（二）网络借贷</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3" name="TextBox 6"/>
          <p:cNvSpPr txBox="1"/>
          <p:nvPr>
            <p:custDataLst>
              <p:tags r:id="rId2"/>
            </p:custDataLst>
          </p:nvPr>
        </p:nvSpPr>
        <p:spPr>
          <a:xfrm>
            <a:off x="934720" y="2680335"/>
            <a:ext cx="4530090" cy="2168525"/>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是指个体和个体之间通过互联网平台实现的直接借贷。在个体网络借贷平台上发生的直接借贷行为属于民间借贷范畴，受合同法、民法通则等法律法规以及最高人民法院相关司法解释规范。</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4" name="文本框 7"/>
          <p:cNvSpPr txBox="1"/>
          <p:nvPr/>
        </p:nvSpPr>
        <p:spPr>
          <a:xfrm>
            <a:off x="934720" y="2257425"/>
            <a:ext cx="4529455" cy="368300"/>
          </a:xfrm>
          <a:prstGeom prst="rect">
            <a:avLst/>
          </a:prstGeom>
          <a:noFill/>
          <a:ln>
            <a:solidFill>
              <a:schemeClr val="accent6">
                <a:lumMod val="60000"/>
                <a:lumOff val="40000"/>
              </a:schemeClr>
            </a:solidFill>
            <a:prstDash val="sysDash"/>
          </a:ln>
        </p:spPr>
        <p:txBody>
          <a:bodyPr wrap="square" rtlCol="0">
            <a:spAutoFit/>
          </a:bodyPr>
          <a:p>
            <a:pPr marL="171450" indent="0" fontAlgn="auto">
              <a:lnSpc>
                <a:spcPct val="100000"/>
              </a:lnSpc>
              <a:buFont typeface="Wingdings" panose="05000000000000000000" charset="0"/>
              <a:buNone/>
              <a:extLst>
                <a:ext uri="{35155182-B16C-46BC-9424-99874614C6A1}">
                  <wpsdc:marlchars xmlns:wpsdc="http://www.wps.cn/officeDocument/2017/drawingmlCustomData" val="100" checksum="2595161058"/>
                </a:ext>
              </a:extLst>
            </a:pPr>
            <a:r>
              <a:rPr lang="zh-CN" altLang="en-US" sz="1800" b="1" dirty="0">
                <a:solidFill>
                  <a:schemeClr val="accent1"/>
                </a:solidFill>
                <a:latin typeface="微软雅黑" panose="020B0503020204020204" charset="-122"/>
                <a:ea typeface="微软雅黑" panose="020B0503020204020204" charset="-122"/>
              </a:rPr>
              <a:t>个体网络借贷</a:t>
            </a:r>
            <a:endParaRPr lang="zh-CN" altLang="en-US" sz="1800" b="1" dirty="0">
              <a:solidFill>
                <a:schemeClr val="accent1"/>
              </a:solidFill>
              <a:latin typeface="微软雅黑" panose="020B0503020204020204" charset="-122"/>
              <a:ea typeface="微软雅黑" panose="020B0503020204020204" charset="-122"/>
            </a:endParaRPr>
          </a:p>
        </p:txBody>
      </p:sp>
      <p:sp>
        <p:nvSpPr>
          <p:cNvPr id="5" name="TextBox 6"/>
          <p:cNvSpPr txBox="1"/>
          <p:nvPr>
            <p:custDataLst>
              <p:tags r:id="rId3"/>
            </p:custDataLst>
          </p:nvPr>
        </p:nvSpPr>
        <p:spPr>
          <a:xfrm>
            <a:off x="6003290" y="2680335"/>
            <a:ext cx="5231130" cy="2168525"/>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是指互联网企业通过其控制的小额贷款公司，利用互联网向客户提供的小额贷款。网络小额贷款应遵守现有小额贷款公司监管规定，发挥网络贷款优势，努力降低客户融资成本。网络借贷业务由银保监会负责监管。</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7" name="文本框 7"/>
          <p:cNvSpPr txBox="1"/>
          <p:nvPr/>
        </p:nvSpPr>
        <p:spPr>
          <a:xfrm>
            <a:off x="6002655" y="2257425"/>
            <a:ext cx="5231765" cy="368300"/>
          </a:xfrm>
          <a:prstGeom prst="rect">
            <a:avLst/>
          </a:prstGeom>
          <a:noFill/>
          <a:ln>
            <a:solidFill>
              <a:schemeClr val="accent6">
                <a:lumMod val="60000"/>
                <a:lumOff val="40000"/>
              </a:schemeClr>
            </a:solidFill>
            <a:prstDash val="sysDash"/>
          </a:ln>
        </p:spPr>
        <p:txBody>
          <a:bodyPr wrap="square" rtlCol="0">
            <a:spAutoFit/>
          </a:bodyPr>
          <a:p>
            <a:pPr marL="171450" indent="0" fontAlgn="auto">
              <a:lnSpc>
                <a:spcPct val="100000"/>
              </a:lnSpc>
              <a:buFont typeface="Wingdings" panose="05000000000000000000" charset="0"/>
              <a:buNone/>
              <a:extLst>
                <a:ext uri="{35155182-B16C-46BC-9424-99874614C6A1}">
                  <wpsdc:marlchars xmlns:wpsdc="http://www.wps.cn/officeDocument/2017/drawingmlCustomData" val="100" checksum="2595161058"/>
                </a:ext>
              </a:extLst>
            </a:pPr>
            <a:r>
              <a:rPr lang="zh-CN" altLang="en-US" sz="1800" b="1" dirty="0">
                <a:solidFill>
                  <a:schemeClr val="accent1"/>
                </a:solidFill>
                <a:latin typeface="微软雅黑" panose="020B0503020204020204" charset="-122"/>
                <a:ea typeface="微软雅黑" panose="020B0503020204020204" charset="-122"/>
              </a:rPr>
              <a:t>网络小额贷款</a:t>
            </a:r>
            <a:endParaRPr lang="zh-CN" altLang="en-US" sz="1800" b="1" dirty="0">
              <a:solidFill>
                <a:schemeClr val="accent1"/>
              </a:solidFill>
              <a:latin typeface="微软雅黑" panose="020B0503020204020204" charset="-122"/>
              <a:ea typeface="微软雅黑" panose="020B0503020204020204" charset="-122"/>
            </a:endParaRPr>
          </a:p>
        </p:txBody>
      </p:sp>
      <p:sp>
        <p:nvSpPr>
          <p:cNvPr id="8" name="矩形 7"/>
          <p:cNvSpPr/>
          <p:nvPr>
            <p:custDataLst>
              <p:tags r:id="rId4"/>
            </p:custDataLst>
          </p:nvPr>
        </p:nvSpPr>
        <p:spPr>
          <a:xfrm>
            <a:off x="956945" y="4999990"/>
            <a:ext cx="10278110" cy="148399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9" name="TextBox 6"/>
          <p:cNvSpPr txBox="1"/>
          <p:nvPr>
            <p:custDataLst>
              <p:tags r:id="rId5"/>
            </p:custDataLst>
          </p:nvPr>
        </p:nvSpPr>
        <p:spPr>
          <a:xfrm>
            <a:off x="1391920" y="5156835"/>
            <a:ext cx="9408795" cy="1170305"/>
          </a:xfrm>
          <a:prstGeom prst="rect">
            <a:avLst/>
          </a:prstGeom>
          <a:noFill/>
        </p:spPr>
        <p:txBody>
          <a:bodyPr wrap="square" rtlCol="0">
            <a:spAutoFit/>
          </a:bodyPr>
          <a:p>
            <a:pPr>
              <a:lnSpc>
                <a:spcPct val="130000"/>
              </a:lnSpc>
              <a:spcBef>
                <a:spcPts val="0"/>
              </a:spcBef>
              <a:spcAft>
                <a:spcPts val="0"/>
              </a:spcAft>
            </a:pPr>
            <a:r>
              <a:rPr lang="en-US"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2</a:t>
            </a: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018年6月以来，P2P网络借贷平台风险频发，严重侵害广大人民群众合法权益，扰乱市场经济秩序。截止2020年11月中旬，全国实际运营的P2P网贷机构由高峰时期的约5000家逐渐压降，已完全归零。</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animEffect transition="in" filter="wipe(left)">
                                      <p:cBhvr>
                                        <p:cTn id="15" dur="500"/>
                                        <p:tgtEl>
                                          <p:spTgt spid="45"/>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ppt_x"/>
                                          </p:val>
                                        </p:tav>
                                        <p:tav tm="100000">
                                          <p:val>
                                            <p:strVal val="#ppt_x"/>
                                          </p:val>
                                        </p:tav>
                                      </p:tavLst>
                                    </p:anim>
                                    <p:anim calcmode="lin" valueType="num">
                                      <p:cBhvr additive="base">
                                        <p:cTn id="21" dur="500" fill="hold"/>
                                        <p:tgtEl>
                                          <p:spTgt spid="4"/>
                                        </p:tgtEl>
                                        <p:attrNameLst>
                                          <p:attrName>ppt_y</p:attrName>
                                        </p:attrNameLst>
                                      </p:cBhvr>
                                      <p:tavLst>
                                        <p:tav tm="0">
                                          <p:val>
                                            <p:strVal val="1+#ppt_h/2"/>
                                          </p:val>
                                        </p:tav>
                                        <p:tav tm="100000">
                                          <p:val>
                                            <p:strVal val="#ppt_y"/>
                                          </p:val>
                                        </p:tav>
                                      </p:tavLst>
                                    </p:anim>
                                  </p:childTnLst>
                                </p:cTn>
                              </p:par>
                            </p:childTnLst>
                          </p:cTn>
                        </p:par>
                        <p:par>
                          <p:cTn id="22" fill="hold">
                            <p:stCondLst>
                              <p:cond delay="500"/>
                            </p:stCondLst>
                            <p:childTnLst>
                              <p:par>
                                <p:cTn id="23" presetID="12" presetClass="entr" presetSubtype="1" fill="hold" grpId="0" nodeType="after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down)">
                                      <p:cBhvr>
                                        <p:cTn id="26" dur="500"/>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par>
                          <p:cTn id="33" fill="hold">
                            <p:stCondLst>
                              <p:cond delay="500"/>
                            </p:stCondLst>
                            <p:childTnLst>
                              <p:par>
                                <p:cTn id="34" presetID="12" presetClass="entr" presetSubtype="1" fill="hold" grpId="0" nodeType="afterEffect">
                                  <p:stCondLst>
                                    <p:cond delay="0"/>
                                  </p:stCondLst>
                                  <p:childTnLst>
                                    <p:set>
                                      <p:cBhvr>
                                        <p:cTn id="35" dur="1" fill="hold">
                                          <p:stCondLst>
                                            <p:cond delay="0"/>
                                          </p:stCondLst>
                                        </p:cTn>
                                        <p:tgtEl>
                                          <p:spTgt spid="5">
                                            <p:txEl>
                                              <p:pRg st="0" end="0"/>
                                            </p:txEl>
                                          </p:spTgt>
                                        </p:tgtEl>
                                        <p:attrNameLst>
                                          <p:attrName>style.visibility</p:attrName>
                                        </p:attrNameLst>
                                      </p:cBhvr>
                                      <p:to>
                                        <p:strVal val="visible"/>
                                      </p:to>
                                    </p:set>
                                    <p:anim calcmode="lin" valueType="num">
                                      <p:cBhvr additive="base">
                                        <p:cTn id="36" dur="500"/>
                                        <p:tgtEl>
                                          <p:spTgt spid="5">
                                            <p:txEl>
                                              <p:pRg st="0" end="0"/>
                                            </p:txEl>
                                          </p:spTgt>
                                        </p:tgtEl>
                                        <p:attrNameLst>
                                          <p:attrName>ppt_y</p:attrName>
                                        </p:attrNameLst>
                                      </p:cBhvr>
                                      <p:tavLst>
                                        <p:tav tm="0">
                                          <p:val>
                                            <p:strVal val="#ppt_y-#ppt_h*1.125000"/>
                                          </p:val>
                                        </p:tav>
                                        <p:tav tm="100000">
                                          <p:val>
                                            <p:strVal val="#ppt_y"/>
                                          </p:val>
                                        </p:tav>
                                      </p:tavLst>
                                    </p:anim>
                                    <p:animEffect transition="in" filter="wipe(down)">
                                      <p:cBhvr>
                                        <p:cTn id="37" dur="500"/>
                                        <p:tgtEl>
                                          <p:spTgt spid="5">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additive="base">
                                        <p:cTn id="42" dur="500"/>
                                        <p:tgtEl>
                                          <p:spTgt spid="9"/>
                                        </p:tgtEl>
                                        <p:attrNameLst>
                                          <p:attrName>ppt_y</p:attrName>
                                        </p:attrNameLst>
                                      </p:cBhvr>
                                      <p:tavLst>
                                        <p:tav tm="0">
                                          <p:val>
                                            <p:strVal val="#ppt_y+#ppt_h*1.125000"/>
                                          </p:val>
                                        </p:tav>
                                        <p:tav tm="100000">
                                          <p:val>
                                            <p:strVal val="#ppt_y"/>
                                          </p:val>
                                        </p:tav>
                                      </p:tavLst>
                                    </p:anim>
                                    <p:animEffect transition="in" filter="wipe(up)">
                                      <p:cBhvr>
                                        <p:cTn id="43" dur="500"/>
                                        <p:tgtEl>
                                          <p:spTgt spid="9"/>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barn(inVertical)">
                                      <p:cBhvr>
                                        <p:cTn id="4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2" grpId="0"/>
      <p:bldP spid="3" grpId="0" uiExpand="1" build="p"/>
      <p:bldP spid="4" grpId="0" bldLvl="0" animBg="1"/>
      <p:bldP spid="5" grpId="0" uiExpand="1" build="p"/>
      <p:bldP spid="7" grpId="0" bldLvl="0" animBg="1"/>
      <p:bldP spid="8" grpId="0" bldLvl="0" animBg="1"/>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title"/>
          </p:nvPr>
        </p:nvSpPr>
        <p:spPr/>
        <p:txBody>
          <a:bodyPr/>
          <a:p>
            <a:r>
              <a:rPr>
                <a:solidFill>
                  <a:schemeClr val="accent1"/>
                </a:solidFill>
              </a:rPr>
              <a:t>二、互联网金融的主要模式</a:t>
            </a:r>
            <a:endParaRPr>
              <a:solidFill>
                <a:schemeClr val="accent1"/>
              </a:solidFill>
            </a:endParaRPr>
          </a:p>
        </p:txBody>
      </p:sp>
      <p:grpSp>
        <p:nvGrpSpPr>
          <p:cNvPr id="39" name="组合 38"/>
          <p:cNvGrpSpPr/>
          <p:nvPr/>
        </p:nvGrpSpPr>
        <p:grpSpPr>
          <a:xfrm>
            <a:off x="634365" y="887095"/>
            <a:ext cx="2710330" cy="473075"/>
            <a:chOff x="2347" y="2773"/>
            <a:chExt cx="4278"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4086"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28092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（三）众筹</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2" name="TextBox 6"/>
          <p:cNvSpPr txBox="1"/>
          <p:nvPr>
            <p:custDataLst>
              <p:tags r:id="rId1"/>
            </p:custDataLst>
          </p:nvPr>
        </p:nvSpPr>
        <p:spPr>
          <a:xfrm>
            <a:off x="956945" y="1602105"/>
            <a:ext cx="9944735" cy="491490"/>
          </a:xfrm>
          <a:prstGeom prst="rect">
            <a:avLst/>
          </a:prstGeom>
          <a:noFill/>
        </p:spPr>
        <p:txBody>
          <a:bodyPr wrap="square" rtlCol="0">
            <a:spAutoFit/>
          </a:bodyPr>
          <a:p>
            <a:pPr>
              <a:lnSpc>
                <a:spcPct val="130000"/>
              </a:lnSpc>
              <a:spcBef>
                <a:spcPts val="0"/>
              </a:spcBef>
              <a:spcAft>
                <a:spcPts val="0"/>
              </a:spcAft>
            </a:pPr>
            <a:r>
              <a:rPr lang="zh-CN" altLang="zh-CN" sz="20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众筹自2009年成立以来，在国外已经发展了三年多，业内认为他们经历过三个阶段：</a:t>
            </a:r>
            <a:endParaRPr lang="zh-CN" altLang="zh-CN" sz="20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43" name="矩形 42"/>
          <p:cNvSpPr/>
          <p:nvPr>
            <p:custDataLst>
              <p:tags r:id="rId2"/>
            </p:custDataLst>
          </p:nvPr>
        </p:nvSpPr>
        <p:spPr>
          <a:xfrm>
            <a:off x="1040765" y="3086735"/>
            <a:ext cx="2975610" cy="264033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14" name="椭圆 13"/>
          <p:cNvSpPr/>
          <p:nvPr>
            <p:custDataLst>
              <p:tags r:id="rId3"/>
            </p:custDataLst>
          </p:nvPr>
        </p:nvSpPr>
        <p:spPr>
          <a:xfrm>
            <a:off x="2167667" y="2734029"/>
            <a:ext cx="721075" cy="720126"/>
          </a:xfrm>
          <a:prstGeom prst="ellipse">
            <a:avLst/>
          </a:prstGeom>
          <a:solidFill>
            <a:srgbClr val="526580"/>
          </a:solidFill>
          <a:ln w="12700" cap="flat" cmpd="sng" algn="ctr">
            <a:noFill/>
            <a:prstDash val="solid"/>
            <a:miter lim="800000"/>
          </a:ln>
          <a:effectLst/>
        </p:spPr>
        <p:txBody>
          <a:bodyPr wrap="square" anchor="ctr">
            <a:normAutofit fontScale="60000"/>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01</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
        <p:nvSpPr>
          <p:cNvPr id="15" name="TextBox 6"/>
          <p:cNvSpPr txBox="1"/>
          <p:nvPr>
            <p:custDataLst>
              <p:tags r:id="rId4"/>
            </p:custDataLst>
          </p:nvPr>
        </p:nvSpPr>
        <p:spPr>
          <a:xfrm>
            <a:off x="1247775" y="3621405"/>
            <a:ext cx="2562225" cy="1529715"/>
          </a:xfrm>
          <a:prstGeom prst="rect">
            <a:avLst/>
          </a:prstGeom>
          <a:noFill/>
        </p:spPr>
        <p:txBody>
          <a:bodyPr wrap="square" rtlCol="0">
            <a:spAutoFit/>
          </a:bodyPr>
          <a:p>
            <a:pPr indent="0" algn="just" fontAlgn="auto">
              <a:lnSpc>
                <a:spcPct val="130000"/>
              </a:lnSpc>
              <a:spcBef>
                <a:spcPts val="0"/>
              </a:spcBef>
              <a:spcAft>
                <a:spcPts val="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第一阶段是用个人力量就能完成，支持者成本比较低，在最初更容易获得支持。</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0" name="矩形 9"/>
          <p:cNvSpPr/>
          <p:nvPr>
            <p:custDataLst>
              <p:tags r:id="rId5"/>
            </p:custDataLst>
          </p:nvPr>
        </p:nvSpPr>
        <p:spPr>
          <a:xfrm>
            <a:off x="4313555" y="3086735"/>
            <a:ext cx="2975610" cy="264033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11" name="椭圆 10"/>
          <p:cNvSpPr/>
          <p:nvPr>
            <p:custDataLst>
              <p:tags r:id="rId6"/>
            </p:custDataLst>
          </p:nvPr>
        </p:nvSpPr>
        <p:spPr>
          <a:xfrm>
            <a:off x="5440457" y="2734029"/>
            <a:ext cx="721075" cy="720126"/>
          </a:xfrm>
          <a:prstGeom prst="ellipse">
            <a:avLst/>
          </a:prstGeom>
          <a:solidFill>
            <a:srgbClr val="526580"/>
          </a:solidFill>
          <a:ln w="12700" cap="flat" cmpd="sng" algn="ctr">
            <a:noFill/>
            <a:prstDash val="solid"/>
            <a:miter lim="800000"/>
          </a:ln>
          <a:effectLst/>
        </p:spPr>
        <p:txBody>
          <a:bodyPr wrap="square" anchor="ctr">
            <a:normAutofit fontScale="60000"/>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02</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
        <p:nvSpPr>
          <p:cNvPr id="12" name="TextBox 6"/>
          <p:cNvSpPr txBox="1"/>
          <p:nvPr>
            <p:custDataLst>
              <p:tags r:id="rId7"/>
            </p:custDataLst>
          </p:nvPr>
        </p:nvSpPr>
        <p:spPr>
          <a:xfrm>
            <a:off x="4520565" y="3621405"/>
            <a:ext cx="2562225" cy="810260"/>
          </a:xfrm>
          <a:prstGeom prst="rect">
            <a:avLst/>
          </a:prstGeom>
          <a:noFill/>
        </p:spPr>
        <p:txBody>
          <a:bodyPr wrap="square" rtlCol="0">
            <a:spAutoFit/>
          </a:bodyPr>
          <a:p>
            <a:pPr indent="0" algn="just" fontAlgn="auto">
              <a:lnSpc>
                <a:spcPct val="130000"/>
              </a:lnSpc>
              <a:spcBef>
                <a:spcPts val="0"/>
              </a:spcBef>
              <a:spcAft>
                <a:spcPts val="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第二阶段是技术门槛稍微高的产品。</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3" name="矩形 12"/>
          <p:cNvSpPr/>
          <p:nvPr>
            <p:custDataLst>
              <p:tags r:id="rId8"/>
            </p:custDataLst>
          </p:nvPr>
        </p:nvSpPr>
        <p:spPr>
          <a:xfrm>
            <a:off x="7545070" y="3086735"/>
            <a:ext cx="3769360" cy="264033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16" name="椭圆 15"/>
          <p:cNvSpPr/>
          <p:nvPr>
            <p:custDataLst>
              <p:tags r:id="rId9"/>
            </p:custDataLst>
          </p:nvPr>
        </p:nvSpPr>
        <p:spPr>
          <a:xfrm>
            <a:off x="9068847" y="2734029"/>
            <a:ext cx="721075" cy="720126"/>
          </a:xfrm>
          <a:prstGeom prst="ellipse">
            <a:avLst/>
          </a:prstGeom>
          <a:solidFill>
            <a:srgbClr val="526580"/>
          </a:solidFill>
          <a:ln w="12700" cap="flat" cmpd="sng" algn="ctr">
            <a:noFill/>
            <a:prstDash val="solid"/>
            <a:miter lim="800000"/>
          </a:ln>
          <a:effectLst/>
        </p:spPr>
        <p:txBody>
          <a:bodyPr wrap="square" anchor="ctr">
            <a:normAutofit fontScale="60000"/>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03</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
        <p:nvSpPr>
          <p:cNvPr id="17" name="TextBox 6"/>
          <p:cNvSpPr txBox="1"/>
          <p:nvPr>
            <p:custDataLst>
              <p:tags r:id="rId10"/>
            </p:custDataLst>
          </p:nvPr>
        </p:nvSpPr>
        <p:spPr>
          <a:xfrm>
            <a:off x="7752080" y="3621405"/>
            <a:ext cx="3314700" cy="1889760"/>
          </a:xfrm>
          <a:prstGeom prst="rect">
            <a:avLst/>
          </a:prstGeom>
          <a:noFill/>
        </p:spPr>
        <p:txBody>
          <a:bodyPr wrap="square" rtlCol="0">
            <a:spAutoFit/>
          </a:bodyPr>
          <a:p>
            <a:pPr indent="0" algn="just" fontAlgn="auto">
              <a:lnSpc>
                <a:spcPct val="130000"/>
              </a:lnSpc>
              <a:spcBef>
                <a:spcPts val="0"/>
              </a:spcBef>
              <a:spcAft>
                <a:spcPts val="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第三阶段则是需要小公司或者多方合作才能实现的产品，这个阶段的项目规模比较大、团队最专业、制作能力最精良，因此也能吸引到最多的资金。</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p:tgtEl>
                                          <p:spTgt spid="2"/>
                                        </p:tgtEl>
                                        <p:attrNameLst>
                                          <p:attrName>ppt_y</p:attrName>
                                        </p:attrNameLst>
                                      </p:cBhvr>
                                      <p:tavLst>
                                        <p:tav tm="0">
                                          <p:val>
                                            <p:strVal val="#ppt_y+#ppt_h*1.125000"/>
                                          </p:val>
                                        </p:tav>
                                        <p:tav tm="100000">
                                          <p:val>
                                            <p:strVal val="#ppt_y"/>
                                          </p:val>
                                        </p:tav>
                                      </p:tavLst>
                                    </p:anim>
                                    <p:animEffect transition="in" filter="wipe(up)">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p:tgtEl>
                                          <p:spTgt spid="15"/>
                                        </p:tgtEl>
                                        <p:attrNameLst>
                                          <p:attrName>ppt_y</p:attrName>
                                        </p:attrNameLst>
                                      </p:cBhvr>
                                      <p:tavLst>
                                        <p:tav tm="0">
                                          <p:val>
                                            <p:strVal val="#ppt_y+#ppt_h*1.125000"/>
                                          </p:val>
                                        </p:tav>
                                        <p:tav tm="100000">
                                          <p:val>
                                            <p:strVal val="#ppt_y"/>
                                          </p:val>
                                        </p:tav>
                                      </p:tavLst>
                                    </p:anim>
                                    <p:animEffect transition="in" filter="wipe(up)">
                                      <p:cBhvr>
                                        <p:cTn id="22" dur="500"/>
                                        <p:tgtEl>
                                          <p:spTgt spid="15"/>
                                        </p:tgtEl>
                                      </p:cBhvr>
                                    </p:animEffect>
                                  </p:childTnLst>
                                </p:cTn>
                              </p:par>
                              <p:par>
                                <p:cTn id="23" presetID="49" presetClass="entr" presetSubtype="0" decel="10000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p:cTn id="25" dur="500" fill="hold"/>
                                        <p:tgtEl>
                                          <p:spTgt spid="14"/>
                                        </p:tgtEl>
                                        <p:attrNameLst>
                                          <p:attrName>ppt_w</p:attrName>
                                        </p:attrNameLst>
                                      </p:cBhvr>
                                      <p:tavLst>
                                        <p:tav tm="0">
                                          <p:val>
                                            <p:fltVal val="0"/>
                                          </p:val>
                                        </p:tav>
                                        <p:tav tm="100000">
                                          <p:val>
                                            <p:strVal val="#ppt_w"/>
                                          </p:val>
                                        </p:tav>
                                      </p:tavLst>
                                    </p:anim>
                                    <p:anim calcmode="lin" valueType="num">
                                      <p:cBhvr>
                                        <p:cTn id="26" dur="500" fill="hold"/>
                                        <p:tgtEl>
                                          <p:spTgt spid="14"/>
                                        </p:tgtEl>
                                        <p:attrNameLst>
                                          <p:attrName>ppt_h</p:attrName>
                                        </p:attrNameLst>
                                      </p:cBhvr>
                                      <p:tavLst>
                                        <p:tav tm="0">
                                          <p:val>
                                            <p:fltVal val="0"/>
                                          </p:val>
                                        </p:tav>
                                        <p:tav tm="100000">
                                          <p:val>
                                            <p:strVal val="#ppt_h"/>
                                          </p:val>
                                        </p:tav>
                                      </p:tavLst>
                                    </p:anim>
                                    <p:anim calcmode="lin" valueType="num">
                                      <p:cBhvr>
                                        <p:cTn id="27" dur="500" fill="hold"/>
                                        <p:tgtEl>
                                          <p:spTgt spid="14"/>
                                        </p:tgtEl>
                                        <p:attrNameLst>
                                          <p:attrName>style.rotation</p:attrName>
                                        </p:attrNameLst>
                                      </p:cBhvr>
                                      <p:tavLst>
                                        <p:tav tm="0">
                                          <p:val>
                                            <p:fltVal val="360"/>
                                          </p:val>
                                        </p:tav>
                                        <p:tav tm="100000">
                                          <p:val>
                                            <p:fltVal val="0"/>
                                          </p:val>
                                        </p:tav>
                                      </p:tavLst>
                                    </p:anim>
                                    <p:animEffect transition="in" filter="fade">
                                      <p:cBhvr>
                                        <p:cTn id="28" dur="500"/>
                                        <p:tgtEl>
                                          <p:spTgt spid="14"/>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barn(inVertical)">
                                      <p:cBhvr>
                                        <p:cTn id="31" dur="500"/>
                                        <p:tgtEl>
                                          <p:spTgt spid="43"/>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additive="base">
                                        <p:cTn id="36" dur="500"/>
                                        <p:tgtEl>
                                          <p:spTgt spid="12"/>
                                        </p:tgtEl>
                                        <p:attrNameLst>
                                          <p:attrName>ppt_y</p:attrName>
                                        </p:attrNameLst>
                                      </p:cBhvr>
                                      <p:tavLst>
                                        <p:tav tm="0">
                                          <p:val>
                                            <p:strVal val="#ppt_y+#ppt_h*1.125000"/>
                                          </p:val>
                                        </p:tav>
                                        <p:tav tm="100000">
                                          <p:val>
                                            <p:strVal val="#ppt_y"/>
                                          </p:val>
                                        </p:tav>
                                      </p:tavLst>
                                    </p:anim>
                                    <p:animEffect transition="in" filter="wipe(up)">
                                      <p:cBhvr>
                                        <p:cTn id="37" dur="500"/>
                                        <p:tgtEl>
                                          <p:spTgt spid="12"/>
                                        </p:tgtEl>
                                      </p:cBhvr>
                                    </p:animEffect>
                                  </p:childTnLst>
                                </p:cTn>
                              </p:par>
                              <p:par>
                                <p:cTn id="38" presetID="49" presetClass="entr" presetSubtype="0" decel="100000" fill="hold" grpId="0" nodeType="with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p:cTn id="40" dur="500" fill="hold"/>
                                        <p:tgtEl>
                                          <p:spTgt spid="11"/>
                                        </p:tgtEl>
                                        <p:attrNameLst>
                                          <p:attrName>ppt_w</p:attrName>
                                        </p:attrNameLst>
                                      </p:cBhvr>
                                      <p:tavLst>
                                        <p:tav tm="0">
                                          <p:val>
                                            <p:fltVal val="0"/>
                                          </p:val>
                                        </p:tav>
                                        <p:tav tm="100000">
                                          <p:val>
                                            <p:strVal val="#ppt_w"/>
                                          </p:val>
                                        </p:tav>
                                      </p:tavLst>
                                    </p:anim>
                                    <p:anim calcmode="lin" valueType="num">
                                      <p:cBhvr>
                                        <p:cTn id="41" dur="500" fill="hold"/>
                                        <p:tgtEl>
                                          <p:spTgt spid="11"/>
                                        </p:tgtEl>
                                        <p:attrNameLst>
                                          <p:attrName>ppt_h</p:attrName>
                                        </p:attrNameLst>
                                      </p:cBhvr>
                                      <p:tavLst>
                                        <p:tav tm="0">
                                          <p:val>
                                            <p:fltVal val="0"/>
                                          </p:val>
                                        </p:tav>
                                        <p:tav tm="100000">
                                          <p:val>
                                            <p:strVal val="#ppt_h"/>
                                          </p:val>
                                        </p:tav>
                                      </p:tavLst>
                                    </p:anim>
                                    <p:anim calcmode="lin" valueType="num">
                                      <p:cBhvr>
                                        <p:cTn id="42" dur="500" fill="hold"/>
                                        <p:tgtEl>
                                          <p:spTgt spid="11"/>
                                        </p:tgtEl>
                                        <p:attrNameLst>
                                          <p:attrName>style.rotation</p:attrName>
                                        </p:attrNameLst>
                                      </p:cBhvr>
                                      <p:tavLst>
                                        <p:tav tm="0">
                                          <p:val>
                                            <p:fltVal val="360"/>
                                          </p:val>
                                        </p:tav>
                                        <p:tav tm="100000">
                                          <p:val>
                                            <p:fltVal val="0"/>
                                          </p:val>
                                        </p:tav>
                                      </p:tavLst>
                                    </p:anim>
                                    <p:animEffect transition="in" filter="fade">
                                      <p:cBhvr>
                                        <p:cTn id="43" dur="500"/>
                                        <p:tgtEl>
                                          <p:spTgt spid="11"/>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barn(inVertical)">
                                      <p:cBhvr>
                                        <p:cTn id="46" dur="500"/>
                                        <p:tgtEl>
                                          <p:spTgt spid="10"/>
                                        </p:tgtEl>
                                      </p:cBhvr>
                                    </p:animEffect>
                                  </p:childTnLst>
                                </p:cTn>
                              </p:par>
                            </p:childTnLst>
                          </p:cTn>
                        </p:par>
                      </p:childTnLst>
                    </p:cTn>
                  </p:par>
                  <p:par>
                    <p:cTn id="47" fill="hold">
                      <p:stCondLst>
                        <p:cond delay="indefinite"/>
                      </p:stCondLst>
                      <p:childTnLst>
                        <p:par>
                          <p:cTn id="48" fill="hold">
                            <p:stCondLst>
                              <p:cond delay="0"/>
                            </p:stCondLst>
                            <p:childTnLst>
                              <p:par>
                                <p:cTn id="49" presetID="12" presetClass="entr" presetSubtype="4"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additive="base">
                                        <p:cTn id="51" dur="500"/>
                                        <p:tgtEl>
                                          <p:spTgt spid="17"/>
                                        </p:tgtEl>
                                        <p:attrNameLst>
                                          <p:attrName>ppt_y</p:attrName>
                                        </p:attrNameLst>
                                      </p:cBhvr>
                                      <p:tavLst>
                                        <p:tav tm="0">
                                          <p:val>
                                            <p:strVal val="#ppt_y+#ppt_h*1.125000"/>
                                          </p:val>
                                        </p:tav>
                                        <p:tav tm="100000">
                                          <p:val>
                                            <p:strVal val="#ppt_y"/>
                                          </p:val>
                                        </p:tav>
                                      </p:tavLst>
                                    </p:anim>
                                    <p:animEffect transition="in" filter="wipe(up)">
                                      <p:cBhvr>
                                        <p:cTn id="52" dur="500"/>
                                        <p:tgtEl>
                                          <p:spTgt spid="17"/>
                                        </p:tgtEl>
                                      </p:cBhvr>
                                    </p:animEffect>
                                  </p:childTnLst>
                                </p:cTn>
                              </p:par>
                              <p:par>
                                <p:cTn id="53" presetID="49" presetClass="entr" presetSubtype="0" decel="10000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p:cTn id="55" dur="500" fill="hold"/>
                                        <p:tgtEl>
                                          <p:spTgt spid="16"/>
                                        </p:tgtEl>
                                        <p:attrNameLst>
                                          <p:attrName>ppt_w</p:attrName>
                                        </p:attrNameLst>
                                      </p:cBhvr>
                                      <p:tavLst>
                                        <p:tav tm="0">
                                          <p:val>
                                            <p:fltVal val="0"/>
                                          </p:val>
                                        </p:tav>
                                        <p:tav tm="100000">
                                          <p:val>
                                            <p:strVal val="#ppt_w"/>
                                          </p:val>
                                        </p:tav>
                                      </p:tavLst>
                                    </p:anim>
                                    <p:anim calcmode="lin" valueType="num">
                                      <p:cBhvr>
                                        <p:cTn id="56" dur="500" fill="hold"/>
                                        <p:tgtEl>
                                          <p:spTgt spid="16"/>
                                        </p:tgtEl>
                                        <p:attrNameLst>
                                          <p:attrName>ppt_h</p:attrName>
                                        </p:attrNameLst>
                                      </p:cBhvr>
                                      <p:tavLst>
                                        <p:tav tm="0">
                                          <p:val>
                                            <p:fltVal val="0"/>
                                          </p:val>
                                        </p:tav>
                                        <p:tav tm="100000">
                                          <p:val>
                                            <p:strVal val="#ppt_h"/>
                                          </p:val>
                                        </p:tav>
                                      </p:tavLst>
                                    </p:anim>
                                    <p:anim calcmode="lin" valueType="num">
                                      <p:cBhvr>
                                        <p:cTn id="57" dur="500" fill="hold"/>
                                        <p:tgtEl>
                                          <p:spTgt spid="16"/>
                                        </p:tgtEl>
                                        <p:attrNameLst>
                                          <p:attrName>style.rotation</p:attrName>
                                        </p:attrNameLst>
                                      </p:cBhvr>
                                      <p:tavLst>
                                        <p:tav tm="0">
                                          <p:val>
                                            <p:fltVal val="360"/>
                                          </p:val>
                                        </p:tav>
                                        <p:tav tm="100000">
                                          <p:val>
                                            <p:fltVal val="0"/>
                                          </p:val>
                                        </p:tav>
                                      </p:tavLst>
                                    </p:anim>
                                    <p:animEffect transition="in" filter="fade">
                                      <p:cBhvr>
                                        <p:cTn id="58" dur="500"/>
                                        <p:tgtEl>
                                          <p:spTgt spid="16"/>
                                        </p:tgtEl>
                                      </p:cBhvr>
                                    </p:animEffect>
                                  </p:childTnLst>
                                </p:cTn>
                              </p:par>
                              <p:par>
                                <p:cTn id="59" presetID="16" presetClass="entr" presetSubtype="21" fill="hold" grpId="0" nodeType="withEffect">
                                  <p:stCondLst>
                                    <p:cond delay="0"/>
                                  </p:stCondLst>
                                  <p:childTnLst>
                                    <p:set>
                                      <p:cBhvr>
                                        <p:cTn id="60" dur="1" fill="hold">
                                          <p:stCondLst>
                                            <p:cond delay="0"/>
                                          </p:stCondLst>
                                        </p:cTn>
                                        <p:tgtEl>
                                          <p:spTgt spid="13"/>
                                        </p:tgtEl>
                                        <p:attrNameLst>
                                          <p:attrName>style.visibility</p:attrName>
                                        </p:attrNameLst>
                                      </p:cBhvr>
                                      <p:to>
                                        <p:strVal val="visible"/>
                                      </p:to>
                                    </p:set>
                                    <p:animEffect transition="in" filter="barn(inVertical)">
                                      <p:cBhvr>
                                        <p:cTn id="6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2" grpId="0"/>
      <p:bldP spid="43" grpId="0" bldLvl="0" animBg="1"/>
      <p:bldP spid="15" grpId="0"/>
      <p:bldP spid="14" grpId="0" bldLvl="0" animBg="1"/>
      <p:bldP spid="10" grpId="0" bldLvl="0" animBg="1"/>
      <p:bldP spid="12" grpId="0"/>
      <p:bldP spid="11" grpId="0" bldLvl="0" animBg="1"/>
      <p:bldP spid="13" grpId="0" bldLvl="0" animBg="1"/>
      <p:bldP spid="17" grpId="0"/>
      <p:bldP spid="16"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title"/>
          </p:nvPr>
        </p:nvSpPr>
        <p:spPr/>
        <p:txBody>
          <a:bodyPr/>
          <a:p>
            <a:r>
              <a:rPr>
                <a:solidFill>
                  <a:schemeClr val="accent1"/>
                </a:solidFill>
              </a:rPr>
              <a:t>二、互联网金融的主要模式</a:t>
            </a:r>
            <a:endParaRPr>
              <a:solidFill>
                <a:schemeClr val="accent1"/>
              </a:solidFill>
            </a:endParaRPr>
          </a:p>
        </p:txBody>
      </p:sp>
      <p:grpSp>
        <p:nvGrpSpPr>
          <p:cNvPr id="39" name="组合 38"/>
          <p:cNvGrpSpPr/>
          <p:nvPr/>
        </p:nvGrpSpPr>
        <p:grpSpPr>
          <a:xfrm>
            <a:off x="634365" y="887095"/>
            <a:ext cx="2710330" cy="473075"/>
            <a:chOff x="2347" y="2773"/>
            <a:chExt cx="4278"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4086"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28092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（三）众筹</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35" name="TextBox 6"/>
          <p:cNvSpPr txBox="1"/>
          <p:nvPr>
            <p:custDataLst>
              <p:tags r:id="rId1"/>
            </p:custDataLst>
          </p:nvPr>
        </p:nvSpPr>
        <p:spPr>
          <a:xfrm>
            <a:off x="1042035" y="2125980"/>
            <a:ext cx="5322570" cy="3451225"/>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国内的众筹模式开始出现了萌芽，比如于2011年7月上线的点名时间，就是中国最大的众筹网。</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由于众筹的社会知名度，以及其联系小型企业方面的作用，包括世界银行和美洲发展银行在内的许多银行和类似机构，都正在寻求通过支持众筹以推动经济发展。</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grpSp>
        <p:nvGrpSpPr>
          <p:cNvPr id="4" name="组合 3"/>
          <p:cNvGrpSpPr/>
          <p:nvPr/>
        </p:nvGrpSpPr>
        <p:grpSpPr>
          <a:xfrm>
            <a:off x="6659245" y="2581910"/>
            <a:ext cx="4603750" cy="2393950"/>
            <a:chOff x="9242" y="3920"/>
            <a:chExt cx="8250" cy="4290"/>
          </a:xfrm>
        </p:grpSpPr>
        <p:pic>
          <p:nvPicPr>
            <p:cNvPr id="111" name="图片 110"/>
            <p:cNvPicPr/>
            <p:nvPr/>
          </p:nvPicPr>
          <p:blipFill>
            <a:blip r:embed="rId2"/>
            <a:stretch>
              <a:fillRect/>
            </a:stretch>
          </p:blipFill>
          <p:spPr>
            <a:xfrm>
              <a:off x="9242" y="3920"/>
              <a:ext cx="8250" cy="4290"/>
            </a:xfrm>
            <a:prstGeom prst="rect">
              <a:avLst/>
            </a:prstGeom>
            <a:noFill/>
            <a:ln w="9525">
              <a:noFill/>
            </a:ln>
          </p:spPr>
        </p:pic>
        <p:sp>
          <p:nvSpPr>
            <p:cNvPr id="3" name="矩形 2"/>
            <p:cNvSpPr/>
            <p:nvPr/>
          </p:nvSpPr>
          <p:spPr>
            <a:xfrm>
              <a:off x="16777" y="7608"/>
              <a:ext cx="715" cy="6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strips(downLeft)">
                                      <p:cBhvr>
                                        <p:cTn id="15" dur="500"/>
                                        <p:tgtEl>
                                          <p:spTgt spid="4"/>
                                        </p:tgtEl>
                                      </p:cBhvr>
                                    </p:animEffect>
                                  </p:childTnLst>
                                </p:cTn>
                              </p:par>
                            </p:childTnLst>
                          </p:cTn>
                        </p:par>
                        <p:par>
                          <p:cTn id="16" fill="hold">
                            <p:stCondLst>
                              <p:cond delay="500"/>
                            </p:stCondLst>
                            <p:childTnLst>
                              <p:par>
                                <p:cTn id="17" presetID="2" presetClass="entr" presetSubtype="4" fill="hold" grpId="0" nodeType="afterEffect">
                                  <p:stCondLst>
                                    <p:cond delay="0"/>
                                  </p:stCondLst>
                                  <p:childTnLst>
                                    <p:set>
                                      <p:cBhvr>
                                        <p:cTn id="18" dur="1" fill="hold">
                                          <p:stCondLst>
                                            <p:cond delay="0"/>
                                          </p:stCondLst>
                                        </p:cTn>
                                        <p:tgtEl>
                                          <p:spTgt spid="35">
                                            <p:txEl>
                                              <p:pRg st="0" end="0"/>
                                            </p:txEl>
                                          </p:spTgt>
                                        </p:tgtEl>
                                        <p:attrNameLst>
                                          <p:attrName>style.visibility</p:attrName>
                                        </p:attrNameLst>
                                      </p:cBhvr>
                                      <p:to>
                                        <p:strVal val="visible"/>
                                      </p:to>
                                    </p:set>
                                    <p:anim calcmode="lin" valueType="num">
                                      <p:cBhvr additive="base">
                                        <p:cTn id="19"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5">
                                            <p:txEl>
                                              <p:pRg st="1" end="1"/>
                                            </p:txEl>
                                          </p:spTgt>
                                        </p:tgtEl>
                                        <p:attrNameLst>
                                          <p:attrName>style.visibility</p:attrName>
                                        </p:attrNameLst>
                                      </p:cBhvr>
                                      <p:to>
                                        <p:strVal val="visible"/>
                                      </p:to>
                                    </p:set>
                                    <p:anim calcmode="lin" valueType="num">
                                      <p:cBhvr additive="base">
                                        <p:cTn id="25" dur="500" fill="hold"/>
                                        <p:tgtEl>
                                          <p:spTgt spid="35">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5" grpId="0" build="p"/>
    </p:bldLst>
  </p:timing>
</p:sld>
</file>

<file path=ppt/tags/tag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3"/>
  <p:tag name="KSO_WM_UNIT_ID" val="diagram20178812_3*m_h_i*1_1_3"/>
  <p:tag name="KSO_WM_TEMPLATE_CATEGORY" val="diagram"/>
  <p:tag name="KSO_WM_TEMPLATE_INDEX" val="20178812"/>
  <p:tag name="KSO_WM_UNIT_LAYERLEVEL" val="1_1_1"/>
  <p:tag name="KSO_WM_TAG_VERSION" val="1.0"/>
  <p:tag name="KSO_WM_BEAUTIFY_FLAG" val="#wm#"/>
  <p:tag name="KSO_WM_UNIT_LINE_FORE_SCHEMECOLOR_INDEX" val="10"/>
  <p:tag name="KSO_WM_UNIT_LINE_FILL_TYPE" val="2"/>
  <p:tag name="KSO_WM_UNIT_TEXT_FILL_FORE_SCHEMECOLOR_INDEX" val="2"/>
  <p:tag name="KSO_WM_UNIT_TEXT_FILL_TYPE"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178812_3*m_h_i*1_1_2"/>
  <p:tag name="KSO_WM_TEMPLATE_CATEGORY" val="diagram"/>
  <p:tag name="KSO_WM_TEMPLATE_INDEX" val="20178812"/>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20178812_3*m_h_i*1_1_1"/>
  <p:tag name="KSO_WM_TEMPLATE_CATEGORY" val="diagram"/>
  <p:tag name="KSO_WM_TEMPLATE_INDEX" val="20178812"/>
  <p:tag name="KSO_WM_UNIT_LAYERLEVEL" val="1_1_1"/>
  <p:tag name="KSO_WM_TAG_VERSION" val="1.0"/>
  <p:tag name="KSO_WM_BEAUTIFY_FLAG" val="#wm#"/>
  <p:tag name="KSO_WM_UNIT_TEXT_FILL_FORE_SCHEMECOLOR_INDEX" val="14"/>
  <p:tag name="KSO_WM_UNIT_TEXT_FILL_TYPE" val="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3"/>
  <p:tag name="KSO_WM_UNIT_ID" val="diagram20178812_3*m_h_i*1_2_3"/>
  <p:tag name="KSO_WM_TEMPLATE_CATEGORY" val="diagram"/>
  <p:tag name="KSO_WM_TEMPLATE_INDEX" val="20178812"/>
  <p:tag name="KSO_WM_UNIT_LAYERLEVEL" val="1_1_1"/>
  <p:tag name="KSO_WM_TAG_VERSION" val="1.0"/>
  <p:tag name="KSO_WM_BEAUTIFY_FLAG" val="#wm#"/>
  <p:tag name="KSO_WM_UNIT_LINE_FORE_SCHEMECOLOR_INDEX" val="10"/>
  <p:tag name="KSO_WM_UNIT_LINE_FILL_TYPE" val="2"/>
  <p:tag name="KSO_WM_UNIT_TEXT_FILL_FORE_SCHEMECOLOR_INDEX" val="2"/>
  <p:tag name="KSO_WM_UNIT_TEXT_FILL_TYPE"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178812_3*m_h_i*1_2_2"/>
  <p:tag name="KSO_WM_TEMPLATE_CATEGORY" val="diagram"/>
  <p:tag name="KSO_WM_TEMPLATE_INDEX" val="20178812"/>
  <p:tag name="KSO_WM_UNIT_LAYERLEVEL" val="1_1_1"/>
  <p:tag name="KSO_WM_TAG_VERSION" val="1.0"/>
  <p:tag name="KSO_WM_BEAUTIFY_FLAG" val="#wm#"/>
  <p:tag name="KSO_WM_UNIT_FILL_FORE_SCHEMECOLOR_INDEX" val="6"/>
  <p:tag name="KSO_WM_UNIT_FILL_TYPE" val="1"/>
  <p:tag name="KSO_WM_UNIT_TEXT_FILL_FORE_SCHEMECOLOR_INDEX" val="2"/>
  <p:tag name="KSO_WM_UNIT_TEXT_FILL_TYPE"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178812_3*m_h_i*1_2_1"/>
  <p:tag name="KSO_WM_TEMPLATE_CATEGORY" val="diagram"/>
  <p:tag name="KSO_WM_TEMPLATE_INDEX" val="20178812"/>
  <p:tag name="KSO_WM_UNIT_LAYERLEVEL" val="1_1_1"/>
  <p:tag name="KSO_WM_TAG_VERSION" val="1.0"/>
  <p:tag name="KSO_WM_BEAUTIFY_FLAG" val="#wm#"/>
  <p:tag name="KSO_WM_UNIT_TEXT_FILL_FORE_SCHEMECOLOR_INDEX" val="14"/>
  <p:tag name="KSO_WM_UNIT_TEXT_FILL_TYPE"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3"/>
  <p:tag name="KSO_WM_UNIT_ID" val="diagram20178812_3*m_h_i*1_3_3"/>
  <p:tag name="KSO_WM_TEMPLATE_CATEGORY" val="diagram"/>
  <p:tag name="KSO_WM_TEMPLATE_INDEX" val="20178812"/>
  <p:tag name="KSO_WM_UNIT_LAYERLEVEL" val="1_1_1"/>
  <p:tag name="KSO_WM_TAG_VERSION" val="1.0"/>
  <p:tag name="KSO_WM_BEAUTIFY_FLAG" val="#wm#"/>
  <p:tag name="KSO_WM_UNIT_LINE_FORE_SCHEMECOLOR_INDEX" val="10"/>
  <p:tag name="KSO_WM_UNIT_LINE_FILL_TYPE" val="2"/>
  <p:tag name="KSO_WM_UNIT_TEXT_FILL_FORE_SCHEMECOLOR_INDEX" val="2"/>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2"/>
  <p:tag name="KSO_WM_UNIT_ID" val="diagram20178812_3*m_h_i*1_3_2"/>
  <p:tag name="KSO_WM_TEMPLATE_CATEGORY" val="diagram"/>
  <p:tag name="KSO_WM_TEMPLATE_INDEX" val="20178812"/>
  <p:tag name="KSO_WM_UNIT_LAYERLEVEL" val="1_1_1"/>
  <p:tag name="KSO_WM_TAG_VERSION" val="1.0"/>
  <p:tag name="KSO_WM_BEAUTIFY_FLAG" val="#wm#"/>
  <p:tag name="KSO_WM_UNIT_FILL_FORE_SCHEMECOLOR_INDEX" val="7"/>
  <p:tag name="KSO_WM_UNIT_FILL_TYPE" val="1"/>
  <p:tag name="KSO_WM_UNIT_TEXT_FILL_FORE_SCHEMECOLOR_INDEX" val="2"/>
  <p:tag name="KSO_WM_UNIT_TEXT_FILL_TYPE"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1"/>
  <p:tag name="KSO_WM_UNIT_ID" val="diagram20178812_3*m_h_i*1_3_1"/>
  <p:tag name="KSO_WM_TEMPLATE_CATEGORY" val="diagram"/>
  <p:tag name="KSO_WM_TEMPLATE_INDEX" val="20178812"/>
  <p:tag name="KSO_WM_UNIT_LAYERLEVEL" val="1_1_1"/>
  <p:tag name="KSO_WM_TAG_VERSION" val="1.0"/>
  <p:tag name="KSO_WM_BEAUTIFY_FLAG" val="#wm#"/>
  <p:tag name="KSO_WM_UNIT_TEXT_FILL_FORE_SCHEMECOLOR_INDEX" val="14"/>
  <p:tag name="KSO_WM_UNIT_TEXT_FILL_TYPE" val="1"/>
</p:tagLst>
</file>

<file path=ppt/tags/tag1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2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5.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7.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3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4.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3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7.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38.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3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40.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41.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4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3.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44.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4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8.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4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50.xml><?xml version="1.0" encoding="utf-8"?>
<p:tagLst xmlns:p="http://schemas.openxmlformats.org/presentationml/2006/main">
  <p:tag name="KSO_WM_UNIT_FILL_FORE_SCHEMECOLOR_INDEX_BRIGHTNESS" val="0"/>
  <p:tag name="KSO_WM_UNIT_FILL_FORE_SCHEMECOLOR_INDEX" val="16"/>
  <p:tag name="KSO_WM_UNIT_FILL_TYPE" val="1"/>
</p:tagLst>
</file>

<file path=ppt/tags/tag51.xml><?xml version="1.0" encoding="utf-8"?>
<p:tagLst xmlns:p="http://schemas.openxmlformats.org/presentationml/2006/main">
  <p:tag name="KSO_WPP_MARK_KEY" val="46952129-f9a9-44f0-8c61-f5b88028ad2a"/>
  <p:tag name="COMMONDATA" val="eyJoZGlkIjoiOTRiYWY2ZDYxOTM2OTVmOTUwNjYxNzhkNWNmYTNiNjcifQ=="/>
</p:tagLst>
</file>

<file path=ppt/tags/tag6.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7.xml><?xml version="1.0" encoding="utf-8"?>
<p:tagLst xmlns:p="http://schemas.openxmlformats.org/presentationml/2006/main">
  <p:tag name="KSO_WM_UNIT_TEXT_FILL_FORE_SCHEMECOLOR_INDEX_BRIGHTNESS" val="-0.75"/>
  <p:tag name="KSO_WM_UNIT_TEXT_FILL_FORE_SCHEMECOLOR_INDEX" val="16"/>
  <p:tag name="KSO_WM_UNIT_TEXT_FILL_TYPE" val="1"/>
</p:tagLst>
</file>

<file path=ppt/tags/tag8.xml><?xml version="1.0" encoding="utf-8"?>
<p:tagLst xmlns:p="http://schemas.openxmlformats.org/presentationml/2006/main">
  <p:tag name="KSO_WM_UNIT_FILL_FORE_SCHEMECOLOR_INDEX_BRIGHTNESS" val="-0.15"/>
  <p:tag name="KSO_WM_UNIT_FILL_FORE_SCHEMECOLOR_INDEX" val="14"/>
  <p:tag name="KSO_WM_UNIT_FILL_TYPE" val="1"/>
  <p:tag name="KSO_WM_UNIT_TEXT_FILL_FORE_SCHEMECOLOR_INDEX_BRIGHTNESS" val="-0.5"/>
  <p:tag name="KSO_WM_UNIT_TEXT_FILL_FORE_SCHEMECOLOR_INDEX" val="14"/>
  <p:tag name="KSO_WM_UNIT_TEXT_FILL_TYPE" val="1"/>
</p:tagLst>
</file>

<file path=ppt/tags/tag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17406D"/>
      </a:dk2>
      <a:lt2>
        <a:srgbClr val="DBEFF9"/>
      </a:lt2>
      <a:accent1>
        <a:srgbClr val="43536A"/>
      </a:accent1>
      <a:accent2>
        <a:srgbClr val="7F7F7F"/>
      </a:accent2>
      <a:accent3>
        <a:srgbClr val="43536A"/>
      </a:accent3>
      <a:accent4>
        <a:srgbClr val="7F7F7F"/>
      </a:accent4>
      <a:accent5>
        <a:srgbClr val="43536A"/>
      </a:accent5>
      <a:accent6>
        <a:srgbClr val="7F7F7F"/>
      </a:accent6>
      <a:hlink>
        <a:srgbClr val="F49100"/>
      </a:hlink>
      <a:folHlink>
        <a:srgbClr val="85DFD0"/>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
      <a:dk1>
        <a:srgbClr val="000000"/>
      </a:dk1>
      <a:lt1>
        <a:srgbClr val="FFFFFF"/>
      </a:lt1>
      <a:dk2>
        <a:srgbClr val="E8EEF2"/>
      </a:dk2>
      <a:lt2>
        <a:srgbClr val="F9FAFB"/>
      </a:lt2>
      <a:accent1>
        <a:srgbClr val="2B4663"/>
      </a:accent1>
      <a:accent2>
        <a:srgbClr val="5C7885"/>
      </a:accent2>
      <a:accent3>
        <a:srgbClr val="94ACBC"/>
      </a:accent3>
      <a:accent4>
        <a:srgbClr val="B9CAE1"/>
      </a:accent4>
      <a:accent5>
        <a:srgbClr val="97ABBD"/>
      </a:accent5>
      <a:accent6>
        <a:srgbClr val="3B606F"/>
      </a:accent6>
      <a:hlink>
        <a:srgbClr val="5FCBFB"/>
      </a:hlink>
      <a:folHlink>
        <a:srgbClr val="B759BC"/>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1659</Words>
  <Application>WPS 演示</Application>
  <PresentationFormat>全屏显示(16:9)</PresentationFormat>
  <Paragraphs>107</Paragraphs>
  <Slides>11</Slides>
  <Notes>16</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11</vt:i4>
      </vt:variant>
    </vt:vector>
  </HeadingPairs>
  <TitlesOfParts>
    <vt:vector size="29" baseType="lpstr">
      <vt:lpstr>Arial</vt:lpstr>
      <vt:lpstr>宋体</vt:lpstr>
      <vt:lpstr>Wingdings</vt:lpstr>
      <vt:lpstr>Calibri</vt:lpstr>
      <vt:lpstr>Agency FB</vt:lpstr>
      <vt:lpstr>Trebuchet MS</vt:lpstr>
      <vt:lpstr>方正正黑简体</vt:lpstr>
      <vt:lpstr>黑体</vt:lpstr>
      <vt:lpstr>Calibri</vt:lpstr>
      <vt:lpstr>微软雅黑</vt:lpstr>
      <vt:lpstr>Times New Roman</vt:lpstr>
      <vt:lpstr>DINPro-Black</vt:lpstr>
      <vt:lpstr>DejaVu Math TeX Gyre</vt:lpstr>
      <vt:lpstr>Wingdings</vt:lpstr>
      <vt:lpstr>Arial Unicode MS</vt:lpstr>
      <vt:lpstr>等线</vt:lpstr>
      <vt:lpstr>第一PPT，www.1ppt.com</vt:lpstr>
      <vt:lpstr>1_第一PPT，www.1ppt.com</vt:lpstr>
      <vt:lpstr>PowerPoint 演示文稿</vt:lpstr>
      <vt:lpstr>前 言</vt:lpstr>
      <vt:lpstr>互联网金融行业发展现状</vt:lpstr>
      <vt:lpstr>二、互联网金融的主要模式</vt:lpstr>
      <vt:lpstr>二、互联网金融的主要模式</vt:lpstr>
      <vt:lpstr>二、互联网金融的主要模式</vt:lpstr>
      <vt:lpstr>二、互联网金融的主要模式</vt:lpstr>
      <vt:lpstr>二、互联网金融的主要模式</vt:lpstr>
      <vt:lpstr>二、互联网金融的主要模式</vt:lpstr>
      <vt:lpstr>二、互联网金融的主要模式</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欧美商务</dc:title>
  <dc:creator>第一PPT</dc:creator>
  <cp:keywords>www.1ppt.com</cp:keywords>
  <dc:description>www.1ppt.com</dc:description>
  <cp:lastModifiedBy>小刘</cp:lastModifiedBy>
  <cp:revision>500</cp:revision>
  <dcterms:created xsi:type="dcterms:W3CDTF">2017-03-04T06:55:00Z</dcterms:created>
  <dcterms:modified xsi:type="dcterms:W3CDTF">2023-06-08T03:31:27Z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E7DB42337F304626A443ECB0739C48BD</vt:lpwstr>
  </property>
  <property fmtid="{D5CDD505-2E9C-101B-9397-08002B2CF9AE}" pid="3" name="KSOProductBuildVer">
    <vt:lpwstr>2052-11.1.0.14309</vt:lpwstr>
  </property>
</Properties>
</file>