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59" r:id="rId6"/>
    <p:sldId id="558" r:id="rId7"/>
    <p:sldId id="568" r:id="rId8"/>
    <p:sldId id="569" r:id="rId9"/>
    <p:sldId id="570" r:id="rId10"/>
    <p:sldId id="571" r:id="rId11"/>
    <p:sldId id="363" r:id="rId12"/>
  </p:sldIdLst>
  <p:sldSz cx="12192635" cy="6858000"/>
  <p:notesSz cx="6858000" cy="9144000"/>
  <p:custDataLst>
    <p:tags r:id="rId16"/>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2" userDrawn="1">
          <p15:clr>
            <a:srgbClr val="A4A3A4"/>
          </p15:clr>
        </p15:guide>
        <p15:guide id="2" pos="39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B4663"/>
    <a:srgbClr val="61849B"/>
    <a:srgbClr val="526580"/>
    <a:srgbClr val="323F4B"/>
    <a:srgbClr val="00B6A5"/>
    <a:srgbClr val="43536A"/>
    <a:srgbClr val="F9FAFB"/>
    <a:srgbClr val="DBEFF9"/>
    <a:srgbClr val="553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82"/>
        <p:guide pos="3941"/>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28.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10.xml"/><Relationship Id="rId2" Type="http://schemas.openxmlformats.org/officeDocument/2006/relationships/image" Target="../media/image4.jpeg"/><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27.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980055"/>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第三方支付概况</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631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一、第三方支付的发展历程</a:t>
            </a:r>
            <a:endParaRPr lang="zh-CN" altLang="en-US"/>
          </a:p>
        </p:txBody>
      </p:sp>
      <p:sp>
        <p:nvSpPr>
          <p:cNvPr id="7" name="TextBox 6"/>
          <p:cNvSpPr txBox="1"/>
          <p:nvPr>
            <p:custDataLst>
              <p:tags r:id="rId1"/>
            </p:custDataLst>
          </p:nvPr>
        </p:nvSpPr>
        <p:spPr>
          <a:xfrm>
            <a:off x="888365" y="1058545"/>
            <a:ext cx="10227310" cy="147637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第一家第三方支付公司成立于1996年的美国，现今世界上使用范围最广的第三方支付公司PayPal则创立于1998年。由于发达国家根深蒂固的信用卡文化及对电子货币支付的谨慎态度，第三方支付在国外发展速度相对平缓。</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0" name="图片 99"/>
          <p:cNvPicPr/>
          <p:nvPr/>
        </p:nvPicPr>
        <p:blipFill>
          <a:blip r:embed="rId2"/>
          <a:stretch>
            <a:fillRect/>
          </a:stretch>
        </p:blipFill>
        <p:spPr>
          <a:xfrm>
            <a:off x="888365" y="2860040"/>
            <a:ext cx="4260215" cy="3195320"/>
          </a:xfrm>
          <a:prstGeom prst="round2DiagRect">
            <a:avLst/>
          </a:prstGeom>
          <a:noFill/>
          <a:ln w="9525">
            <a:noFill/>
          </a:ln>
        </p:spPr>
      </p:pic>
      <p:sp>
        <p:nvSpPr>
          <p:cNvPr id="3" name="TextBox 6"/>
          <p:cNvSpPr txBox="1"/>
          <p:nvPr>
            <p:custDataLst>
              <p:tags r:id="rId3"/>
            </p:custDataLst>
          </p:nvPr>
        </p:nvSpPr>
        <p:spPr>
          <a:xfrm>
            <a:off x="5575300" y="3258185"/>
            <a:ext cx="5540375" cy="239966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我国第三方支付的在经历激剧扩张之后后来居上，时至今日，甚至被戏称为我国的“新四大发明”，其影响力不容小视。第三方支付在我国的发展经历了一个从兴起到发展再到规范完善的过程。</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100"/>
                                        </p:tgtEl>
                                        <p:attrNameLst>
                                          <p:attrName>style.visibility</p:attrName>
                                        </p:attrNameLst>
                                      </p:cBhvr>
                                      <p:to>
                                        <p:strVal val="visible"/>
                                      </p:to>
                                    </p:set>
                                    <p:anim calcmode="lin" valueType="num">
                                      <p:cBhvr additive="base">
                                        <p:cTn id="17" dur="500" fill="hold"/>
                                        <p:tgtEl>
                                          <p:spTgt spid="100"/>
                                        </p:tgtEl>
                                        <p:attrNameLst>
                                          <p:attrName>ppt_x</p:attrName>
                                        </p:attrNameLst>
                                      </p:cBhvr>
                                      <p:tavLst>
                                        <p:tav tm="0">
                                          <p:val>
                                            <p:strVal val="0-#ppt_w/2"/>
                                          </p:val>
                                        </p:tav>
                                        <p:tav tm="100000">
                                          <p:val>
                                            <p:strVal val="#ppt_x"/>
                                          </p:val>
                                        </p:tav>
                                      </p:tavLst>
                                    </p:anim>
                                    <p:anim calcmode="lin" valueType="num">
                                      <p:cBhvr additive="base">
                                        <p:cTn id="18" dur="500" fill="hold"/>
                                        <p:tgtEl>
                                          <p:spTgt spid="1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互联网金融的发展趋势</a:t>
            </a:r>
            <a:endParaRPr lang="zh-CN" altLang="en-US"/>
          </a:p>
        </p:txBody>
      </p:sp>
      <p:grpSp>
        <p:nvGrpSpPr>
          <p:cNvPr id="5" name="Group 3"/>
          <p:cNvGrpSpPr/>
          <p:nvPr/>
        </p:nvGrpSpPr>
        <p:grpSpPr>
          <a:xfrm>
            <a:off x="2012315" y="1257935"/>
            <a:ext cx="8168640" cy="4983480"/>
            <a:chOff x="1912729" y="1458758"/>
            <a:chExt cx="3510756" cy="5187394"/>
          </a:xfrm>
        </p:grpSpPr>
        <p:grpSp>
          <p:nvGrpSpPr>
            <p:cNvPr id="6" name="Group 4"/>
            <p:cNvGrpSpPr/>
            <p:nvPr/>
          </p:nvGrpSpPr>
          <p:grpSpPr>
            <a:xfrm>
              <a:off x="1972256" y="1458758"/>
              <a:ext cx="292103" cy="5187394"/>
              <a:chOff x="1374772" y="1213680"/>
              <a:chExt cx="274322" cy="5187394"/>
            </a:xfrm>
          </p:grpSpPr>
          <p:sp>
            <p:nvSpPr>
              <p:cNvPr id="20" name="Pentagon 21"/>
              <p:cNvSpPr/>
              <p:nvPr/>
            </p:nvSpPr>
            <p:spPr>
              <a:xfrm rot="5400000">
                <a:off x="1103752" y="5857228"/>
                <a:ext cx="814866" cy="272825"/>
              </a:xfrm>
              <a:prstGeom prst="homePlate">
                <a:avLst>
                  <a:gd name="adj" fmla="val 281623"/>
                </a:avLst>
              </a:prstGeom>
              <a:gradFill flip="none" rotWithShape="1">
                <a:gsLst>
                  <a:gs pos="100000">
                    <a:srgbClr val="B88954"/>
                  </a:gs>
                  <a:gs pos="0">
                    <a:srgbClr val="E1C9AF"/>
                  </a:gs>
                </a:gsLst>
                <a:lin ang="54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1" name="Rectangle 5"/>
              <p:cNvSpPr/>
              <p:nvPr/>
            </p:nvSpPr>
            <p:spPr>
              <a:xfrm>
                <a:off x="1374774" y="2007666"/>
                <a:ext cx="273845" cy="3776859"/>
              </a:xfrm>
              <a:custGeom>
                <a:avLst/>
                <a:gdLst>
                  <a:gd name="connsiteX0" fmla="*/ 0 w 272825"/>
                  <a:gd name="connsiteY0" fmla="*/ 0 h 3776662"/>
                  <a:gd name="connsiteX1" fmla="*/ 272825 w 272825"/>
                  <a:gd name="connsiteY1" fmla="*/ 0 h 3776662"/>
                  <a:gd name="connsiteX2" fmla="*/ 272825 w 272825"/>
                  <a:gd name="connsiteY2" fmla="*/ 3776662 h 3776662"/>
                  <a:gd name="connsiteX3" fmla="*/ 0 w 272825"/>
                  <a:gd name="connsiteY3" fmla="*/ 3776662 h 3776662"/>
                  <a:gd name="connsiteX4" fmla="*/ 0 w 272825"/>
                  <a:gd name="connsiteY4" fmla="*/ 0 h 3776662"/>
                  <a:gd name="connsiteX0-1" fmla="*/ 0 w 272825"/>
                  <a:gd name="connsiteY0-2" fmla="*/ 0 h 3776662"/>
                  <a:gd name="connsiteX1-3" fmla="*/ 272825 w 272825"/>
                  <a:gd name="connsiteY1-4" fmla="*/ 0 h 3776662"/>
                  <a:gd name="connsiteX2-5" fmla="*/ 272825 w 272825"/>
                  <a:gd name="connsiteY2-6" fmla="*/ 3776662 h 3776662"/>
                  <a:gd name="connsiteX3-7" fmla="*/ 0 w 272825"/>
                  <a:gd name="connsiteY3-8" fmla="*/ 3776662 h 3776662"/>
                  <a:gd name="connsiteX4-9" fmla="*/ 1 w 272825"/>
                  <a:gd name="connsiteY4-10" fmla="*/ 3609974 h 3776662"/>
                  <a:gd name="connsiteX5" fmla="*/ 0 w 272825"/>
                  <a:gd name="connsiteY5" fmla="*/ 0 h 3776662"/>
                  <a:gd name="connsiteX0-11" fmla="*/ 0 w 272825"/>
                  <a:gd name="connsiteY0-12" fmla="*/ 0 h 3776662"/>
                  <a:gd name="connsiteX1-13" fmla="*/ 272825 w 272825"/>
                  <a:gd name="connsiteY1-14" fmla="*/ 0 h 3776662"/>
                  <a:gd name="connsiteX2-15" fmla="*/ 272825 w 272825"/>
                  <a:gd name="connsiteY2-16" fmla="*/ 3776662 h 3776662"/>
                  <a:gd name="connsiteX3-17" fmla="*/ 57151 w 272825"/>
                  <a:gd name="connsiteY3-18" fmla="*/ 3776661 h 3776662"/>
                  <a:gd name="connsiteX4-19" fmla="*/ 0 w 272825"/>
                  <a:gd name="connsiteY4-20" fmla="*/ 3776662 h 3776662"/>
                  <a:gd name="connsiteX5-21" fmla="*/ 1 w 272825"/>
                  <a:gd name="connsiteY5-22" fmla="*/ 3609974 h 3776662"/>
                  <a:gd name="connsiteX6" fmla="*/ 0 w 272825"/>
                  <a:gd name="connsiteY6" fmla="*/ 0 h 3776662"/>
                  <a:gd name="connsiteX0-23" fmla="*/ 0 w 272825"/>
                  <a:gd name="connsiteY0-24" fmla="*/ 0 h 3776662"/>
                  <a:gd name="connsiteX1-25" fmla="*/ 272825 w 272825"/>
                  <a:gd name="connsiteY1-26" fmla="*/ 0 h 3776662"/>
                  <a:gd name="connsiteX2-27" fmla="*/ 272825 w 272825"/>
                  <a:gd name="connsiteY2-28" fmla="*/ 3776662 h 3776662"/>
                  <a:gd name="connsiteX3-29" fmla="*/ 166689 w 272825"/>
                  <a:gd name="connsiteY3-30" fmla="*/ 3776661 h 3776662"/>
                  <a:gd name="connsiteX4-31" fmla="*/ 57151 w 272825"/>
                  <a:gd name="connsiteY4-32" fmla="*/ 3776661 h 3776662"/>
                  <a:gd name="connsiteX5-33" fmla="*/ 0 w 272825"/>
                  <a:gd name="connsiteY5-34" fmla="*/ 3776662 h 3776662"/>
                  <a:gd name="connsiteX6-35" fmla="*/ 1 w 272825"/>
                  <a:gd name="connsiteY6-36" fmla="*/ 3609974 h 3776662"/>
                  <a:gd name="connsiteX7" fmla="*/ 0 w 272825"/>
                  <a:gd name="connsiteY7" fmla="*/ 0 h 3776662"/>
                  <a:gd name="connsiteX0-37" fmla="*/ 0 w 272825"/>
                  <a:gd name="connsiteY0-38" fmla="*/ 0 h 3776662"/>
                  <a:gd name="connsiteX1-39" fmla="*/ 272825 w 272825"/>
                  <a:gd name="connsiteY1-40" fmla="*/ 0 h 3776662"/>
                  <a:gd name="connsiteX2-41" fmla="*/ 272825 w 272825"/>
                  <a:gd name="connsiteY2-42" fmla="*/ 3776662 h 3776662"/>
                  <a:gd name="connsiteX3-43" fmla="*/ 166689 w 272825"/>
                  <a:gd name="connsiteY3-44" fmla="*/ 3776661 h 3776662"/>
                  <a:gd name="connsiteX4-45" fmla="*/ 107157 w 272825"/>
                  <a:gd name="connsiteY4-46" fmla="*/ 3774280 h 3776662"/>
                  <a:gd name="connsiteX5-47" fmla="*/ 57151 w 272825"/>
                  <a:gd name="connsiteY5-48" fmla="*/ 3776661 h 3776662"/>
                  <a:gd name="connsiteX6-49" fmla="*/ 0 w 272825"/>
                  <a:gd name="connsiteY6-50" fmla="*/ 3776662 h 3776662"/>
                  <a:gd name="connsiteX7-51" fmla="*/ 1 w 272825"/>
                  <a:gd name="connsiteY7-52" fmla="*/ 3609974 h 3776662"/>
                  <a:gd name="connsiteX8" fmla="*/ 0 w 272825"/>
                  <a:gd name="connsiteY8" fmla="*/ 0 h 3776662"/>
                  <a:gd name="connsiteX0-53" fmla="*/ 0 w 272825"/>
                  <a:gd name="connsiteY0-54" fmla="*/ 0 h 3776662"/>
                  <a:gd name="connsiteX1-55" fmla="*/ 272825 w 272825"/>
                  <a:gd name="connsiteY1-56" fmla="*/ 0 h 3776662"/>
                  <a:gd name="connsiteX2-57" fmla="*/ 272825 w 272825"/>
                  <a:gd name="connsiteY2-58" fmla="*/ 3776662 h 3776662"/>
                  <a:gd name="connsiteX3-59" fmla="*/ 221457 w 272825"/>
                  <a:gd name="connsiteY3-60" fmla="*/ 3774280 h 3776662"/>
                  <a:gd name="connsiteX4-61" fmla="*/ 166689 w 272825"/>
                  <a:gd name="connsiteY4-62" fmla="*/ 3776661 h 3776662"/>
                  <a:gd name="connsiteX5-63" fmla="*/ 107157 w 272825"/>
                  <a:gd name="connsiteY5-64" fmla="*/ 3774280 h 3776662"/>
                  <a:gd name="connsiteX6-65" fmla="*/ 57151 w 272825"/>
                  <a:gd name="connsiteY6-66" fmla="*/ 3776661 h 3776662"/>
                  <a:gd name="connsiteX7-67" fmla="*/ 0 w 272825"/>
                  <a:gd name="connsiteY7-68" fmla="*/ 3776662 h 3776662"/>
                  <a:gd name="connsiteX8-69" fmla="*/ 1 w 272825"/>
                  <a:gd name="connsiteY8-70" fmla="*/ 3609974 h 3776662"/>
                  <a:gd name="connsiteX9" fmla="*/ 0 w 272825"/>
                  <a:gd name="connsiteY9" fmla="*/ 0 h 3776662"/>
                  <a:gd name="connsiteX0-71" fmla="*/ 0 w 272825"/>
                  <a:gd name="connsiteY0-72" fmla="*/ 0 h 3776662"/>
                  <a:gd name="connsiteX1-73" fmla="*/ 272825 w 272825"/>
                  <a:gd name="connsiteY1-74" fmla="*/ 0 h 3776662"/>
                  <a:gd name="connsiteX2-75" fmla="*/ 272825 w 272825"/>
                  <a:gd name="connsiteY2-76" fmla="*/ 3776662 h 3776662"/>
                  <a:gd name="connsiteX3-77" fmla="*/ 252414 w 272825"/>
                  <a:gd name="connsiteY3-78" fmla="*/ 3776661 h 3776662"/>
                  <a:gd name="connsiteX4-79" fmla="*/ 221457 w 272825"/>
                  <a:gd name="connsiteY4-80" fmla="*/ 3774280 h 3776662"/>
                  <a:gd name="connsiteX5-81" fmla="*/ 166689 w 272825"/>
                  <a:gd name="connsiteY5-82" fmla="*/ 3776661 h 3776662"/>
                  <a:gd name="connsiteX6-83" fmla="*/ 107157 w 272825"/>
                  <a:gd name="connsiteY6-84" fmla="*/ 3774280 h 3776662"/>
                  <a:gd name="connsiteX7-85" fmla="*/ 57151 w 272825"/>
                  <a:gd name="connsiteY7-86" fmla="*/ 3776661 h 3776662"/>
                  <a:gd name="connsiteX8-87" fmla="*/ 0 w 272825"/>
                  <a:gd name="connsiteY8-88" fmla="*/ 3776662 h 3776662"/>
                  <a:gd name="connsiteX9-89" fmla="*/ 1 w 272825"/>
                  <a:gd name="connsiteY9-90" fmla="*/ 3609974 h 3776662"/>
                  <a:gd name="connsiteX10" fmla="*/ 0 w 272825"/>
                  <a:gd name="connsiteY10" fmla="*/ 0 h 3776662"/>
                  <a:gd name="connsiteX0-91" fmla="*/ 0 w 273845"/>
                  <a:gd name="connsiteY0-92" fmla="*/ 0 h 3776662"/>
                  <a:gd name="connsiteX1-93" fmla="*/ 272825 w 273845"/>
                  <a:gd name="connsiteY1-94" fmla="*/ 0 h 3776662"/>
                  <a:gd name="connsiteX2-95" fmla="*/ 273845 w 273845"/>
                  <a:gd name="connsiteY2-96" fmla="*/ 3581399 h 3776662"/>
                  <a:gd name="connsiteX3-97" fmla="*/ 272825 w 273845"/>
                  <a:gd name="connsiteY3-98" fmla="*/ 3776662 h 3776662"/>
                  <a:gd name="connsiteX4-99" fmla="*/ 252414 w 273845"/>
                  <a:gd name="connsiteY4-100" fmla="*/ 3776661 h 3776662"/>
                  <a:gd name="connsiteX5-101" fmla="*/ 221457 w 273845"/>
                  <a:gd name="connsiteY5-102" fmla="*/ 3774280 h 3776662"/>
                  <a:gd name="connsiteX6-103" fmla="*/ 166689 w 273845"/>
                  <a:gd name="connsiteY6-104" fmla="*/ 3776661 h 3776662"/>
                  <a:gd name="connsiteX7-105" fmla="*/ 107157 w 273845"/>
                  <a:gd name="connsiteY7-106" fmla="*/ 3774280 h 3776662"/>
                  <a:gd name="connsiteX8-107" fmla="*/ 57151 w 273845"/>
                  <a:gd name="connsiteY8-108" fmla="*/ 3776661 h 3776662"/>
                  <a:gd name="connsiteX9-109" fmla="*/ 0 w 273845"/>
                  <a:gd name="connsiteY9-110" fmla="*/ 3776662 h 3776662"/>
                  <a:gd name="connsiteX10-111" fmla="*/ 1 w 273845"/>
                  <a:gd name="connsiteY10-112" fmla="*/ 3609974 h 3776662"/>
                  <a:gd name="connsiteX11" fmla="*/ 0 w 273845"/>
                  <a:gd name="connsiteY11" fmla="*/ 0 h 3776662"/>
                  <a:gd name="connsiteX0-113" fmla="*/ 0 w 273845"/>
                  <a:gd name="connsiteY0-114" fmla="*/ 0 h 3776662"/>
                  <a:gd name="connsiteX1-115" fmla="*/ 272825 w 273845"/>
                  <a:gd name="connsiteY1-116" fmla="*/ 0 h 3776662"/>
                  <a:gd name="connsiteX2-117" fmla="*/ 273845 w 273845"/>
                  <a:gd name="connsiteY2-118" fmla="*/ 3581399 h 3776662"/>
                  <a:gd name="connsiteX3-119" fmla="*/ 252414 w 273845"/>
                  <a:gd name="connsiteY3-120" fmla="*/ 3776661 h 3776662"/>
                  <a:gd name="connsiteX4-121" fmla="*/ 221457 w 273845"/>
                  <a:gd name="connsiteY4-122" fmla="*/ 3774280 h 3776662"/>
                  <a:gd name="connsiteX5-123" fmla="*/ 166689 w 273845"/>
                  <a:gd name="connsiteY5-124" fmla="*/ 3776661 h 3776662"/>
                  <a:gd name="connsiteX6-125" fmla="*/ 107157 w 273845"/>
                  <a:gd name="connsiteY6-126" fmla="*/ 3774280 h 3776662"/>
                  <a:gd name="connsiteX7-127" fmla="*/ 57151 w 273845"/>
                  <a:gd name="connsiteY7-128" fmla="*/ 3776661 h 3776662"/>
                  <a:gd name="connsiteX8-129" fmla="*/ 0 w 273845"/>
                  <a:gd name="connsiteY8-130" fmla="*/ 3776662 h 3776662"/>
                  <a:gd name="connsiteX9-131" fmla="*/ 1 w 273845"/>
                  <a:gd name="connsiteY9-132" fmla="*/ 3609974 h 3776662"/>
                  <a:gd name="connsiteX10-133" fmla="*/ 0 w 273845"/>
                  <a:gd name="connsiteY10-134" fmla="*/ 0 h 3776662"/>
                  <a:gd name="connsiteX0-135" fmla="*/ 0 w 273845"/>
                  <a:gd name="connsiteY0-136" fmla="*/ 0 h 3776661"/>
                  <a:gd name="connsiteX1-137" fmla="*/ 272825 w 273845"/>
                  <a:gd name="connsiteY1-138" fmla="*/ 0 h 3776661"/>
                  <a:gd name="connsiteX2-139" fmla="*/ 273845 w 273845"/>
                  <a:gd name="connsiteY2-140" fmla="*/ 3581399 h 3776661"/>
                  <a:gd name="connsiteX3-141" fmla="*/ 252414 w 273845"/>
                  <a:gd name="connsiteY3-142" fmla="*/ 3776661 h 3776661"/>
                  <a:gd name="connsiteX4-143" fmla="*/ 221457 w 273845"/>
                  <a:gd name="connsiteY4-144" fmla="*/ 3774280 h 3776661"/>
                  <a:gd name="connsiteX5-145" fmla="*/ 166689 w 273845"/>
                  <a:gd name="connsiteY5-146" fmla="*/ 3776661 h 3776661"/>
                  <a:gd name="connsiteX6-147" fmla="*/ 107157 w 273845"/>
                  <a:gd name="connsiteY6-148" fmla="*/ 3774280 h 3776661"/>
                  <a:gd name="connsiteX7-149" fmla="*/ 57151 w 273845"/>
                  <a:gd name="connsiteY7-150" fmla="*/ 3776661 h 3776661"/>
                  <a:gd name="connsiteX8-151" fmla="*/ 1 w 273845"/>
                  <a:gd name="connsiteY8-152" fmla="*/ 3609974 h 3776661"/>
                  <a:gd name="connsiteX9-153" fmla="*/ 0 w 273845"/>
                  <a:gd name="connsiteY9-154" fmla="*/ 0 h 3776661"/>
                  <a:gd name="connsiteX0-155" fmla="*/ 0 w 273845"/>
                  <a:gd name="connsiteY0-156" fmla="*/ 0 h 3776661"/>
                  <a:gd name="connsiteX1-157" fmla="*/ 272825 w 273845"/>
                  <a:gd name="connsiteY1-158" fmla="*/ 0 h 3776661"/>
                  <a:gd name="connsiteX2-159" fmla="*/ 273845 w 273845"/>
                  <a:gd name="connsiteY2-160" fmla="*/ 3581399 h 3776661"/>
                  <a:gd name="connsiteX3-161" fmla="*/ 252414 w 273845"/>
                  <a:gd name="connsiteY3-162" fmla="*/ 3776661 h 3776661"/>
                  <a:gd name="connsiteX4-163" fmla="*/ 221457 w 273845"/>
                  <a:gd name="connsiteY4-164" fmla="*/ 3774280 h 3776661"/>
                  <a:gd name="connsiteX5-165" fmla="*/ 166689 w 273845"/>
                  <a:gd name="connsiteY5-166" fmla="*/ 3776661 h 3776661"/>
                  <a:gd name="connsiteX6-167" fmla="*/ 104776 w 273845"/>
                  <a:gd name="connsiteY6-168" fmla="*/ 3664743 h 3776661"/>
                  <a:gd name="connsiteX7-169" fmla="*/ 57151 w 273845"/>
                  <a:gd name="connsiteY7-170" fmla="*/ 3776661 h 3776661"/>
                  <a:gd name="connsiteX8-171" fmla="*/ 1 w 273845"/>
                  <a:gd name="connsiteY8-172" fmla="*/ 3609974 h 3776661"/>
                  <a:gd name="connsiteX9-173" fmla="*/ 0 w 273845"/>
                  <a:gd name="connsiteY9-174" fmla="*/ 0 h 3776661"/>
                  <a:gd name="connsiteX0-175" fmla="*/ 0 w 273845"/>
                  <a:gd name="connsiteY0-176" fmla="*/ 0 h 3776661"/>
                  <a:gd name="connsiteX1-177" fmla="*/ 272825 w 273845"/>
                  <a:gd name="connsiteY1-178" fmla="*/ 0 h 3776661"/>
                  <a:gd name="connsiteX2-179" fmla="*/ 273845 w 273845"/>
                  <a:gd name="connsiteY2-180" fmla="*/ 3581399 h 3776661"/>
                  <a:gd name="connsiteX3-181" fmla="*/ 252414 w 273845"/>
                  <a:gd name="connsiteY3-182" fmla="*/ 3776661 h 3776661"/>
                  <a:gd name="connsiteX4-183" fmla="*/ 221457 w 273845"/>
                  <a:gd name="connsiteY4-184" fmla="*/ 3774280 h 3776661"/>
                  <a:gd name="connsiteX5-185" fmla="*/ 166689 w 273845"/>
                  <a:gd name="connsiteY5-186" fmla="*/ 3776661 h 3776661"/>
                  <a:gd name="connsiteX6-187" fmla="*/ 104776 w 273845"/>
                  <a:gd name="connsiteY6-188" fmla="*/ 3664743 h 3776661"/>
                  <a:gd name="connsiteX7-189" fmla="*/ 57151 w 273845"/>
                  <a:gd name="connsiteY7-190" fmla="*/ 3750467 h 3776661"/>
                  <a:gd name="connsiteX8-191" fmla="*/ 1 w 273845"/>
                  <a:gd name="connsiteY8-192" fmla="*/ 3609974 h 3776661"/>
                  <a:gd name="connsiteX9-193" fmla="*/ 0 w 273845"/>
                  <a:gd name="connsiteY9-194" fmla="*/ 0 h 3776661"/>
                  <a:gd name="connsiteX0-195" fmla="*/ 0 w 273845"/>
                  <a:gd name="connsiteY0-196" fmla="*/ 0 h 3776661"/>
                  <a:gd name="connsiteX1-197" fmla="*/ 272825 w 273845"/>
                  <a:gd name="connsiteY1-198" fmla="*/ 0 h 3776661"/>
                  <a:gd name="connsiteX2-199" fmla="*/ 273845 w 273845"/>
                  <a:gd name="connsiteY2-200" fmla="*/ 3581399 h 3776661"/>
                  <a:gd name="connsiteX3-201" fmla="*/ 252414 w 273845"/>
                  <a:gd name="connsiteY3-202" fmla="*/ 3776661 h 3776661"/>
                  <a:gd name="connsiteX4-203" fmla="*/ 228601 w 273845"/>
                  <a:gd name="connsiteY4-204" fmla="*/ 3629023 h 3776661"/>
                  <a:gd name="connsiteX5-205" fmla="*/ 166689 w 273845"/>
                  <a:gd name="connsiteY5-206" fmla="*/ 3776661 h 3776661"/>
                  <a:gd name="connsiteX6-207" fmla="*/ 104776 w 273845"/>
                  <a:gd name="connsiteY6-208" fmla="*/ 3664743 h 3776661"/>
                  <a:gd name="connsiteX7-209" fmla="*/ 57151 w 273845"/>
                  <a:gd name="connsiteY7-210" fmla="*/ 3750467 h 3776661"/>
                  <a:gd name="connsiteX8-211" fmla="*/ 1 w 273845"/>
                  <a:gd name="connsiteY8-212" fmla="*/ 3609974 h 3776661"/>
                  <a:gd name="connsiteX9-213" fmla="*/ 0 w 273845"/>
                  <a:gd name="connsiteY9-214" fmla="*/ 0 h 3776661"/>
                  <a:gd name="connsiteX0-215" fmla="*/ 0 w 273845"/>
                  <a:gd name="connsiteY0-216" fmla="*/ 0 h 3776661"/>
                  <a:gd name="connsiteX1-217" fmla="*/ 272825 w 273845"/>
                  <a:gd name="connsiteY1-218" fmla="*/ 0 h 3776661"/>
                  <a:gd name="connsiteX2-219" fmla="*/ 273845 w 273845"/>
                  <a:gd name="connsiteY2-220" fmla="*/ 3581399 h 3776661"/>
                  <a:gd name="connsiteX3-221" fmla="*/ 250032 w 273845"/>
                  <a:gd name="connsiteY3-222" fmla="*/ 3695699 h 3776661"/>
                  <a:gd name="connsiteX4-223" fmla="*/ 228601 w 273845"/>
                  <a:gd name="connsiteY4-224" fmla="*/ 3629023 h 3776661"/>
                  <a:gd name="connsiteX5-225" fmla="*/ 166689 w 273845"/>
                  <a:gd name="connsiteY5-226" fmla="*/ 3776661 h 3776661"/>
                  <a:gd name="connsiteX6-227" fmla="*/ 104776 w 273845"/>
                  <a:gd name="connsiteY6-228" fmla="*/ 3664743 h 3776661"/>
                  <a:gd name="connsiteX7-229" fmla="*/ 57151 w 273845"/>
                  <a:gd name="connsiteY7-230" fmla="*/ 3750467 h 3776661"/>
                  <a:gd name="connsiteX8-231" fmla="*/ 1 w 273845"/>
                  <a:gd name="connsiteY8-232" fmla="*/ 3609974 h 3776661"/>
                  <a:gd name="connsiteX9-233" fmla="*/ 0 w 273845"/>
                  <a:gd name="connsiteY9-234" fmla="*/ 0 h 3776661"/>
                  <a:gd name="connsiteX0-235" fmla="*/ 0 w 273845"/>
                  <a:gd name="connsiteY0-236" fmla="*/ 0 h 3776661"/>
                  <a:gd name="connsiteX1-237" fmla="*/ 272825 w 273845"/>
                  <a:gd name="connsiteY1-238" fmla="*/ 0 h 3776661"/>
                  <a:gd name="connsiteX2-239" fmla="*/ 273845 w 273845"/>
                  <a:gd name="connsiteY2-240" fmla="*/ 3581399 h 3776661"/>
                  <a:gd name="connsiteX3-241" fmla="*/ 247651 w 273845"/>
                  <a:gd name="connsiteY3-242" fmla="*/ 3702843 h 3776661"/>
                  <a:gd name="connsiteX4-243" fmla="*/ 228601 w 273845"/>
                  <a:gd name="connsiteY4-244" fmla="*/ 3629023 h 3776661"/>
                  <a:gd name="connsiteX5-245" fmla="*/ 166689 w 273845"/>
                  <a:gd name="connsiteY5-246" fmla="*/ 3776661 h 3776661"/>
                  <a:gd name="connsiteX6-247" fmla="*/ 104776 w 273845"/>
                  <a:gd name="connsiteY6-248" fmla="*/ 3664743 h 3776661"/>
                  <a:gd name="connsiteX7-249" fmla="*/ 57151 w 273845"/>
                  <a:gd name="connsiteY7-250" fmla="*/ 3750467 h 3776661"/>
                  <a:gd name="connsiteX8-251" fmla="*/ 1 w 273845"/>
                  <a:gd name="connsiteY8-252" fmla="*/ 3609974 h 3776661"/>
                  <a:gd name="connsiteX9-253" fmla="*/ 0 w 273845"/>
                  <a:gd name="connsiteY9-254" fmla="*/ 0 h 3776661"/>
                  <a:gd name="connsiteX0-255" fmla="*/ 0 w 273845"/>
                  <a:gd name="connsiteY0-256" fmla="*/ 0 h 3776661"/>
                  <a:gd name="connsiteX1-257" fmla="*/ 272825 w 273845"/>
                  <a:gd name="connsiteY1-258" fmla="*/ 0 h 3776661"/>
                  <a:gd name="connsiteX2-259" fmla="*/ 273845 w 273845"/>
                  <a:gd name="connsiteY2-260" fmla="*/ 3581399 h 3776661"/>
                  <a:gd name="connsiteX3-261" fmla="*/ 247651 w 273845"/>
                  <a:gd name="connsiteY3-262" fmla="*/ 3702843 h 3776661"/>
                  <a:gd name="connsiteX4-263" fmla="*/ 228601 w 273845"/>
                  <a:gd name="connsiteY4-264" fmla="*/ 3629023 h 3776661"/>
                  <a:gd name="connsiteX5-265" fmla="*/ 166689 w 273845"/>
                  <a:gd name="connsiteY5-266" fmla="*/ 3776661 h 3776661"/>
                  <a:gd name="connsiteX6-267" fmla="*/ 104776 w 273845"/>
                  <a:gd name="connsiteY6-268" fmla="*/ 3664743 h 3776661"/>
                  <a:gd name="connsiteX7-269" fmla="*/ 57151 w 273845"/>
                  <a:gd name="connsiteY7-270" fmla="*/ 3750467 h 3776661"/>
                  <a:gd name="connsiteX8-271" fmla="*/ 1 w 273845"/>
                  <a:gd name="connsiteY8-272" fmla="*/ 3609974 h 3776661"/>
                  <a:gd name="connsiteX9-273" fmla="*/ 0 w 273845"/>
                  <a:gd name="connsiteY9-274" fmla="*/ 0 h 3776661"/>
                  <a:gd name="connsiteX0-275" fmla="*/ 0 w 273845"/>
                  <a:gd name="connsiteY0-276" fmla="*/ 0 h 3776661"/>
                  <a:gd name="connsiteX1-277" fmla="*/ 272825 w 273845"/>
                  <a:gd name="connsiteY1-278" fmla="*/ 0 h 3776661"/>
                  <a:gd name="connsiteX2-279" fmla="*/ 273845 w 273845"/>
                  <a:gd name="connsiteY2-280" fmla="*/ 3581399 h 3776661"/>
                  <a:gd name="connsiteX3-281" fmla="*/ 247651 w 273845"/>
                  <a:gd name="connsiteY3-282" fmla="*/ 3702843 h 3776661"/>
                  <a:gd name="connsiteX4-283" fmla="*/ 228601 w 273845"/>
                  <a:gd name="connsiteY4-284" fmla="*/ 3629023 h 3776661"/>
                  <a:gd name="connsiteX5-285" fmla="*/ 166689 w 273845"/>
                  <a:gd name="connsiteY5-286" fmla="*/ 3776661 h 3776661"/>
                  <a:gd name="connsiteX6-287" fmla="*/ 104776 w 273845"/>
                  <a:gd name="connsiteY6-288" fmla="*/ 3664743 h 3776661"/>
                  <a:gd name="connsiteX7-289" fmla="*/ 57151 w 273845"/>
                  <a:gd name="connsiteY7-290" fmla="*/ 3750467 h 3776661"/>
                  <a:gd name="connsiteX8-291" fmla="*/ 1 w 273845"/>
                  <a:gd name="connsiteY8-292" fmla="*/ 3609974 h 3776661"/>
                  <a:gd name="connsiteX9-293" fmla="*/ 0 w 273845"/>
                  <a:gd name="connsiteY9-294" fmla="*/ 0 h 3776661"/>
                  <a:gd name="connsiteX0-295" fmla="*/ 0 w 273845"/>
                  <a:gd name="connsiteY0-296" fmla="*/ 0 h 3776661"/>
                  <a:gd name="connsiteX1-297" fmla="*/ 272825 w 273845"/>
                  <a:gd name="connsiteY1-298" fmla="*/ 0 h 3776661"/>
                  <a:gd name="connsiteX2-299" fmla="*/ 273845 w 273845"/>
                  <a:gd name="connsiteY2-300" fmla="*/ 3581399 h 3776661"/>
                  <a:gd name="connsiteX3-301" fmla="*/ 247651 w 273845"/>
                  <a:gd name="connsiteY3-302" fmla="*/ 3702843 h 3776661"/>
                  <a:gd name="connsiteX4-303" fmla="*/ 228601 w 273845"/>
                  <a:gd name="connsiteY4-304" fmla="*/ 3629023 h 3776661"/>
                  <a:gd name="connsiteX5-305" fmla="*/ 166689 w 273845"/>
                  <a:gd name="connsiteY5-306" fmla="*/ 3776661 h 3776661"/>
                  <a:gd name="connsiteX6-307" fmla="*/ 104776 w 273845"/>
                  <a:gd name="connsiteY6-308" fmla="*/ 3664743 h 3776661"/>
                  <a:gd name="connsiteX7-309" fmla="*/ 57151 w 273845"/>
                  <a:gd name="connsiteY7-310" fmla="*/ 3750467 h 3776661"/>
                  <a:gd name="connsiteX8-311" fmla="*/ 1 w 273845"/>
                  <a:gd name="connsiteY8-312" fmla="*/ 3609974 h 3776661"/>
                  <a:gd name="connsiteX9-313" fmla="*/ 0 w 273845"/>
                  <a:gd name="connsiteY9-314" fmla="*/ 0 h 3776661"/>
                  <a:gd name="connsiteX0-315" fmla="*/ 0 w 273845"/>
                  <a:gd name="connsiteY0-316" fmla="*/ 0 h 3776661"/>
                  <a:gd name="connsiteX1-317" fmla="*/ 272825 w 273845"/>
                  <a:gd name="connsiteY1-318" fmla="*/ 0 h 3776661"/>
                  <a:gd name="connsiteX2-319" fmla="*/ 273845 w 273845"/>
                  <a:gd name="connsiteY2-320" fmla="*/ 3581399 h 3776661"/>
                  <a:gd name="connsiteX3-321" fmla="*/ 247651 w 273845"/>
                  <a:gd name="connsiteY3-322" fmla="*/ 3702843 h 3776661"/>
                  <a:gd name="connsiteX4-323" fmla="*/ 228601 w 273845"/>
                  <a:gd name="connsiteY4-324" fmla="*/ 3629023 h 3776661"/>
                  <a:gd name="connsiteX5-325" fmla="*/ 166689 w 273845"/>
                  <a:gd name="connsiteY5-326" fmla="*/ 3776661 h 3776661"/>
                  <a:gd name="connsiteX6-327" fmla="*/ 104776 w 273845"/>
                  <a:gd name="connsiteY6-328" fmla="*/ 3664743 h 3776661"/>
                  <a:gd name="connsiteX7-329" fmla="*/ 57151 w 273845"/>
                  <a:gd name="connsiteY7-330" fmla="*/ 3750467 h 3776661"/>
                  <a:gd name="connsiteX8-331" fmla="*/ 1 w 273845"/>
                  <a:gd name="connsiteY8-332" fmla="*/ 3609974 h 3776661"/>
                  <a:gd name="connsiteX9-333" fmla="*/ 0 w 273845"/>
                  <a:gd name="connsiteY9-334" fmla="*/ 0 h 3776661"/>
                  <a:gd name="connsiteX0-335" fmla="*/ 0 w 273845"/>
                  <a:gd name="connsiteY0-336" fmla="*/ 0 h 3776661"/>
                  <a:gd name="connsiteX1-337" fmla="*/ 272825 w 273845"/>
                  <a:gd name="connsiteY1-338" fmla="*/ 0 h 3776661"/>
                  <a:gd name="connsiteX2-339" fmla="*/ 273845 w 273845"/>
                  <a:gd name="connsiteY2-340" fmla="*/ 3581399 h 3776661"/>
                  <a:gd name="connsiteX3-341" fmla="*/ 247651 w 273845"/>
                  <a:gd name="connsiteY3-342" fmla="*/ 3702843 h 3776661"/>
                  <a:gd name="connsiteX4-343" fmla="*/ 228601 w 273845"/>
                  <a:gd name="connsiteY4-344" fmla="*/ 3629023 h 3776661"/>
                  <a:gd name="connsiteX5-345" fmla="*/ 166689 w 273845"/>
                  <a:gd name="connsiteY5-346" fmla="*/ 3776661 h 3776661"/>
                  <a:gd name="connsiteX6-347" fmla="*/ 104776 w 273845"/>
                  <a:gd name="connsiteY6-348" fmla="*/ 3664743 h 3776661"/>
                  <a:gd name="connsiteX7-349" fmla="*/ 57151 w 273845"/>
                  <a:gd name="connsiteY7-350" fmla="*/ 3750467 h 3776661"/>
                  <a:gd name="connsiteX8-351" fmla="*/ 1 w 273845"/>
                  <a:gd name="connsiteY8-352" fmla="*/ 3609974 h 3776661"/>
                  <a:gd name="connsiteX9-353" fmla="*/ 0 w 273845"/>
                  <a:gd name="connsiteY9-354" fmla="*/ 0 h 3776661"/>
                  <a:gd name="connsiteX0-355" fmla="*/ 0 w 273845"/>
                  <a:gd name="connsiteY0-356" fmla="*/ 0 h 3776887"/>
                  <a:gd name="connsiteX1-357" fmla="*/ 272825 w 273845"/>
                  <a:gd name="connsiteY1-358" fmla="*/ 0 h 3776887"/>
                  <a:gd name="connsiteX2-359" fmla="*/ 273845 w 273845"/>
                  <a:gd name="connsiteY2-360" fmla="*/ 3581399 h 3776887"/>
                  <a:gd name="connsiteX3-361" fmla="*/ 247651 w 273845"/>
                  <a:gd name="connsiteY3-362" fmla="*/ 3702843 h 3776887"/>
                  <a:gd name="connsiteX4-363" fmla="*/ 228601 w 273845"/>
                  <a:gd name="connsiteY4-364" fmla="*/ 3629023 h 3776887"/>
                  <a:gd name="connsiteX5-365" fmla="*/ 166689 w 273845"/>
                  <a:gd name="connsiteY5-366" fmla="*/ 3776661 h 3776887"/>
                  <a:gd name="connsiteX6-367" fmla="*/ 104776 w 273845"/>
                  <a:gd name="connsiteY6-368" fmla="*/ 3664743 h 3776887"/>
                  <a:gd name="connsiteX7-369" fmla="*/ 57151 w 273845"/>
                  <a:gd name="connsiteY7-370" fmla="*/ 3750467 h 3776887"/>
                  <a:gd name="connsiteX8-371" fmla="*/ 1 w 273845"/>
                  <a:gd name="connsiteY8-372" fmla="*/ 3609974 h 3776887"/>
                  <a:gd name="connsiteX9-373" fmla="*/ 0 w 273845"/>
                  <a:gd name="connsiteY9-374" fmla="*/ 0 h 3776887"/>
                  <a:gd name="connsiteX0-375" fmla="*/ 0 w 273845"/>
                  <a:gd name="connsiteY0-376" fmla="*/ 0 h 3776887"/>
                  <a:gd name="connsiteX1-377" fmla="*/ 272825 w 273845"/>
                  <a:gd name="connsiteY1-378" fmla="*/ 0 h 3776887"/>
                  <a:gd name="connsiteX2-379" fmla="*/ 273845 w 273845"/>
                  <a:gd name="connsiteY2-380" fmla="*/ 3581399 h 3776887"/>
                  <a:gd name="connsiteX3-381" fmla="*/ 247651 w 273845"/>
                  <a:gd name="connsiteY3-382" fmla="*/ 3702843 h 3776887"/>
                  <a:gd name="connsiteX4-383" fmla="*/ 228601 w 273845"/>
                  <a:gd name="connsiteY4-384" fmla="*/ 3629023 h 3776887"/>
                  <a:gd name="connsiteX5-385" fmla="*/ 166689 w 273845"/>
                  <a:gd name="connsiteY5-386" fmla="*/ 3776661 h 3776887"/>
                  <a:gd name="connsiteX6-387" fmla="*/ 104776 w 273845"/>
                  <a:gd name="connsiteY6-388" fmla="*/ 3664743 h 3776887"/>
                  <a:gd name="connsiteX7-389" fmla="*/ 57151 w 273845"/>
                  <a:gd name="connsiteY7-390" fmla="*/ 3750467 h 3776887"/>
                  <a:gd name="connsiteX8-391" fmla="*/ 1 w 273845"/>
                  <a:gd name="connsiteY8-392" fmla="*/ 3609974 h 3776887"/>
                  <a:gd name="connsiteX9-393" fmla="*/ 0 w 273845"/>
                  <a:gd name="connsiteY9-394" fmla="*/ 0 h 3776887"/>
                  <a:gd name="connsiteX0-395" fmla="*/ 0 w 273845"/>
                  <a:gd name="connsiteY0-396" fmla="*/ 0 h 3776887"/>
                  <a:gd name="connsiteX1-397" fmla="*/ 272825 w 273845"/>
                  <a:gd name="connsiteY1-398" fmla="*/ 0 h 3776887"/>
                  <a:gd name="connsiteX2-399" fmla="*/ 273845 w 273845"/>
                  <a:gd name="connsiteY2-400" fmla="*/ 3581399 h 3776887"/>
                  <a:gd name="connsiteX3-401" fmla="*/ 247651 w 273845"/>
                  <a:gd name="connsiteY3-402" fmla="*/ 3702843 h 3776887"/>
                  <a:gd name="connsiteX4-403" fmla="*/ 228601 w 273845"/>
                  <a:gd name="connsiteY4-404" fmla="*/ 3629023 h 3776887"/>
                  <a:gd name="connsiteX5-405" fmla="*/ 166689 w 273845"/>
                  <a:gd name="connsiteY5-406" fmla="*/ 3776661 h 3776887"/>
                  <a:gd name="connsiteX6-407" fmla="*/ 104776 w 273845"/>
                  <a:gd name="connsiteY6-408" fmla="*/ 3664743 h 3776887"/>
                  <a:gd name="connsiteX7-409" fmla="*/ 57151 w 273845"/>
                  <a:gd name="connsiteY7-410" fmla="*/ 3750467 h 3776887"/>
                  <a:gd name="connsiteX8-411" fmla="*/ 1 w 273845"/>
                  <a:gd name="connsiteY8-412" fmla="*/ 3609974 h 3776887"/>
                  <a:gd name="connsiteX9-413" fmla="*/ 0 w 273845"/>
                  <a:gd name="connsiteY9-414" fmla="*/ 0 h 3776887"/>
                  <a:gd name="connsiteX0-415" fmla="*/ 0 w 273845"/>
                  <a:gd name="connsiteY0-416" fmla="*/ 0 h 3776859"/>
                  <a:gd name="connsiteX1-417" fmla="*/ 272825 w 273845"/>
                  <a:gd name="connsiteY1-418" fmla="*/ 0 h 3776859"/>
                  <a:gd name="connsiteX2-419" fmla="*/ 273845 w 273845"/>
                  <a:gd name="connsiteY2-420" fmla="*/ 3581399 h 3776859"/>
                  <a:gd name="connsiteX3-421" fmla="*/ 247651 w 273845"/>
                  <a:gd name="connsiteY3-422" fmla="*/ 3702843 h 3776859"/>
                  <a:gd name="connsiteX4-423" fmla="*/ 223839 w 273845"/>
                  <a:gd name="connsiteY4-424" fmla="*/ 3631404 h 3776859"/>
                  <a:gd name="connsiteX5-425" fmla="*/ 166689 w 273845"/>
                  <a:gd name="connsiteY5-426" fmla="*/ 3776661 h 3776859"/>
                  <a:gd name="connsiteX6-427" fmla="*/ 104776 w 273845"/>
                  <a:gd name="connsiteY6-428" fmla="*/ 3664743 h 3776859"/>
                  <a:gd name="connsiteX7-429" fmla="*/ 57151 w 273845"/>
                  <a:gd name="connsiteY7-430" fmla="*/ 3750467 h 3776859"/>
                  <a:gd name="connsiteX8-431" fmla="*/ 1 w 273845"/>
                  <a:gd name="connsiteY8-432" fmla="*/ 3609974 h 3776859"/>
                  <a:gd name="connsiteX9-433" fmla="*/ 0 w 273845"/>
                  <a:gd name="connsiteY9-434" fmla="*/ 0 h 3776859"/>
                  <a:gd name="connsiteX0-435" fmla="*/ 0 w 273845"/>
                  <a:gd name="connsiteY0-436" fmla="*/ 0 h 3776859"/>
                  <a:gd name="connsiteX1-437" fmla="*/ 272825 w 273845"/>
                  <a:gd name="connsiteY1-438" fmla="*/ 0 h 3776859"/>
                  <a:gd name="connsiteX2-439" fmla="*/ 273845 w 273845"/>
                  <a:gd name="connsiteY2-440" fmla="*/ 3581399 h 3776859"/>
                  <a:gd name="connsiteX3-441" fmla="*/ 247651 w 273845"/>
                  <a:gd name="connsiteY3-442" fmla="*/ 3702843 h 3776859"/>
                  <a:gd name="connsiteX4-443" fmla="*/ 223839 w 273845"/>
                  <a:gd name="connsiteY4-444" fmla="*/ 3631404 h 3776859"/>
                  <a:gd name="connsiteX5-445" fmla="*/ 166689 w 273845"/>
                  <a:gd name="connsiteY5-446" fmla="*/ 3776661 h 3776859"/>
                  <a:gd name="connsiteX6-447" fmla="*/ 104776 w 273845"/>
                  <a:gd name="connsiteY6-448" fmla="*/ 3664743 h 3776859"/>
                  <a:gd name="connsiteX7-449" fmla="*/ 57151 w 273845"/>
                  <a:gd name="connsiteY7-450" fmla="*/ 3750467 h 3776859"/>
                  <a:gd name="connsiteX8-451" fmla="*/ 1 w 273845"/>
                  <a:gd name="connsiteY8-452" fmla="*/ 3609974 h 3776859"/>
                  <a:gd name="connsiteX9-453" fmla="*/ 0 w 273845"/>
                  <a:gd name="connsiteY9-454" fmla="*/ 0 h 3776859"/>
                  <a:gd name="connsiteX0-455" fmla="*/ 0 w 273894"/>
                  <a:gd name="connsiteY0-456" fmla="*/ 0 h 3776859"/>
                  <a:gd name="connsiteX1-457" fmla="*/ 272825 w 273894"/>
                  <a:gd name="connsiteY1-458" fmla="*/ 0 h 3776859"/>
                  <a:gd name="connsiteX2-459" fmla="*/ 273845 w 273894"/>
                  <a:gd name="connsiteY2-460" fmla="*/ 3581399 h 3776859"/>
                  <a:gd name="connsiteX3-461" fmla="*/ 247651 w 273894"/>
                  <a:gd name="connsiteY3-462" fmla="*/ 3702843 h 3776859"/>
                  <a:gd name="connsiteX4-463" fmla="*/ 223839 w 273894"/>
                  <a:gd name="connsiteY4-464" fmla="*/ 3631404 h 3776859"/>
                  <a:gd name="connsiteX5-465" fmla="*/ 166689 w 273894"/>
                  <a:gd name="connsiteY5-466" fmla="*/ 3776661 h 3776859"/>
                  <a:gd name="connsiteX6-467" fmla="*/ 104776 w 273894"/>
                  <a:gd name="connsiteY6-468" fmla="*/ 3664743 h 3776859"/>
                  <a:gd name="connsiteX7-469" fmla="*/ 57151 w 273894"/>
                  <a:gd name="connsiteY7-470" fmla="*/ 3750467 h 3776859"/>
                  <a:gd name="connsiteX8-471" fmla="*/ 1 w 273894"/>
                  <a:gd name="connsiteY8-472" fmla="*/ 3609974 h 3776859"/>
                  <a:gd name="connsiteX9-473" fmla="*/ 0 w 273894"/>
                  <a:gd name="connsiteY9-474" fmla="*/ 0 h 3776859"/>
                  <a:gd name="connsiteX0-475" fmla="*/ 0 w 273894"/>
                  <a:gd name="connsiteY0-476" fmla="*/ 0 h 3776859"/>
                  <a:gd name="connsiteX1-477" fmla="*/ 272825 w 273894"/>
                  <a:gd name="connsiteY1-478" fmla="*/ 0 h 3776859"/>
                  <a:gd name="connsiteX2-479" fmla="*/ 273845 w 273894"/>
                  <a:gd name="connsiteY2-480" fmla="*/ 3581399 h 3776859"/>
                  <a:gd name="connsiteX3-481" fmla="*/ 247651 w 273894"/>
                  <a:gd name="connsiteY3-482" fmla="*/ 3702843 h 3776859"/>
                  <a:gd name="connsiteX4-483" fmla="*/ 223839 w 273894"/>
                  <a:gd name="connsiteY4-484" fmla="*/ 3631404 h 3776859"/>
                  <a:gd name="connsiteX5-485" fmla="*/ 166689 w 273894"/>
                  <a:gd name="connsiteY5-486" fmla="*/ 3776661 h 3776859"/>
                  <a:gd name="connsiteX6-487" fmla="*/ 104776 w 273894"/>
                  <a:gd name="connsiteY6-488" fmla="*/ 3664743 h 3776859"/>
                  <a:gd name="connsiteX7-489" fmla="*/ 57151 w 273894"/>
                  <a:gd name="connsiteY7-490" fmla="*/ 3750467 h 3776859"/>
                  <a:gd name="connsiteX8-491" fmla="*/ 1 w 273894"/>
                  <a:gd name="connsiteY8-492" fmla="*/ 3609974 h 3776859"/>
                  <a:gd name="connsiteX9-493" fmla="*/ 0 w 273894"/>
                  <a:gd name="connsiteY9-494" fmla="*/ 0 h 3776859"/>
                  <a:gd name="connsiteX0-495" fmla="*/ 0 w 273845"/>
                  <a:gd name="connsiteY0-496" fmla="*/ 0 h 3776859"/>
                  <a:gd name="connsiteX1-497" fmla="*/ 272825 w 273845"/>
                  <a:gd name="connsiteY1-498" fmla="*/ 0 h 3776859"/>
                  <a:gd name="connsiteX2-499" fmla="*/ 273845 w 273845"/>
                  <a:gd name="connsiteY2-500" fmla="*/ 3581399 h 3776859"/>
                  <a:gd name="connsiteX3-501" fmla="*/ 247651 w 273845"/>
                  <a:gd name="connsiteY3-502" fmla="*/ 3702843 h 3776859"/>
                  <a:gd name="connsiteX4-503" fmla="*/ 223839 w 273845"/>
                  <a:gd name="connsiteY4-504" fmla="*/ 3631404 h 3776859"/>
                  <a:gd name="connsiteX5-505" fmla="*/ 166689 w 273845"/>
                  <a:gd name="connsiteY5-506" fmla="*/ 3776661 h 3776859"/>
                  <a:gd name="connsiteX6-507" fmla="*/ 104776 w 273845"/>
                  <a:gd name="connsiteY6-508" fmla="*/ 3664743 h 3776859"/>
                  <a:gd name="connsiteX7-509" fmla="*/ 57151 w 273845"/>
                  <a:gd name="connsiteY7-510" fmla="*/ 3750467 h 3776859"/>
                  <a:gd name="connsiteX8-511" fmla="*/ 1 w 273845"/>
                  <a:gd name="connsiteY8-512" fmla="*/ 3609974 h 3776859"/>
                  <a:gd name="connsiteX9-513" fmla="*/ 0 w 273845"/>
                  <a:gd name="connsiteY9-514" fmla="*/ 0 h 3776859"/>
                  <a:gd name="connsiteX0-515" fmla="*/ 0 w 273845"/>
                  <a:gd name="connsiteY0-516" fmla="*/ 0 h 3776859"/>
                  <a:gd name="connsiteX1-517" fmla="*/ 272825 w 273845"/>
                  <a:gd name="connsiteY1-518" fmla="*/ 0 h 3776859"/>
                  <a:gd name="connsiteX2-519" fmla="*/ 273845 w 273845"/>
                  <a:gd name="connsiteY2-520" fmla="*/ 3581399 h 3776859"/>
                  <a:gd name="connsiteX3-521" fmla="*/ 252414 w 273845"/>
                  <a:gd name="connsiteY3-522" fmla="*/ 3702843 h 3776859"/>
                  <a:gd name="connsiteX4-523" fmla="*/ 223839 w 273845"/>
                  <a:gd name="connsiteY4-524" fmla="*/ 3631404 h 3776859"/>
                  <a:gd name="connsiteX5-525" fmla="*/ 166689 w 273845"/>
                  <a:gd name="connsiteY5-526" fmla="*/ 3776661 h 3776859"/>
                  <a:gd name="connsiteX6-527" fmla="*/ 104776 w 273845"/>
                  <a:gd name="connsiteY6-528" fmla="*/ 3664743 h 3776859"/>
                  <a:gd name="connsiteX7-529" fmla="*/ 57151 w 273845"/>
                  <a:gd name="connsiteY7-530" fmla="*/ 3750467 h 3776859"/>
                  <a:gd name="connsiteX8-531" fmla="*/ 1 w 273845"/>
                  <a:gd name="connsiteY8-532" fmla="*/ 3609974 h 3776859"/>
                  <a:gd name="connsiteX9-533" fmla="*/ 0 w 273845"/>
                  <a:gd name="connsiteY9-534" fmla="*/ 0 h 3776859"/>
                  <a:gd name="connsiteX0-535" fmla="*/ 0 w 273845"/>
                  <a:gd name="connsiteY0-536" fmla="*/ 0 h 3776859"/>
                  <a:gd name="connsiteX1-537" fmla="*/ 272825 w 273845"/>
                  <a:gd name="connsiteY1-538" fmla="*/ 0 h 3776859"/>
                  <a:gd name="connsiteX2-539" fmla="*/ 273845 w 273845"/>
                  <a:gd name="connsiteY2-540" fmla="*/ 3581399 h 3776859"/>
                  <a:gd name="connsiteX3-541" fmla="*/ 252414 w 273845"/>
                  <a:gd name="connsiteY3-542" fmla="*/ 3702843 h 3776859"/>
                  <a:gd name="connsiteX4-543" fmla="*/ 223839 w 273845"/>
                  <a:gd name="connsiteY4-544" fmla="*/ 3631404 h 3776859"/>
                  <a:gd name="connsiteX5-545" fmla="*/ 166689 w 273845"/>
                  <a:gd name="connsiteY5-546" fmla="*/ 3776661 h 3776859"/>
                  <a:gd name="connsiteX6-547" fmla="*/ 104776 w 273845"/>
                  <a:gd name="connsiteY6-548" fmla="*/ 3664743 h 3776859"/>
                  <a:gd name="connsiteX7-549" fmla="*/ 57151 w 273845"/>
                  <a:gd name="connsiteY7-550" fmla="*/ 3750467 h 3776859"/>
                  <a:gd name="connsiteX8-551" fmla="*/ 1 w 273845"/>
                  <a:gd name="connsiteY8-552" fmla="*/ 3609974 h 3776859"/>
                  <a:gd name="connsiteX9-553" fmla="*/ 0 w 273845"/>
                  <a:gd name="connsiteY9-554" fmla="*/ 0 h 3776859"/>
                  <a:gd name="connsiteX0-555" fmla="*/ 0 w 273845"/>
                  <a:gd name="connsiteY0-556" fmla="*/ 0 h 3776859"/>
                  <a:gd name="connsiteX1-557" fmla="*/ 272825 w 273845"/>
                  <a:gd name="connsiteY1-558" fmla="*/ 0 h 3776859"/>
                  <a:gd name="connsiteX2-559" fmla="*/ 273845 w 273845"/>
                  <a:gd name="connsiteY2-560" fmla="*/ 3581399 h 3776859"/>
                  <a:gd name="connsiteX3-561" fmla="*/ 245270 w 273845"/>
                  <a:gd name="connsiteY3-562" fmla="*/ 3702843 h 3776859"/>
                  <a:gd name="connsiteX4-563" fmla="*/ 223839 w 273845"/>
                  <a:gd name="connsiteY4-564" fmla="*/ 3631404 h 3776859"/>
                  <a:gd name="connsiteX5-565" fmla="*/ 166689 w 273845"/>
                  <a:gd name="connsiteY5-566" fmla="*/ 3776661 h 3776859"/>
                  <a:gd name="connsiteX6-567" fmla="*/ 104776 w 273845"/>
                  <a:gd name="connsiteY6-568" fmla="*/ 3664743 h 3776859"/>
                  <a:gd name="connsiteX7-569" fmla="*/ 57151 w 273845"/>
                  <a:gd name="connsiteY7-570" fmla="*/ 3750467 h 3776859"/>
                  <a:gd name="connsiteX8-571" fmla="*/ 1 w 273845"/>
                  <a:gd name="connsiteY8-572" fmla="*/ 3609974 h 3776859"/>
                  <a:gd name="connsiteX9-573" fmla="*/ 0 w 273845"/>
                  <a:gd name="connsiteY9-574" fmla="*/ 0 h 3776859"/>
                  <a:gd name="connsiteX0-575" fmla="*/ 0 w 273845"/>
                  <a:gd name="connsiteY0-576" fmla="*/ 0 h 3776859"/>
                  <a:gd name="connsiteX1-577" fmla="*/ 272825 w 273845"/>
                  <a:gd name="connsiteY1-578" fmla="*/ 0 h 3776859"/>
                  <a:gd name="connsiteX2-579" fmla="*/ 273845 w 273845"/>
                  <a:gd name="connsiteY2-580" fmla="*/ 3581399 h 3776859"/>
                  <a:gd name="connsiteX3-581" fmla="*/ 245270 w 273845"/>
                  <a:gd name="connsiteY3-582" fmla="*/ 3702843 h 3776859"/>
                  <a:gd name="connsiteX4-583" fmla="*/ 223839 w 273845"/>
                  <a:gd name="connsiteY4-584" fmla="*/ 3631404 h 3776859"/>
                  <a:gd name="connsiteX5-585" fmla="*/ 166689 w 273845"/>
                  <a:gd name="connsiteY5-586" fmla="*/ 3776661 h 3776859"/>
                  <a:gd name="connsiteX6-587" fmla="*/ 104776 w 273845"/>
                  <a:gd name="connsiteY6-588" fmla="*/ 3664743 h 3776859"/>
                  <a:gd name="connsiteX7-589" fmla="*/ 57151 w 273845"/>
                  <a:gd name="connsiteY7-590" fmla="*/ 3750467 h 3776859"/>
                  <a:gd name="connsiteX8-591" fmla="*/ 1 w 273845"/>
                  <a:gd name="connsiteY8-592" fmla="*/ 3609974 h 3776859"/>
                  <a:gd name="connsiteX9-593" fmla="*/ 0 w 273845"/>
                  <a:gd name="connsiteY9-594" fmla="*/ 0 h 3776859"/>
                  <a:gd name="connsiteX0-595" fmla="*/ 0 w 273845"/>
                  <a:gd name="connsiteY0-596" fmla="*/ 0 h 3776859"/>
                  <a:gd name="connsiteX1-597" fmla="*/ 272825 w 273845"/>
                  <a:gd name="connsiteY1-598" fmla="*/ 0 h 3776859"/>
                  <a:gd name="connsiteX2-599" fmla="*/ 273845 w 273845"/>
                  <a:gd name="connsiteY2-600" fmla="*/ 3581399 h 3776859"/>
                  <a:gd name="connsiteX3-601" fmla="*/ 245270 w 273845"/>
                  <a:gd name="connsiteY3-602" fmla="*/ 3702843 h 3776859"/>
                  <a:gd name="connsiteX4-603" fmla="*/ 223839 w 273845"/>
                  <a:gd name="connsiteY4-604" fmla="*/ 3631404 h 3776859"/>
                  <a:gd name="connsiteX5-605" fmla="*/ 166689 w 273845"/>
                  <a:gd name="connsiteY5-606" fmla="*/ 3776661 h 3776859"/>
                  <a:gd name="connsiteX6-607" fmla="*/ 104776 w 273845"/>
                  <a:gd name="connsiteY6-608" fmla="*/ 3664743 h 3776859"/>
                  <a:gd name="connsiteX7-609" fmla="*/ 57151 w 273845"/>
                  <a:gd name="connsiteY7-610" fmla="*/ 3750467 h 3776859"/>
                  <a:gd name="connsiteX8-611" fmla="*/ 1 w 273845"/>
                  <a:gd name="connsiteY8-612" fmla="*/ 3609974 h 3776859"/>
                  <a:gd name="connsiteX9-613" fmla="*/ 0 w 273845"/>
                  <a:gd name="connsiteY9-614" fmla="*/ 0 h 3776859"/>
                  <a:gd name="connsiteX0-615" fmla="*/ 0 w 273845"/>
                  <a:gd name="connsiteY0-616" fmla="*/ 0 h 3776859"/>
                  <a:gd name="connsiteX1-617" fmla="*/ 272825 w 273845"/>
                  <a:gd name="connsiteY1-618" fmla="*/ 0 h 3776859"/>
                  <a:gd name="connsiteX2-619" fmla="*/ 273845 w 273845"/>
                  <a:gd name="connsiteY2-620" fmla="*/ 3581399 h 3776859"/>
                  <a:gd name="connsiteX3-621" fmla="*/ 245270 w 273845"/>
                  <a:gd name="connsiteY3-622" fmla="*/ 3702843 h 3776859"/>
                  <a:gd name="connsiteX4-623" fmla="*/ 223839 w 273845"/>
                  <a:gd name="connsiteY4-624" fmla="*/ 3631404 h 3776859"/>
                  <a:gd name="connsiteX5-625" fmla="*/ 166689 w 273845"/>
                  <a:gd name="connsiteY5-626" fmla="*/ 3776661 h 3776859"/>
                  <a:gd name="connsiteX6-627" fmla="*/ 104776 w 273845"/>
                  <a:gd name="connsiteY6-628" fmla="*/ 3664743 h 3776859"/>
                  <a:gd name="connsiteX7-629" fmla="*/ 57151 w 273845"/>
                  <a:gd name="connsiteY7-630" fmla="*/ 3750467 h 3776859"/>
                  <a:gd name="connsiteX8-631" fmla="*/ 1 w 273845"/>
                  <a:gd name="connsiteY8-632" fmla="*/ 3609974 h 3776859"/>
                  <a:gd name="connsiteX9-633" fmla="*/ 0 w 273845"/>
                  <a:gd name="connsiteY9-634" fmla="*/ 0 h 3776859"/>
                  <a:gd name="connsiteX0-635" fmla="*/ 0 w 273845"/>
                  <a:gd name="connsiteY0-636" fmla="*/ 0 h 3776859"/>
                  <a:gd name="connsiteX1-637" fmla="*/ 272825 w 273845"/>
                  <a:gd name="connsiteY1-638" fmla="*/ 0 h 3776859"/>
                  <a:gd name="connsiteX2-639" fmla="*/ 273845 w 273845"/>
                  <a:gd name="connsiteY2-640" fmla="*/ 3581399 h 3776859"/>
                  <a:gd name="connsiteX3-641" fmla="*/ 245270 w 273845"/>
                  <a:gd name="connsiteY3-642" fmla="*/ 3702843 h 3776859"/>
                  <a:gd name="connsiteX4-643" fmla="*/ 223839 w 273845"/>
                  <a:gd name="connsiteY4-644" fmla="*/ 3631404 h 3776859"/>
                  <a:gd name="connsiteX5-645" fmla="*/ 166689 w 273845"/>
                  <a:gd name="connsiteY5-646" fmla="*/ 3776661 h 3776859"/>
                  <a:gd name="connsiteX6-647" fmla="*/ 104776 w 273845"/>
                  <a:gd name="connsiteY6-648" fmla="*/ 3664743 h 3776859"/>
                  <a:gd name="connsiteX7-649" fmla="*/ 57151 w 273845"/>
                  <a:gd name="connsiteY7-650" fmla="*/ 3750467 h 3776859"/>
                  <a:gd name="connsiteX8-651" fmla="*/ 1 w 273845"/>
                  <a:gd name="connsiteY8-652" fmla="*/ 3609974 h 3776859"/>
                  <a:gd name="connsiteX9-653" fmla="*/ 0 w 273845"/>
                  <a:gd name="connsiteY9-654" fmla="*/ 0 h 3776859"/>
                  <a:gd name="connsiteX0-655" fmla="*/ 0 w 273845"/>
                  <a:gd name="connsiteY0-656" fmla="*/ 0 h 3776859"/>
                  <a:gd name="connsiteX1-657" fmla="*/ 272825 w 273845"/>
                  <a:gd name="connsiteY1-658" fmla="*/ 0 h 3776859"/>
                  <a:gd name="connsiteX2-659" fmla="*/ 273845 w 273845"/>
                  <a:gd name="connsiteY2-660" fmla="*/ 3581399 h 3776859"/>
                  <a:gd name="connsiteX3-661" fmla="*/ 245270 w 273845"/>
                  <a:gd name="connsiteY3-662" fmla="*/ 3702843 h 3776859"/>
                  <a:gd name="connsiteX4-663" fmla="*/ 223839 w 273845"/>
                  <a:gd name="connsiteY4-664" fmla="*/ 3631404 h 3776859"/>
                  <a:gd name="connsiteX5-665" fmla="*/ 166689 w 273845"/>
                  <a:gd name="connsiteY5-666" fmla="*/ 3776661 h 3776859"/>
                  <a:gd name="connsiteX6-667" fmla="*/ 104776 w 273845"/>
                  <a:gd name="connsiteY6-668" fmla="*/ 3664743 h 3776859"/>
                  <a:gd name="connsiteX7-669" fmla="*/ 57151 w 273845"/>
                  <a:gd name="connsiteY7-670" fmla="*/ 3750467 h 3776859"/>
                  <a:gd name="connsiteX8-671" fmla="*/ 1 w 273845"/>
                  <a:gd name="connsiteY8-672" fmla="*/ 3609974 h 3776859"/>
                  <a:gd name="connsiteX9-673" fmla="*/ 0 w 273845"/>
                  <a:gd name="connsiteY9-674" fmla="*/ 0 h 3776859"/>
                  <a:gd name="connsiteX0-675" fmla="*/ 0 w 273845"/>
                  <a:gd name="connsiteY0-676" fmla="*/ 0 h 3776859"/>
                  <a:gd name="connsiteX1-677" fmla="*/ 272825 w 273845"/>
                  <a:gd name="connsiteY1-678" fmla="*/ 0 h 3776859"/>
                  <a:gd name="connsiteX2-679" fmla="*/ 273845 w 273845"/>
                  <a:gd name="connsiteY2-680" fmla="*/ 3581399 h 3776859"/>
                  <a:gd name="connsiteX3-681" fmla="*/ 245270 w 273845"/>
                  <a:gd name="connsiteY3-682" fmla="*/ 3702843 h 3776859"/>
                  <a:gd name="connsiteX4-683" fmla="*/ 223839 w 273845"/>
                  <a:gd name="connsiteY4-684" fmla="*/ 3631404 h 3776859"/>
                  <a:gd name="connsiteX5-685" fmla="*/ 166689 w 273845"/>
                  <a:gd name="connsiteY5-686" fmla="*/ 3776661 h 3776859"/>
                  <a:gd name="connsiteX6-687" fmla="*/ 104776 w 273845"/>
                  <a:gd name="connsiteY6-688" fmla="*/ 3664743 h 3776859"/>
                  <a:gd name="connsiteX7-689" fmla="*/ 57151 w 273845"/>
                  <a:gd name="connsiteY7-690" fmla="*/ 3750467 h 3776859"/>
                  <a:gd name="connsiteX8-691" fmla="*/ 1 w 273845"/>
                  <a:gd name="connsiteY8-692" fmla="*/ 3609974 h 3776859"/>
                  <a:gd name="connsiteX9-693" fmla="*/ 0 w 273845"/>
                  <a:gd name="connsiteY9-694" fmla="*/ 0 h 3776859"/>
                  <a:gd name="connsiteX0-695" fmla="*/ 0 w 273845"/>
                  <a:gd name="connsiteY0-696" fmla="*/ 0 h 3776859"/>
                  <a:gd name="connsiteX1-697" fmla="*/ 272825 w 273845"/>
                  <a:gd name="connsiteY1-698" fmla="*/ 0 h 3776859"/>
                  <a:gd name="connsiteX2-699" fmla="*/ 273845 w 273845"/>
                  <a:gd name="connsiteY2-700" fmla="*/ 3581399 h 3776859"/>
                  <a:gd name="connsiteX3-701" fmla="*/ 245270 w 273845"/>
                  <a:gd name="connsiteY3-702" fmla="*/ 3702843 h 3776859"/>
                  <a:gd name="connsiteX4-703" fmla="*/ 223839 w 273845"/>
                  <a:gd name="connsiteY4-704" fmla="*/ 3631404 h 3776859"/>
                  <a:gd name="connsiteX5-705" fmla="*/ 166689 w 273845"/>
                  <a:gd name="connsiteY5-706" fmla="*/ 3776661 h 3776859"/>
                  <a:gd name="connsiteX6-707" fmla="*/ 104776 w 273845"/>
                  <a:gd name="connsiteY6-708" fmla="*/ 3664743 h 3776859"/>
                  <a:gd name="connsiteX7-709" fmla="*/ 57151 w 273845"/>
                  <a:gd name="connsiteY7-710" fmla="*/ 3750467 h 3776859"/>
                  <a:gd name="connsiteX8-711" fmla="*/ 1 w 273845"/>
                  <a:gd name="connsiteY8-712" fmla="*/ 3609974 h 3776859"/>
                  <a:gd name="connsiteX9-713" fmla="*/ 0 w 273845"/>
                  <a:gd name="connsiteY9-714" fmla="*/ 0 h 377685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 ang="0">
                    <a:pos x="connsiteX9-89" y="connsiteY9-90"/>
                  </a:cxn>
                </a:cxnLst>
                <a:rect l="l" t="t" r="r" b="b"/>
                <a:pathLst>
                  <a:path w="273845" h="3776859">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2"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3"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4" name="Freeform 25"/>
              <p:cNvSpPr/>
              <p:nvPr/>
            </p:nvSpPr>
            <p:spPr>
              <a:xfrm rot="5400000">
                <a:off x="1396885" y="6250198"/>
                <a:ext cx="228600" cy="73152"/>
              </a:xfrm>
              <a:custGeom>
                <a:avLst/>
                <a:gdLst>
                  <a:gd name="connsiteX0" fmla="*/ 0 w 226544"/>
                  <a:gd name="connsiteY0" fmla="*/ 35306 h 70612"/>
                  <a:gd name="connsiteX1" fmla="*/ 27685 w 226544"/>
                  <a:gd name="connsiteY1" fmla="*/ 0 h 70612"/>
                  <a:gd name="connsiteX2" fmla="*/ 226544 w 226544"/>
                  <a:gd name="connsiteY2" fmla="*/ 35306 h 70612"/>
                  <a:gd name="connsiteX3" fmla="*/ 27685 w 226544"/>
                  <a:gd name="connsiteY3" fmla="*/ 70612 h 70612"/>
                  <a:gd name="connsiteX0-1" fmla="*/ 0 w 226544"/>
                  <a:gd name="connsiteY0-2" fmla="*/ 35306 h 70612"/>
                  <a:gd name="connsiteX1-3" fmla="*/ 27685 w 226544"/>
                  <a:gd name="connsiteY1-4" fmla="*/ 0 h 70612"/>
                  <a:gd name="connsiteX2-5" fmla="*/ 226544 w 226544"/>
                  <a:gd name="connsiteY2-6" fmla="*/ 35306 h 70612"/>
                  <a:gd name="connsiteX3-7" fmla="*/ 27685 w 226544"/>
                  <a:gd name="connsiteY3-8" fmla="*/ 70612 h 70612"/>
                  <a:gd name="connsiteX4" fmla="*/ 0 w 226544"/>
                  <a:gd name="connsiteY4" fmla="*/ 35306 h 70612"/>
                  <a:gd name="connsiteX0-9" fmla="*/ 0 w 226544"/>
                  <a:gd name="connsiteY0-10" fmla="*/ 35306 h 70612"/>
                  <a:gd name="connsiteX1-11" fmla="*/ 27685 w 226544"/>
                  <a:gd name="connsiteY1-12" fmla="*/ 0 h 70612"/>
                  <a:gd name="connsiteX2-13" fmla="*/ 226544 w 226544"/>
                  <a:gd name="connsiteY2-14" fmla="*/ 35306 h 70612"/>
                  <a:gd name="connsiteX3-15" fmla="*/ 27685 w 226544"/>
                  <a:gd name="connsiteY3-16" fmla="*/ 70612 h 70612"/>
                  <a:gd name="connsiteX4-17" fmla="*/ 0 w 226544"/>
                  <a:gd name="connsiteY4-18" fmla="*/ 35306 h 70612"/>
                  <a:gd name="connsiteX0-19" fmla="*/ 0 w 226544"/>
                  <a:gd name="connsiteY0-20" fmla="*/ 35306 h 70612"/>
                  <a:gd name="connsiteX1-21" fmla="*/ 27685 w 226544"/>
                  <a:gd name="connsiteY1-22" fmla="*/ 0 h 70612"/>
                  <a:gd name="connsiteX2-23" fmla="*/ 226544 w 226544"/>
                  <a:gd name="connsiteY2-24" fmla="*/ 35306 h 70612"/>
                  <a:gd name="connsiteX3-25" fmla="*/ 27685 w 226544"/>
                  <a:gd name="connsiteY3-26" fmla="*/ 70612 h 70612"/>
                  <a:gd name="connsiteX4-27" fmla="*/ 0 w 226544"/>
                  <a:gd name="connsiteY4-28" fmla="*/ 35306 h 70612"/>
                  <a:gd name="connsiteX0-29" fmla="*/ 0 w 226544"/>
                  <a:gd name="connsiteY0-30" fmla="*/ 35306 h 70612"/>
                  <a:gd name="connsiteX1-31" fmla="*/ 27685 w 226544"/>
                  <a:gd name="connsiteY1-32" fmla="*/ 0 h 70612"/>
                  <a:gd name="connsiteX2-33" fmla="*/ 226544 w 226544"/>
                  <a:gd name="connsiteY2-34" fmla="*/ 35306 h 70612"/>
                  <a:gd name="connsiteX3-35" fmla="*/ 27685 w 226544"/>
                  <a:gd name="connsiteY3-36" fmla="*/ 70612 h 70612"/>
                  <a:gd name="connsiteX4-37" fmla="*/ 0 w 226544"/>
                  <a:gd name="connsiteY4-38" fmla="*/ 35306 h 70612"/>
                  <a:gd name="connsiteX0-39" fmla="*/ 0 w 226544"/>
                  <a:gd name="connsiteY0-40" fmla="*/ 35306 h 70612"/>
                  <a:gd name="connsiteX1-41" fmla="*/ 27685 w 226544"/>
                  <a:gd name="connsiteY1-42" fmla="*/ 0 h 70612"/>
                  <a:gd name="connsiteX2-43" fmla="*/ 226544 w 226544"/>
                  <a:gd name="connsiteY2-44" fmla="*/ 35306 h 70612"/>
                  <a:gd name="connsiteX3-45" fmla="*/ 27685 w 226544"/>
                  <a:gd name="connsiteY3-46" fmla="*/ 70612 h 70612"/>
                  <a:gd name="connsiteX4-47" fmla="*/ 0 w 226544"/>
                  <a:gd name="connsiteY4-48" fmla="*/ 35306 h 70612"/>
                  <a:gd name="connsiteX0-49" fmla="*/ 0 w 226544"/>
                  <a:gd name="connsiteY0-50" fmla="*/ 35306 h 70612"/>
                  <a:gd name="connsiteX1-51" fmla="*/ 27685 w 226544"/>
                  <a:gd name="connsiteY1-52" fmla="*/ 0 h 70612"/>
                  <a:gd name="connsiteX2-53" fmla="*/ 226544 w 226544"/>
                  <a:gd name="connsiteY2-54" fmla="*/ 35306 h 70612"/>
                  <a:gd name="connsiteX3-55" fmla="*/ 27685 w 226544"/>
                  <a:gd name="connsiteY3-56" fmla="*/ 70612 h 70612"/>
                  <a:gd name="connsiteX4-57" fmla="*/ 0 w 226544"/>
                  <a:gd name="connsiteY4-58" fmla="*/ 35306 h 70612"/>
                  <a:gd name="connsiteX0-59" fmla="*/ 0 w 226544"/>
                  <a:gd name="connsiteY0-60" fmla="*/ 35306 h 70612"/>
                  <a:gd name="connsiteX1-61" fmla="*/ 27685 w 226544"/>
                  <a:gd name="connsiteY1-62" fmla="*/ 0 h 70612"/>
                  <a:gd name="connsiteX2-63" fmla="*/ 226544 w 226544"/>
                  <a:gd name="connsiteY2-64" fmla="*/ 35306 h 70612"/>
                  <a:gd name="connsiteX3-65" fmla="*/ 27685 w 226544"/>
                  <a:gd name="connsiteY3-66" fmla="*/ 70612 h 70612"/>
                  <a:gd name="connsiteX4-67" fmla="*/ 0 w 226544"/>
                  <a:gd name="connsiteY4-68" fmla="*/ 35306 h 70612"/>
                  <a:gd name="connsiteX0-69" fmla="*/ 0 w 226544"/>
                  <a:gd name="connsiteY0-70" fmla="*/ 35306 h 70612"/>
                  <a:gd name="connsiteX1-71" fmla="*/ 27685 w 226544"/>
                  <a:gd name="connsiteY1-72" fmla="*/ 0 h 70612"/>
                  <a:gd name="connsiteX2-73" fmla="*/ 226544 w 226544"/>
                  <a:gd name="connsiteY2-74" fmla="*/ 35306 h 70612"/>
                  <a:gd name="connsiteX3-75" fmla="*/ 27685 w 226544"/>
                  <a:gd name="connsiteY3-76" fmla="*/ 70612 h 70612"/>
                  <a:gd name="connsiteX4-77" fmla="*/ 0 w 226544"/>
                  <a:gd name="connsiteY4-78" fmla="*/ 35306 h 70612"/>
                  <a:gd name="connsiteX0-79" fmla="*/ 0 w 226544"/>
                  <a:gd name="connsiteY0-80" fmla="*/ 35306 h 70612"/>
                  <a:gd name="connsiteX1-81" fmla="*/ 27685 w 226544"/>
                  <a:gd name="connsiteY1-82" fmla="*/ 0 h 70612"/>
                  <a:gd name="connsiteX2-83" fmla="*/ 226544 w 226544"/>
                  <a:gd name="connsiteY2-84" fmla="*/ 35306 h 70612"/>
                  <a:gd name="connsiteX3-85" fmla="*/ 27685 w 226544"/>
                  <a:gd name="connsiteY3-86" fmla="*/ 70612 h 70612"/>
                  <a:gd name="connsiteX4-87" fmla="*/ 0 w 226544"/>
                  <a:gd name="connsiteY4-88" fmla="*/ 35306 h 7061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6544" h="70612">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cxnSp>
            <p:nvCxnSpPr>
              <p:cNvPr id="25"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7"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8"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9"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0"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1"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sp>
          <p:nvSpPr>
            <p:cNvPr id="7" name="Trapezoid 5"/>
            <p:cNvSpPr/>
            <p:nvPr/>
          </p:nvSpPr>
          <p:spPr>
            <a:xfrm rot="16200000">
              <a:off x="1594832" y="5341831"/>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8" name="Trapezoid 6"/>
            <p:cNvSpPr/>
            <p:nvPr/>
          </p:nvSpPr>
          <p:spPr>
            <a:xfrm rot="16200000">
              <a:off x="1594832" y="4439533"/>
              <a:ext cx="695326" cy="59529"/>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9" name="Trapezoid 7"/>
            <p:cNvSpPr/>
            <p:nvPr/>
          </p:nvSpPr>
          <p:spPr>
            <a:xfrm rot="16200000">
              <a:off x="1594832" y="3537234"/>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0" name="Trapezoid 8"/>
            <p:cNvSpPr/>
            <p:nvPr/>
          </p:nvSpPr>
          <p:spPr>
            <a:xfrm rot="16200000">
              <a:off x="1594832" y="2634935"/>
              <a:ext cx="695326" cy="59529"/>
            </a:xfrm>
            <a:prstGeom prst="trapezoid">
              <a:avLst>
                <a:gd name="adj" fmla="val 69837"/>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1" name="Pentagon 9"/>
            <p:cNvSpPr/>
            <p:nvPr/>
          </p:nvSpPr>
          <p:spPr>
            <a:xfrm>
              <a:off x="1912729" y="2359899"/>
              <a:ext cx="3510756" cy="607219"/>
            </a:xfrm>
            <a:prstGeom prst="homePlate">
              <a:avLst>
                <a:gd name="adj" fmla="val 36274"/>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2" name="Pentagon 10"/>
            <p:cNvSpPr/>
            <p:nvPr/>
          </p:nvSpPr>
          <p:spPr>
            <a:xfrm>
              <a:off x="1912729" y="3262198"/>
              <a:ext cx="3510756" cy="607219"/>
            </a:xfrm>
            <a:prstGeom prst="homePlate">
              <a:avLst>
                <a:gd name="adj" fmla="val 36274"/>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3" name="Pentagon 11"/>
            <p:cNvSpPr/>
            <p:nvPr/>
          </p:nvSpPr>
          <p:spPr>
            <a:xfrm>
              <a:off x="1912729" y="4164497"/>
              <a:ext cx="3510756" cy="607219"/>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4" name="Pentagon 12"/>
            <p:cNvSpPr/>
            <p:nvPr/>
          </p:nvSpPr>
          <p:spPr>
            <a:xfrm>
              <a:off x="1912729" y="5066795"/>
              <a:ext cx="3510756" cy="607219"/>
            </a:xfrm>
            <a:prstGeom prst="homePlate">
              <a:avLst>
                <a:gd name="adj" fmla="val 36274"/>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dirty="0">
                <a:solidFill>
                  <a:schemeClr val="bg1"/>
                </a:solidFill>
                <a:latin typeface="+mn-ea"/>
                <a:cs typeface="+mn-ea"/>
                <a:sym typeface="Arial" panose="020B0604020202020204" pitchFamily="34" charset="0"/>
              </a:endParaRPr>
            </a:p>
          </p:txBody>
        </p:sp>
        <p:sp>
          <p:nvSpPr>
            <p:cNvPr id="15" name="Rectangle 33"/>
            <p:cNvSpPr/>
            <p:nvPr/>
          </p:nvSpPr>
          <p:spPr>
            <a:xfrm>
              <a:off x="2626482" y="2400675"/>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兴起阶段（90年代末-2004）</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6" name="TextBox 38"/>
            <p:cNvSpPr txBox="1"/>
            <p:nvPr/>
          </p:nvSpPr>
          <p:spPr>
            <a:xfrm>
              <a:off x="1933831" y="247896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dirty="0">
                  <a:solidFill>
                    <a:schemeClr val="bg1"/>
                  </a:solidFill>
                  <a:latin typeface="+mn-ea"/>
                  <a:cs typeface="+mn-ea"/>
                  <a:sym typeface="Arial" panose="020B0604020202020204" pitchFamily="34" charset="0"/>
                </a:rPr>
                <a:t>1</a:t>
              </a:r>
              <a:endParaRPr lang="en-US" sz="1325" b="1" dirty="0">
                <a:solidFill>
                  <a:schemeClr val="bg1"/>
                </a:solidFill>
                <a:latin typeface="+mn-ea"/>
                <a:cs typeface="+mn-ea"/>
                <a:sym typeface="Arial" panose="020B0604020202020204" pitchFamily="34" charset="0"/>
              </a:endParaRPr>
            </a:p>
          </p:txBody>
        </p:sp>
        <p:sp>
          <p:nvSpPr>
            <p:cNvPr id="17" name="TextBox 191"/>
            <p:cNvSpPr txBox="1"/>
            <p:nvPr/>
          </p:nvSpPr>
          <p:spPr>
            <a:xfrm>
              <a:off x="1933831" y="3381429"/>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2</a:t>
              </a:r>
              <a:endParaRPr lang="en-US" sz="1325" b="1">
                <a:solidFill>
                  <a:schemeClr val="bg1"/>
                </a:solidFill>
                <a:latin typeface="+mn-ea"/>
                <a:cs typeface="+mn-ea"/>
                <a:sym typeface="Arial" panose="020B0604020202020204" pitchFamily="34" charset="0"/>
              </a:endParaRPr>
            </a:p>
          </p:txBody>
        </p:sp>
        <p:sp>
          <p:nvSpPr>
            <p:cNvPr id="18" name="TextBox 192"/>
            <p:cNvSpPr txBox="1"/>
            <p:nvPr/>
          </p:nvSpPr>
          <p:spPr>
            <a:xfrm>
              <a:off x="1933831" y="428389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3</a:t>
              </a:r>
              <a:endParaRPr lang="en-US" sz="1325" b="1">
                <a:solidFill>
                  <a:schemeClr val="bg1"/>
                </a:solidFill>
                <a:latin typeface="+mn-ea"/>
                <a:cs typeface="+mn-ea"/>
                <a:sym typeface="Arial" panose="020B0604020202020204" pitchFamily="34" charset="0"/>
              </a:endParaRPr>
            </a:p>
          </p:txBody>
        </p:sp>
        <p:sp>
          <p:nvSpPr>
            <p:cNvPr id="19" name="TextBox 193"/>
            <p:cNvSpPr txBox="1"/>
            <p:nvPr/>
          </p:nvSpPr>
          <p:spPr>
            <a:xfrm>
              <a:off x="1933831" y="5186362"/>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4</a:t>
              </a:r>
              <a:endParaRPr lang="en-US" sz="1325" b="1">
                <a:solidFill>
                  <a:schemeClr val="bg1"/>
                </a:solidFill>
                <a:latin typeface="+mn-ea"/>
                <a:cs typeface="+mn-ea"/>
                <a:sym typeface="Arial" panose="020B0604020202020204" pitchFamily="34" charset="0"/>
              </a:endParaRPr>
            </a:p>
          </p:txBody>
        </p:sp>
        <p:sp>
          <p:nvSpPr>
            <p:cNvPr id="32" name="Rectangle 38"/>
            <p:cNvSpPr/>
            <p:nvPr/>
          </p:nvSpPr>
          <p:spPr>
            <a:xfrm>
              <a:off x="2626482" y="3303141"/>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发展阶段（2005-2010）</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3" name="Rectangle 39"/>
            <p:cNvSpPr/>
            <p:nvPr/>
          </p:nvSpPr>
          <p:spPr>
            <a:xfrm>
              <a:off x="2626482" y="4205608"/>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规范阶段（2011-2016）</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sp>
          <p:nvSpPr>
            <p:cNvPr id="34" name="Rectangle 40"/>
            <p:cNvSpPr/>
            <p:nvPr/>
          </p:nvSpPr>
          <p:spPr>
            <a:xfrm>
              <a:off x="2626482" y="5105687"/>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完善阶段（2017年至今）</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一、第三方支付的发展历程</a:t>
            </a:r>
            <a:endParaRPr lang="zh-CN" altLang="en-US"/>
          </a:p>
        </p:txBody>
      </p:sp>
      <p:sp>
        <p:nvSpPr>
          <p:cNvPr id="43" name="矩形 42"/>
          <p:cNvSpPr/>
          <p:nvPr>
            <p:custDataLst>
              <p:tags r:id="rId1"/>
            </p:custDataLst>
          </p:nvPr>
        </p:nvSpPr>
        <p:spPr>
          <a:xfrm>
            <a:off x="635" y="929005"/>
            <a:ext cx="12192000" cy="18980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2"/>
            </p:custDataLst>
          </p:nvPr>
        </p:nvSpPr>
        <p:spPr>
          <a:xfrm>
            <a:off x="957580" y="2047240"/>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兴起阶段（90年代末-2004）</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713730" y="1263650"/>
            <a:ext cx="765810" cy="764540"/>
          </a:xfrm>
          <a:prstGeom prst="ellipse">
            <a:avLst/>
          </a:prstGeom>
          <a:solidFill>
            <a:srgbClr val="526580"/>
          </a:solidFill>
          <a:ln w="12700" cap="flat" cmpd="sng" algn="ctr">
            <a:noFill/>
            <a:prstDash val="solid"/>
            <a:miter lim="800000"/>
          </a:ln>
          <a:effectLst/>
        </p:spPr>
        <p:txBody>
          <a:bodyPr wrap="square" anchor="ctr">
            <a:normAutofit fontScale="7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01</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739775" y="3059430"/>
            <a:ext cx="10712450" cy="325628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上世纪90年代，随着互联网技术的进步，包括阿里巴巴、易趣、亚马逊在内的各大商业平台纷纷把商业交易从线下搬到线上。第三方支付是在互联网浪潮的推动下应运而生，它最初的功能是为线上交易提供必要的支付手段。</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1998年，“首易信”在北京成立，标志着国内首家第三方支付公司的诞生。这一阶段的第三方支付平台的功能相对单一，交易规模较小。2004年12月，阿里巴巴公司推出支付宝，对淘宝购物平台中的消费者和商家提供担保交易，极大地提升了第三方支付市场交易规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但这一阶段的第三方支付仍处于起始阶段，服务形式单一，影响力十分有限。</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p:tgtEl>
                                          <p:spTgt spid="44"/>
                                        </p:tgtEl>
                                        <p:attrNameLst>
                                          <p:attrName>ppt_y</p:attrName>
                                        </p:attrNameLst>
                                      </p:cBhvr>
                                      <p:tavLst>
                                        <p:tav tm="0">
                                          <p:val>
                                            <p:strVal val="#ppt_y+#ppt_h*1.125000"/>
                                          </p:val>
                                        </p:tav>
                                        <p:tav tm="100000">
                                          <p:val>
                                            <p:strVal val="#ppt_y"/>
                                          </p:val>
                                        </p:tav>
                                      </p:tavLst>
                                    </p:anim>
                                    <p:animEffect transition="in" filter="wipe(up)">
                                      <p:cBhvr>
                                        <p:cTn id="8" dur="500"/>
                                        <p:tgtEl>
                                          <p:spTgt spid="44"/>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 calcmode="lin" valueType="num">
                                      <p:cBhvr>
                                        <p:cTn id="13" dur="500" fill="hold"/>
                                        <p:tgtEl>
                                          <p:spTgt spid="14"/>
                                        </p:tgtEl>
                                        <p:attrNameLst>
                                          <p:attrName>style.rotation</p:attrName>
                                        </p:attrNameLst>
                                      </p:cBhvr>
                                      <p:tavLst>
                                        <p:tav tm="0">
                                          <p:val>
                                            <p:fltVal val="360"/>
                                          </p:val>
                                        </p:tav>
                                        <p:tav tm="100000">
                                          <p:val>
                                            <p:fltVal val="0"/>
                                          </p:val>
                                        </p:tav>
                                      </p:tavLst>
                                    </p:anim>
                                    <p:animEffect transition="in" filter="fade">
                                      <p:cBhvr>
                                        <p:cTn id="14" dur="500"/>
                                        <p:tgtEl>
                                          <p:spTgt spid="14"/>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arn(inVertic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 calcmode="lin" valueType="num">
                                      <p:cBhvr additive="base">
                                        <p:cTn id="22"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1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15">
                                            <p:txEl>
                                              <p:pRg st="1" end="1"/>
                                            </p:txEl>
                                          </p:spTgt>
                                        </p:tgtEl>
                                        <p:attrNameLst>
                                          <p:attrName>style.visibility</p:attrName>
                                        </p:attrNameLst>
                                      </p:cBhvr>
                                      <p:to>
                                        <p:strVal val="visible"/>
                                      </p:to>
                                    </p:set>
                                    <p:anim calcmode="lin" valueType="num">
                                      <p:cBhvr additive="base">
                                        <p:cTn id="28"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15">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15">
                                            <p:txEl>
                                              <p:pRg st="2" end="2"/>
                                            </p:txEl>
                                          </p:spTgt>
                                        </p:tgtEl>
                                        <p:attrNameLst>
                                          <p:attrName>style.visibility</p:attrName>
                                        </p:attrNameLst>
                                      </p:cBhvr>
                                      <p:to>
                                        <p:strVal val="visible"/>
                                      </p:to>
                                    </p:set>
                                    <p:anim calcmode="lin" valueType="num">
                                      <p:cBhvr additive="base">
                                        <p:cTn id="34" dur="500"/>
                                        <p:tgtEl>
                                          <p:spTgt spid="15">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3" grpId="0" bldLvl="0" animBg="1"/>
      <p:bldP spid="15" grpId="0" build="p"/>
      <p:bldP spid="1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一、第三方支付的发展历程</a:t>
            </a:r>
            <a:endParaRPr lang="zh-CN" altLang="en-US"/>
          </a:p>
        </p:txBody>
      </p:sp>
      <p:sp>
        <p:nvSpPr>
          <p:cNvPr id="43" name="矩形 42"/>
          <p:cNvSpPr/>
          <p:nvPr>
            <p:custDataLst>
              <p:tags r:id="rId1"/>
            </p:custDataLst>
          </p:nvPr>
        </p:nvSpPr>
        <p:spPr>
          <a:xfrm>
            <a:off x="635" y="929005"/>
            <a:ext cx="12192000" cy="18980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2"/>
            </p:custDataLst>
          </p:nvPr>
        </p:nvSpPr>
        <p:spPr>
          <a:xfrm>
            <a:off x="957580" y="2047240"/>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发展阶段（2005-2010）</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713730" y="1263650"/>
            <a:ext cx="765810" cy="764540"/>
          </a:xfrm>
          <a:prstGeom prst="ellipse">
            <a:avLst/>
          </a:prstGeom>
          <a:solidFill>
            <a:srgbClr val="526580"/>
          </a:solidFill>
          <a:ln w="12700" cap="flat" cmpd="sng" algn="ctr">
            <a:noFill/>
            <a:prstDash val="solid"/>
            <a:miter lim="800000"/>
          </a:ln>
          <a:effectLst/>
        </p:spPr>
        <p:txBody>
          <a:bodyPr wrap="square" anchor="ctr">
            <a:normAutofit fontScale="7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02</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3" name="TextBox 6"/>
          <p:cNvSpPr txBox="1"/>
          <p:nvPr>
            <p:custDataLst>
              <p:tags r:id="rId4"/>
            </p:custDataLst>
          </p:nvPr>
        </p:nvSpPr>
        <p:spPr>
          <a:xfrm>
            <a:off x="739775" y="3059430"/>
            <a:ext cx="10712450" cy="325628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2005年是具有重要发端意义的一年，阿里巴巴总裁在知名经济论坛上对第三方支付的概念进行了首次阐释，之后，第三方支付迎来了集中爆发的节点。继支付宝推出之后，腾讯成立了财付通，PayPal宣布进军中国市场。同年，多家第三方支付公司相继开设，其中不乏快钱这种未来的知名企业。</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这一时期的第三方支付规模不断扩大，2009年，第三方支付规模总体上突破5700亿元，同比增长近一倍。同时，第三方支付平台的业务从最初的简单支付结算，发展到代收代付、电子支付等多元服务功能。所涉及领域也由最初的在线交易领域，向航空、保险领域渗透。</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第三方支付的发展，某种程度上挤压了传统商业银行的发展空间。</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p:tgtEl>
                                          <p:spTgt spid="44"/>
                                        </p:tgtEl>
                                        <p:attrNameLst>
                                          <p:attrName>ppt_y</p:attrName>
                                        </p:attrNameLst>
                                      </p:cBhvr>
                                      <p:tavLst>
                                        <p:tav tm="0">
                                          <p:val>
                                            <p:strVal val="#ppt_y+#ppt_h*1.125000"/>
                                          </p:val>
                                        </p:tav>
                                        <p:tav tm="100000">
                                          <p:val>
                                            <p:strVal val="#ppt_y"/>
                                          </p:val>
                                        </p:tav>
                                      </p:tavLst>
                                    </p:anim>
                                    <p:animEffect transition="in" filter="wipe(up)">
                                      <p:cBhvr>
                                        <p:cTn id="8" dur="500"/>
                                        <p:tgtEl>
                                          <p:spTgt spid="44"/>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 calcmode="lin" valueType="num">
                                      <p:cBhvr>
                                        <p:cTn id="13" dur="500" fill="hold"/>
                                        <p:tgtEl>
                                          <p:spTgt spid="14"/>
                                        </p:tgtEl>
                                        <p:attrNameLst>
                                          <p:attrName>style.rotation</p:attrName>
                                        </p:attrNameLst>
                                      </p:cBhvr>
                                      <p:tavLst>
                                        <p:tav tm="0">
                                          <p:val>
                                            <p:fltVal val="360"/>
                                          </p:val>
                                        </p:tav>
                                        <p:tav tm="100000">
                                          <p:val>
                                            <p:fltVal val="0"/>
                                          </p:val>
                                        </p:tav>
                                      </p:tavLst>
                                    </p:anim>
                                    <p:animEffect transition="in" filter="fade">
                                      <p:cBhvr>
                                        <p:cTn id="14" dur="500"/>
                                        <p:tgtEl>
                                          <p:spTgt spid="14"/>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arn(inVertic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additive="base">
                                        <p:cTn id="22"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additive="base">
                                        <p:cTn id="28"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additive="base">
                                        <p:cTn id="34"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3" grpId="0" bldLvl="0" animBg="1"/>
      <p:bldP spid="14" grpId="0" bldLvl="0" animBg="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一、第三方支付的发展历程</a:t>
            </a:r>
            <a:endParaRPr lang="zh-CN" altLang="en-US"/>
          </a:p>
        </p:txBody>
      </p:sp>
      <p:sp>
        <p:nvSpPr>
          <p:cNvPr id="43" name="矩形 42"/>
          <p:cNvSpPr/>
          <p:nvPr>
            <p:custDataLst>
              <p:tags r:id="rId1"/>
            </p:custDataLst>
          </p:nvPr>
        </p:nvSpPr>
        <p:spPr>
          <a:xfrm>
            <a:off x="635" y="929005"/>
            <a:ext cx="12192000" cy="18980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2"/>
            </p:custDataLst>
          </p:nvPr>
        </p:nvSpPr>
        <p:spPr>
          <a:xfrm>
            <a:off x="957580" y="2047240"/>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规范阶段（2011-2016）</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713730" y="1263650"/>
            <a:ext cx="765810" cy="764540"/>
          </a:xfrm>
          <a:prstGeom prst="ellipse">
            <a:avLst/>
          </a:prstGeom>
          <a:solidFill>
            <a:srgbClr val="526580"/>
          </a:solidFill>
          <a:ln w="12700" cap="flat" cmpd="sng" algn="ctr">
            <a:noFill/>
            <a:prstDash val="solid"/>
            <a:miter lim="800000"/>
          </a:ln>
          <a:effectLst/>
        </p:spPr>
        <p:txBody>
          <a:bodyPr wrap="square" anchor="ctr">
            <a:normAutofit fontScale="7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03</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3" name="TextBox 6"/>
          <p:cNvSpPr txBox="1"/>
          <p:nvPr>
            <p:custDataLst>
              <p:tags r:id="rId4"/>
            </p:custDataLst>
          </p:nvPr>
        </p:nvSpPr>
        <p:spPr>
          <a:xfrm>
            <a:off x="739775" y="3059430"/>
            <a:ext cx="10712450" cy="200977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2011年5月26日，央行颁发首批第三方支付牌照，预示着我国第三方支付发展进入快速阶段。</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第三方支付广阔的发展前景吸引了大批企业竞相投资，这一时期，也是第三方支付牌照的集中发放期，2011年到2015年之间，央行共发放了271张运营牌照。2015年3月，央行宣布停发支付牌照。</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支付牌照设置了第三方支付产业的准入门槛，但同时也加强了第三方支付业的规范力度。</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p:tgtEl>
                                          <p:spTgt spid="44"/>
                                        </p:tgtEl>
                                        <p:attrNameLst>
                                          <p:attrName>ppt_y</p:attrName>
                                        </p:attrNameLst>
                                      </p:cBhvr>
                                      <p:tavLst>
                                        <p:tav tm="0">
                                          <p:val>
                                            <p:strVal val="#ppt_y+#ppt_h*1.125000"/>
                                          </p:val>
                                        </p:tav>
                                        <p:tav tm="100000">
                                          <p:val>
                                            <p:strVal val="#ppt_y"/>
                                          </p:val>
                                        </p:tav>
                                      </p:tavLst>
                                    </p:anim>
                                    <p:animEffect transition="in" filter="wipe(up)">
                                      <p:cBhvr>
                                        <p:cTn id="8" dur="500"/>
                                        <p:tgtEl>
                                          <p:spTgt spid="44"/>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 calcmode="lin" valueType="num">
                                      <p:cBhvr>
                                        <p:cTn id="13" dur="500" fill="hold"/>
                                        <p:tgtEl>
                                          <p:spTgt spid="14"/>
                                        </p:tgtEl>
                                        <p:attrNameLst>
                                          <p:attrName>style.rotation</p:attrName>
                                        </p:attrNameLst>
                                      </p:cBhvr>
                                      <p:tavLst>
                                        <p:tav tm="0">
                                          <p:val>
                                            <p:fltVal val="360"/>
                                          </p:val>
                                        </p:tav>
                                        <p:tav tm="100000">
                                          <p:val>
                                            <p:fltVal val="0"/>
                                          </p:val>
                                        </p:tav>
                                      </p:tavLst>
                                    </p:anim>
                                    <p:animEffect transition="in" filter="fade">
                                      <p:cBhvr>
                                        <p:cTn id="14" dur="500"/>
                                        <p:tgtEl>
                                          <p:spTgt spid="14"/>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arn(inVertic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additive="base">
                                        <p:cTn id="22"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additive="base">
                                        <p:cTn id="28"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additive="base">
                                        <p:cTn id="34"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3" grpId="0" bldLvl="0" animBg="1"/>
      <p:bldP spid="14" grpId="0" bldLvl="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一、第三方支付的发展历程</a:t>
            </a:r>
            <a:endParaRPr lang="zh-CN" altLang="en-US"/>
          </a:p>
        </p:txBody>
      </p:sp>
      <p:sp>
        <p:nvSpPr>
          <p:cNvPr id="43" name="矩形 42"/>
          <p:cNvSpPr/>
          <p:nvPr>
            <p:custDataLst>
              <p:tags r:id="rId1"/>
            </p:custDataLst>
          </p:nvPr>
        </p:nvSpPr>
        <p:spPr>
          <a:xfrm>
            <a:off x="635" y="929005"/>
            <a:ext cx="12192000" cy="18980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2"/>
            </p:custDataLst>
          </p:nvPr>
        </p:nvSpPr>
        <p:spPr>
          <a:xfrm>
            <a:off x="957580" y="2047240"/>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完善阶段（2017年至今）</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713730" y="1263650"/>
            <a:ext cx="765810" cy="764540"/>
          </a:xfrm>
          <a:prstGeom prst="ellipse">
            <a:avLst/>
          </a:prstGeom>
          <a:solidFill>
            <a:srgbClr val="526580"/>
          </a:solidFill>
          <a:ln w="12700" cap="flat" cmpd="sng" algn="ctr">
            <a:noFill/>
            <a:prstDash val="solid"/>
            <a:miter lim="800000"/>
          </a:ln>
          <a:effectLst/>
        </p:spPr>
        <p:txBody>
          <a:bodyPr wrap="square" anchor="ctr">
            <a:normAutofit fontScale="7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04</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3" name="TextBox 6"/>
          <p:cNvSpPr txBox="1"/>
          <p:nvPr>
            <p:custDataLst>
              <p:tags r:id="rId4"/>
            </p:custDataLst>
          </p:nvPr>
        </p:nvSpPr>
        <p:spPr>
          <a:xfrm>
            <a:off x="739775" y="3059430"/>
            <a:ext cx="10712450" cy="338455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这一阶段的显著特征是强监管。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从2018年开始，第三方支付行业监管进入高压态势，2019年这种趋势有增无减，央行在这一年里对多家第三方支付平台开出共60张罚单，罚没金额超亿元。</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强监管政策，加速了第三方支付市场格局的洗牌。同时，也促使第三方支付机构从更长远的角度谋篇布局，响应国家发展规划，探索新型支付手段，加大对包括大数据、云计算、生物识别在内的技术热点的研发力度。</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这对推动整个行业健康发展助益深远。</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p:tgtEl>
                                          <p:spTgt spid="44"/>
                                        </p:tgtEl>
                                        <p:attrNameLst>
                                          <p:attrName>ppt_y</p:attrName>
                                        </p:attrNameLst>
                                      </p:cBhvr>
                                      <p:tavLst>
                                        <p:tav tm="0">
                                          <p:val>
                                            <p:strVal val="#ppt_y+#ppt_h*1.125000"/>
                                          </p:val>
                                        </p:tav>
                                        <p:tav tm="100000">
                                          <p:val>
                                            <p:strVal val="#ppt_y"/>
                                          </p:val>
                                        </p:tav>
                                      </p:tavLst>
                                    </p:anim>
                                    <p:animEffect transition="in" filter="wipe(up)">
                                      <p:cBhvr>
                                        <p:cTn id="8" dur="500"/>
                                        <p:tgtEl>
                                          <p:spTgt spid="44"/>
                                        </p:tgtEl>
                                      </p:cBhvr>
                                    </p:animEffect>
                                  </p:childTnLst>
                                </p:cTn>
                              </p:par>
                              <p:par>
                                <p:cTn id="9" presetID="49" presetClass="entr" presetSubtype="0" decel="10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 calcmode="lin" valueType="num">
                                      <p:cBhvr>
                                        <p:cTn id="13" dur="500" fill="hold"/>
                                        <p:tgtEl>
                                          <p:spTgt spid="14"/>
                                        </p:tgtEl>
                                        <p:attrNameLst>
                                          <p:attrName>style.rotation</p:attrName>
                                        </p:attrNameLst>
                                      </p:cBhvr>
                                      <p:tavLst>
                                        <p:tav tm="0">
                                          <p:val>
                                            <p:fltVal val="360"/>
                                          </p:val>
                                        </p:tav>
                                        <p:tav tm="100000">
                                          <p:val>
                                            <p:fltVal val="0"/>
                                          </p:val>
                                        </p:tav>
                                      </p:tavLst>
                                    </p:anim>
                                    <p:animEffect transition="in" filter="fade">
                                      <p:cBhvr>
                                        <p:cTn id="14" dur="500"/>
                                        <p:tgtEl>
                                          <p:spTgt spid="14"/>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arn(inVertic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additive="base">
                                        <p:cTn id="22"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additive="base">
                                        <p:cTn id="28"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additive="base">
                                        <p:cTn id="34"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additive="base">
                                        <p:cTn id="40"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4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3" grpId="0" bldLvl="0" animBg="1"/>
      <p:bldP spid="14" grpId="0" bldLvl="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28.xml><?xml version="1.0" encoding="utf-8"?>
<p:tagLst xmlns:p="http://schemas.openxmlformats.org/presentationml/2006/main">
  <p:tag name="KSO_WPP_MARK_KEY" val="9b79e3d5-a0a4-4893-b6c3-603fc8627543"/>
  <p:tag name="COMMONDATA" val="eyJoZGlkIjoiOTRiYWY2ZDYxOTM2OTVmOTUwNjYxNzhkNWNmYTNiNjcifQ=="/>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1369</Words>
  <Application>WPS 演示</Application>
  <PresentationFormat>全屏显示(16:9)</PresentationFormat>
  <Paragraphs>75</Paragraphs>
  <Slides>8</Slides>
  <Notes>16</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8</vt:i4>
      </vt:variant>
    </vt:vector>
  </HeadingPairs>
  <TitlesOfParts>
    <vt:vector size="25"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DINPro-Black</vt:lpstr>
      <vt:lpstr>DejaVu Math TeX Gyre</vt:lpstr>
      <vt:lpstr>Arial Unicode MS</vt:lpstr>
      <vt:lpstr>等线</vt:lpstr>
      <vt:lpstr>第一PPT，www.1ppt.com</vt:lpstr>
      <vt:lpstr>1_第一PPT，www.1ppt.com</vt:lpstr>
      <vt:lpstr>PowerPoint 演示文稿</vt:lpstr>
      <vt:lpstr>一、第三方支付的发展历程</vt:lpstr>
      <vt:lpstr>互联网金融的发展趋势</vt:lpstr>
      <vt:lpstr>一、第三方支付的发展历程</vt:lpstr>
      <vt:lpstr>一、第三方支付的发展历程</vt:lpstr>
      <vt:lpstr>一、第三方支付的发展历程</vt:lpstr>
      <vt:lpstr>一、第三方支付的发展历程</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574</cp:revision>
  <dcterms:created xsi:type="dcterms:W3CDTF">2017-03-04T06:55:00Z</dcterms:created>
  <dcterms:modified xsi:type="dcterms:W3CDTF">2023-06-08T03:32:22Z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A718CE3999C94E15BF12408B4F1C0B0F</vt:lpwstr>
  </property>
  <property fmtid="{D5CDD505-2E9C-101B-9397-08002B2CF9AE}" pid="3" name="KSOProductBuildVer">
    <vt:lpwstr>2052-11.1.0.14309</vt:lpwstr>
  </property>
</Properties>
</file>