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7.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423" r:id="rId4"/>
    <p:sldId id="558" r:id="rId6"/>
    <p:sldId id="559" r:id="rId7"/>
    <p:sldId id="560" r:id="rId8"/>
    <p:sldId id="564" r:id="rId9"/>
    <p:sldId id="563" r:id="rId10"/>
    <p:sldId id="363" r:id="rId11"/>
  </p:sldIdLst>
  <p:sldSz cx="12192635" cy="6858000"/>
  <p:notesSz cx="6858000" cy="9144000"/>
  <p:custDataLst>
    <p:tags r:id="rId15"/>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2" userDrawn="1">
          <p15:clr>
            <a:srgbClr val="A4A3A4"/>
          </p15:clr>
        </p15:guide>
        <p15:guide id="2" pos="39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B4663"/>
    <a:srgbClr val="61849B"/>
    <a:srgbClr val="526580"/>
    <a:srgbClr val="323F4B"/>
    <a:srgbClr val="00B6A5"/>
    <a:srgbClr val="43536A"/>
    <a:srgbClr val="F9FAFB"/>
    <a:srgbClr val="DBEFF9"/>
    <a:srgbClr val="5537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62" autoAdjust="0"/>
  </p:normalViewPr>
  <p:slideViewPr>
    <p:cSldViewPr snapToGrid="0">
      <p:cViewPr>
        <p:scale>
          <a:sx n="66" d="100"/>
          <a:sy n="66" d="100"/>
        </p:scale>
        <p:origin x="-432" y="-1626"/>
      </p:cViewPr>
      <p:guideLst>
        <p:guide orient="horz" pos="2182"/>
        <p:guide pos="3941"/>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5" Type="http://schemas.openxmlformats.org/officeDocument/2006/relationships/tags" Target="tags/tag26.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5.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9.xml"/><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5.jpeg"/><Relationship Id="rId2" Type="http://schemas.openxmlformats.org/officeDocument/2006/relationships/tags" Target="../tags/tag11.xml"/><Relationship Id="rId1" Type="http://schemas.openxmlformats.org/officeDocument/2006/relationships/tags" Target="../tags/tag10.xml"/></Relationships>
</file>

<file path=ppt/slides/_rels/slide5.xml.rels><?xml version="1.0" encoding="UTF-8" standalone="yes"?>
<Relationships xmlns="http://schemas.openxmlformats.org/package/2006/relationships"><Relationship Id="rId9" Type="http://schemas.openxmlformats.org/officeDocument/2006/relationships/tags" Target="../tags/tag17.xml"/><Relationship Id="rId8" Type="http://schemas.openxmlformats.org/officeDocument/2006/relationships/tags" Target="../tags/tag16.xml"/><Relationship Id="rId7" Type="http://schemas.openxmlformats.org/officeDocument/2006/relationships/tags" Target="../tags/tag15.xml"/><Relationship Id="rId6" Type="http://schemas.openxmlformats.org/officeDocument/2006/relationships/image" Target="../media/image8.png"/><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image" Target="../media/image7.svg"/><Relationship Id="rId2" Type="http://schemas.openxmlformats.org/officeDocument/2006/relationships/image" Target="../media/image6.png"/><Relationship Id="rId15" Type="http://schemas.openxmlformats.org/officeDocument/2006/relationships/slideLayout" Target="../slideLayouts/slideLayout14.xml"/><Relationship Id="rId14" Type="http://schemas.openxmlformats.org/officeDocument/2006/relationships/tags" Target="../tags/tag22.xml"/><Relationship Id="rId13" Type="http://schemas.openxmlformats.org/officeDocument/2006/relationships/tags" Target="../tags/tag21.xml"/><Relationship Id="rId12" Type="http://schemas.openxmlformats.org/officeDocument/2006/relationships/tags" Target="../tags/tag20.xml"/><Relationship Id="rId11" Type="http://schemas.openxmlformats.org/officeDocument/2006/relationships/tags" Target="../tags/tag19.xml"/><Relationship Id="rId10" Type="http://schemas.openxmlformats.org/officeDocument/2006/relationships/tags" Target="../tags/tag18.xml"/><Relationship Id="rId1" Type="http://schemas.openxmlformats.org/officeDocument/2006/relationships/tags" Target="../tags/tag12.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9.jpeg"/><Relationship Id="rId2" Type="http://schemas.openxmlformats.org/officeDocument/2006/relationships/tags" Target="../tags/tag24.xml"/><Relationship Id="rId1" Type="http://schemas.openxmlformats.org/officeDocument/2006/relationships/tags" Target="../tags/tag23.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5.xml"/><Relationship Id="rId2" Type="http://schemas.openxmlformats.org/officeDocument/2006/relationships/tags" Target="../tags/tag25.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7" name="文本框 6"/>
          <p:cNvSpPr txBox="1"/>
          <p:nvPr/>
        </p:nvSpPr>
        <p:spPr>
          <a:xfrm>
            <a:off x="5572125" y="2546350"/>
            <a:ext cx="6167755" cy="1896745"/>
          </a:xfrm>
          <a:prstGeom prst="rect">
            <a:avLst/>
          </a:prstGeom>
          <a:noFill/>
        </p:spPr>
        <p:txBody>
          <a:bodyPr wrap="square" rtlCol="0">
            <a:spAutoFit/>
          </a:bodyPr>
          <a:p>
            <a:pPr algn="l"/>
            <a:r>
              <a:rPr kumimoji="1" lang="zh-CN" altLang="en-US" sz="5865" b="1" dirty="0" smtClean="0">
                <a:solidFill>
                  <a:srgbClr val="43536A"/>
                </a:solidFill>
                <a:cs typeface="+mn-ea"/>
                <a:sym typeface="+mn-lt"/>
              </a:rPr>
              <a:t>互联网金融的发展趋势</a:t>
            </a:r>
            <a:endParaRPr kumimoji="1" lang="zh-CN" altLang="en-US" sz="5865" b="1" dirty="0" smtClean="0">
              <a:solidFill>
                <a:srgbClr val="43536A"/>
              </a:solidFill>
              <a:cs typeface="+mn-ea"/>
              <a:sym typeface="+mn-lt"/>
            </a:endParaRPr>
          </a:p>
        </p:txBody>
      </p:sp>
      <p:sp>
        <p:nvSpPr>
          <p:cNvPr id="8" name="平行四边形 7"/>
          <p:cNvSpPr/>
          <p:nvPr>
            <p:custDataLst>
              <p:tags r:id="rId5"/>
            </p:custDataLst>
          </p:nvPr>
        </p:nvSpPr>
        <p:spPr>
          <a:xfrm>
            <a:off x="5571948" y="4546068"/>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zh-CN" altLang="en-US" sz="1600" dirty="0">
                <a:solidFill>
                  <a:schemeClr val="dk1"/>
                </a:solidFill>
                <a:latin typeface="+mn-ea"/>
                <a:cs typeface="+mn-ea"/>
                <a:sym typeface="+mn-lt"/>
              </a:rPr>
              <a:t>主讲人：于佳琦</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par>
                          <p:cTn id="30" fill="hold">
                            <p:stCondLst>
                              <p:cond delay="3000"/>
                            </p:stCondLst>
                            <p:childTnLst>
                              <p:par>
                                <p:cTn id="31" presetID="47"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9" grpId="0"/>
      <p:bldP spid="12" grpId="0" bldLvl="0" animBg="1"/>
      <p:bldP spid="16" grpId="0" bldLvl="0" animBg="1"/>
      <p:bldP spid="7" grpId="0"/>
      <p:bldP spid="8"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互联网金融的发展趋势</a:t>
            </a:r>
            <a:endParaRPr lang="zh-CN" altLang="en-US"/>
          </a:p>
        </p:txBody>
      </p:sp>
      <p:grpSp>
        <p:nvGrpSpPr>
          <p:cNvPr id="5" name="Group 3"/>
          <p:cNvGrpSpPr/>
          <p:nvPr/>
        </p:nvGrpSpPr>
        <p:grpSpPr>
          <a:xfrm>
            <a:off x="2012315" y="1257935"/>
            <a:ext cx="8168640" cy="4983480"/>
            <a:chOff x="1912729" y="1458758"/>
            <a:chExt cx="3510756" cy="5187394"/>
          </a:xfrm>
        </p:grpSpPr>
        <p:grpSp>
          <p:nvGrpSpPr>
            <p:cNvPr id="6" name="Group 4"/>
            <p:cNvGrpSpPr/>
            <p:nvPr/>
          </p:nvGrpSpPr>
          <p:grpSpPr>
            <a:xfrm>
              <a:off x="1972256" y="1458758"/>
              <a:ext cx="292103" cy="5187394"/>
              <a:chOff x="1374772" y="1213680"/>
              <a:chExt cx="274322" cy="5187394"/>
            </a:xfrm>
          </p:grpSpPr>
          <p:sp>
            <p:nvSpPr>
              <p:cNvPr id="20" name="Pentagon 21"/>
              <p:cNvSpPr/>
              <p:nvPr/>
            </p:nvSpPr>
            <p:spPr>
              <a:xfrm rot="5400000">
                <a:off x="1103752" y="5857228"/>
                <a:ext cx="814866" cy="272825"/>
              </a:xfrm>
              <a:prstGeom prst="homePlate">
                <a:avLst>
                  <a:gd name="adj" fmla="val 281623"/>
                </a:avLst>
              </a:prstGeom>
              <a:gradFill flip="none" rotWithShape="1">
                <a:gsLst>
                  <a:gs pos="100000">
                    <a:srgbClr val="B88954"/>
                  </a:gs>
                  <a:gs pos="0">
                    <a:srgbClr val="E1C9AF"/>
                  </a:gs>
                </a:gsLst>
                <a:lin ang="540000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1" name="Rectangle 5"/>
              <p:cNvSpPr/>
              <p:nvPr/>
            </p:nvSpPr>
            <p:spPr>
              <a:xfrm>
                <a:off x="1374774" y="2007666"/>
                <a:ext cx="273845" cy="3776859"/>
              </a:xfrm>
              <a:custGeom>
                <a:avLst/>
                <a:gdLst>
                  <a:gd name="connsiteX0" fmla="*/ 0 w 272825"/>
                  <a:gd name="connsiteY0" fmla="*/ 0 h 3776662"/>
                  <a:gd name="connsiteX1" fmla="*/ 272825 w 272825"/>
                  <a:gd name="connsiteY1" fmla="*/ 0 h 3776662"/>
                  <a:gd name="connsiteX2" fmla="*/ 272825 w 272825"/>
                  <a:gd name="connsiteY2" fmla="*/ 3776662 h 3776662"/>
                  <a:gd name="connsiteX3" fmla="*/ 0 w 272825"/>
                  <a:gd name="connsiteY3" fmla="*/ 3776662 h 3776662"/>
                  <a:gd name="connsiteX4" fmla="*/ 0 w 272825"/>
                  <a:gd name="connsiteY4" fmla="*/ 0 h 3776662"/>
                  <a:gd name="connsiteX0-1" fmla="*/ 0 w 272825"/>
                  <a:gd name="connsiteY0-2" fmla="*/ 0 h 3776662"/>
                  <a:gd name="connsiteX1-3" fmla="*/ 272825 w 272825"/>
                  <a:gd name="connsiteY1-4" fmla="*/ 0 h 3776662"/>
                  <a:gd name="connsiteX2-5" fmla="*/ 272825 w 272825"/>
                  <a:gd name="connsiteY2-6" fmla="*/ 3776662 h 3776662"/>
                  <a:gd name="connsiteX3-7" fmla="*/ 0 w 272825"/>
                  <a:gd name="connsiteY3-8" fmla="*/ 3776662 h 3776662"/>
                  <a:gd name="connsiteX4-9" fmla="*/ 1 w 272825"/>
                  <a:gd name="connsiteY4-10" fmla="*/ 3609974 h 3776662"/>
                  <a:gd name="connsiteX5" fmla="*/ 0 w 272825"/>
                  <a:gd name="connsiteY5" fmla="*/ 0 h 3776662"/>
                  <a:gd name="connsiteX0-11" fmla="*/ 0 w 272825"/>
                  <a:gd name="connsiteY0-12" fmla="*/ 0 h 3776662"/>
                  <a:gd name="connsiteX1-13" fmla="*/ 272825 w 272825"/>
                  <a:gd name="connsiteY1-14" fmla="*/ 0 h 3776662"/>
                  <a:gd name="connsiteX2-15" fmla="*/ 272825 w 272825"/>
                  <a:gd name="connsiteY2-16" fmla="*/ 3776662 h 3776662"/>
                  <a:gd name="connsiteX3-17" fmla="*/ 57151 w 272825"/>
                  <a:gd name="connsiteY3-18" fmla="*/ 3776661 h 3776662"/>
                  <a:gd name="connsiteX4-19" fmla="*/ 0 w 272825"/>
                  <a:gd name="connsiteY4-20" fmla="*/ 3776662 h 3776662"/>
                  <a:gd name="connsiteX5-21" fmla="*/ 1 w 272825"/>
                  <a:gd name="connsiteY5-22" fmla="*/ 3609974 h 3776662"/>
                  <a:gd name="connsiteX6" fmla="*/ 0 w 272825"/>
                  <a:gd name="connsiteY6" fmla="*/ 0 h 3776662"/>
                  <a:gd name="connsiteX0-23" fmla="*/ 0 w 272825"/>
                  <a:gd name="connsiteY0-24" fmla="*/ 0 h 3776662"/>
                  <a:gd name="connsiteX1-25" fmla="*/ 272825 w 272825"/>
                  <a:gd name="connsiteY1-26" fmla="*/ 0 h 3776662"/>
                  <a:gd name="connsiteX2-27" fmla="*/ 272825 w 272825"/>
                  <a:gd name="connsiteY2-28" fmla="*/ 3776662 h 3776662"/>
                  <a:gd name="connsiteX3-29" fmla="*/ 166689 w 272825"/>
                  <a:gd name="connsiteY3-30" fmla="*/ 3776661 h 3776662"/>
                  <a:gd name="connsiteX4-31" fmla="*/ 57151 w 272825"/>
                  <a:gd name="connsiteY4-32" fmla="*/ 3776661 h 3776662"/>
                  <a:gd name="connsiteX5-33" fmla="*/ 0 w 272825"/>
                  <a:gd name="connsiteY5-34" fmla="*/ 3776662 h 3776662"/>
                  <a:gd name="connsiteX6-35" fmla="*/ 1 w 272825"/>
                  <a:gd name="connsiteY6-36" fmla="*/ 3609974 h 3776662"/>
                  <a:gd name="connsiteX7" fmla="*/ 0 w 272825"/>
                  <a:gd name="connsiteY7" fmla="*/ 0 h 3776662"/>
                  <a:gd name="connsiteX0-37" fmla="*/ 0 w 272825"/>
                  <a:gd name="connsiteY0-38" fmla="*/ 0 h 3776662"/>
                  <a:gd name="connsiteX1-39" fmla="*/ 272825 w 272825"/>
                  <a:gd name="connsiteY1-40" fmla="*/ 0 h 3776662"/>
                  <a:gd name="connsiteX2-41" fmla="*/ 272825 w 272825"/>
                  <a:gd name="connsiteY2-42" fmla="*/ 3776662 h 3776662"/>
                  <a:gd name="connsiteX3-43" fmla="*/ 166689 w 272825"/>
                  <a:gd name="connsiteY3-44" fmla="*/ 3776661 h 3776662"/>
                  <a:gd name="connsiteX4-45" fmla="*/ 107157 w 272825"/>
                  <a:gd name="connsiteY4-46" fmla="*/ 3774280 h 3776662"/>
                  <a:gd name="connsiteX5-47" fmla="*/ 57151 w 272825"/>
                  <a:gd name="connsiteY5-48" fmla="*/ 3776661 h 3776662"/>
                  <a:gd name="connsiteX6-49" fmla="*/ 0 w 272825"/>
                  <a:gd name="connsiteY6-50" fmla="*/ 3776662 h 3776662"/>
                  <a:gd name="connsiteX7-51" fmla="*/ 1 w 272825"/>
                  <a:gd name="connsiteY7-52" fmla="*/ 3609974 h 3776662"/>
                  <a:gd name="connsiteX8" fmla="*/ 0 w 272825"/>
                  <a:gd name="connsiteY8" fmla="*/ 0 h 3776662"/>
                  <a:gd name="connsiteX0-53" fmla="*/ 0 w 272825"/>
                  <a:gd name="connsiteY0-54" fmla="*/ 0 h 3776662"/>
                  <a:gd name="connsiteX1-55" fmla="*/ 272825 w 272825"/>
                  <a:gd name="connsiteY1-56" fmla="*/ 0 h 3776662"/>
                  <a:gd name="connsiteX2-57" fmla="*/ 272825 w 272825"/>
                  <a:gd name="connsiteY2-58" fmla="*/ 3776662 h 3776662"/>
                  <a:gd name="connsiteX3-59" fmla="*/ 221457 w 272825"/>
                  <a:gd name="connsiteY3-60" fmla="*/ 3774280 h 3776662"/>
                  <a:gd name="connsiteX4-61" fmla="*/ 166689 w 272825"/>
                  <a:gd name="connsiteY4-62" fmla="*/ 3776661 h 3776662"/>
                  <a:gd name="connsiteX5-63" fmla="*/ 107157 w 272825"/>
                  <a:gd name="connsiteY5-64" fmla="*/ 3774280 h 3776662"/>
                  <a:gd name="connsiteX6-65" fmla="*/ 57151 w 272825"/>
                  <a:gd name="connsiteY6-66" fmla="*/ 3776661 h 3776662"/>
                  <a:gd name="connsiteX7-67" fmla="*/ 0 w 272825"/>
                  <a:gd name="connsiteY7-68" fmla="*/ 3776662 h 3776662"/>
                  <a:gd name="connsiteX8-69" fmla="*/ 1 w 272825"/>
                  <a:gd name="connsiteY8-70" fmla="*/ 3609974 h 3776662"/>
                  <a:gd name="connsiteX9" fmla="*/ 0 w 272825"/>
                  <a:gd name="connsiteY9" fmla="*/ 0 h 3776662"/>
                  <a:gd name="connsiteX0-71" fmla="*/ 0 w 272825"/>
                  <a:gd name="connsiteY0-72" fmla="*/ 0 h 3776662"/>
                  <a:gd name="connsiteX1-73" fmla="*/ 272825 w 272825"/>
                  <a:gd name="connsiteY1-74" fmla="*/ 0 h 3776662"/>
                  <a:gd name="connsiteX2-75" fmla="*/ 272825 w 272825"/>
                  <a:gd name="connsiteY2-76" fmla="*/ 3776662 h 3776662"/>
                  <a:gd name="connsiteX3-77" fmla="*/ 252414 w 272825"/>
                  <a:gd name="connsiteY3-78" fmla="*/ 3776661 h 3776662"/>
                  <a:gd name="connsiteX4-79" fmla="*/ 221457 w 272825"/>
                  <a:gd name="connsiteY4-80" fmla="*/ 3774280 h 3776662"/>
                  <a:gd name="connsiteX5-81" fmla="*/ 166689 w 272825"/>
                  <a:gd name="connsiteY5-82" fmla="*/ 3776661 h 3776662"/>
                  <a:gd name="connsiteX6-83" fmla="*/ 107157 w 272825"/>
                  <a:gd name="connsiteY6-84" fmla="*/ 3774280 h 3776662"/>
                  <a:gd name="connsiteX7-85" fmla="*/ 57151 w 272825"/>
                  <a:gd name="connsiteY7-86" fmla="*/ 3776661 h 3776662"/>
                  <a:gd name="connsiteX8-87" fmla="*/ 0 w 272825"/>
                  <a:gd name="connsiteY8-88" fmla="*/ 3776662 h 3776662"/>
                  <a:gd name="connsiteX9-89" fmla="*/ 1 w 272825"/>
                  <a:gd name="connsiteY9-90" fmla="*/ 3609974 h 3776662"/>
                  <a:gd name="connsiteX10" fmla="*/ 0 w 272825"/>
                  <a:gd name="connsiteY10" fmla="*/ 0 h 3776662"/>
                  <a:gd name="connsiteX0-91" fmla="*/ 0 w 273845"/>
                  <a:gd name="connsiteY0-92" fmla="*/ 0 h 3776662"/>
                  <a:gd name="connsiteX1-93" fmla="*/ 272825 w 273845"/>
                  <a:gd name="connsiteY1-94" fmla="*/ 0 h 3776662"/>
                  <a:gd name="connsiteX2-95" fmla="*/ 273845 w 273845"/>
                  <a:gd name="connsiteY2-96" fmla="*/ 3581399 h 3776662"/>
                  <a:gd name="connsiteX3-97" fmla="*/ 272825 w 273845"/>
                  <a:gd name="connsiteY3-98" fmla="*/ 3776662 h 3776662"/>
                  <a:gd name="connsiteX4-99" fmla="*/ 252414 w 273845"/>
                  <a:gd name="connsiteY4-100" fmla="*/ 3776661 h 3776662"/>
                  <a:gd name="connsiteX5-101" fmla="*/ 221457 w 273845"/>
                  <a:gd name="connsiteY5-102" fmla="*/ 3774280 h 3776662"/>
                  <a:gd name="connsiteX6-103" fmla="*/ 166689 w 273845"/>
                  <a:gd name="connsiteY6-104" fmla="*/ 3776661 h 3776662"/>
                  <a:gd name="connsiteX7-105" fmla="*/ 107157 w 273845"/>
                  <a:gd name="connsiteY7-106" fmla="*/ 3774280 h 3776662"/>
                  <a:gd name="connsiteX8-107" fmla="*/ 57151 w 273845"/>
                  <a:gd name="connsiteY8-108" fmla="*/ 3776661 h 3776662"/>
                  <a:gd name="connsiteX9-109" fmla="*/ 0 w 273845"/>
                  <a:gd name="connsiteY9-110" fmla="*/ 3776662 h 3776662"/>
                  <a:gd name="connsiteX10-111" fmla="*/ 1 w 273845"/>
                  <a:gd name="connsiteY10-112" fmla="*/ 3609974 h 3776662"/>
                  <a:gd name="connsiteX11" fmla="*/ 0 w 273845"/>
                  <a:gd name="connsiteY11" fmla="*/ 0 h 3776662"/>
                  <a:gd name="connsiteX0-113" fmla="*/ 0 w 273845"/>
                  <a:gd name="connsiteY0-114" fmla="*/ 0 h 3776662"/>
                  <a:gd name="connsiteX1-115" fmla="*/ 272825 w 273845"/>
                  <a:gd name="connsiteY1-116" fmla="*/ 0 h 3776662"/>
                  <a:gd name="connsiteX2-117" fmla="*/ 273845 w 273845"/>
                  <a:gd name="connsiteY2-118" fmla="*/ 3581399 h 3776662"/>
                  <a:gd name="connsiteX3-119" fmla="*/ 252414 w 273845"/>
                  <a:gd name="connsiteY3-120" fmla="*/ 3776661 h 3776662"/>
                  <a:gd name="connsiteX4-121" fmla="*/ 221457 w 273845"/>
                  <a:gd name="connsiteY4-122" fmla="*/ 3774280 h 3776662"/>
                  <a:gd name="connsiteX5-123" fmla="*/ 166689 w 273845"/>
                  <a:gd name="connsiteY5-124" fmla="*/ 3776661 h 3776662"/>
                  <a:gd name="connsiteX6-125" fmla="*/ 107157 w 273845"/>
                  <a:gd name="connsiteY6-126" fmla="*/ 3774280 h 3776662"/>
                  <a:gd name="connsiteX7-127" fmla="*/ 57151 w 273845"/>
                  <a:gd name="connsiteY7-128" fmla="*/ 3776661 h 3776662"/>
                  <a:gd name="connsiteX8-129" fmla="*/ 0 w 273845"/>
                  <a:gd name="connsiteY8-130" fmla="*/ 3776662 h 3776662"/>
                  <a:gd name="connsiteX9-131" fmla="*/ 1 w 273845"/>
                  <a:gd name="connsiteY9-132" fmla="*/ 3609974 h 3776662"/>
                  <a:gd name="connsiteX10-133" fmla="*/ 0 w 273845"/>
                  <a:gd name="connsiteY10-134" fmla="*/ 0 h 3776662"/>
                  <a:gd name="connsiteX0-135" fmla="*/ 0 w 273845"/>
                  <a:gd name="connsiteY0-136" fmla="*/ 0 h 3776661"/>
                  <a:gd name="connsiteX1-137" fmla="*/ 272825 w 273845"/>
                  <a:gd name="connsiteY1-138" fmla="*/ 0 h 3776661"/>
                  <a:gd name="connsiteX2-139" fmla="*/ 273845 w 273845"/>
                  <a:gd name="connsiteY2-140" fmla="*/ 3581399 h 3776661"/>
                  <a:gd name="connsiteX3-141" fmla="*/ 252414 w 273845"/>
                  <a:gd name="connsiteY3-142" fmla="*/ 3776661 h 3776661"/>
                  <a:gd name="connsiteX4-143" fmla="*/ 221457 w 273845"/>
                  <a:gd name="connsiteY4-144" fmla="*/ 3774280 h 3776661"/>
                  <a:gd name="connsiteX5-145" fmla="*/ 166689 w 273845"/>
                  <a:gd name="connsiteY5-146" fmla="*/ 3776661 h 3776661"/>
                  <a:gd name="connsiteX6-147" fmla="*/ 107157 w 273845"/>
                  <a:gd name="connsiteY6-148" fmla="*/ 3774280 h 3776661"/>
                  <a:gd name="connsiteX7-149" fmla="*/ 57151 w 273845"/>
                  <a:gd name="connsiteY7-150" fmla="*/ 3776661 h 3776661"/>
                  <a:gd name="connsiteX8-151" fmla="*/ 1 w 273845"/>
                  <a:gd name="connsiteY8-152" fmla="*/ 3609974 h 3776661"/>
                  <a:gd name="connsiteX9-153" fmla="*/ 0 w 273845"/>
                  <a:gd name="connsiteY9-154" fmla="*/ 0 h 3776661"/>
                  <a:gd name="connsiteX0-155" fmla="*/ 0 w 273845"/>
                  <a:gd name="connsiteY0-156" fmla="*/ 0 h 3776661"/>
                  <a:gd name="connsiteX1-157" fmla="*/ 272825 w 273845"/>
                  <a:gd name="connsiteY1-158" fmla="*/ 0 h 3776661"/>
                  <a:gd name="connsiteX2-159" fmla="*/ 273845 w 273845"/>
                  <a:gd name="connsiteY2-160" fmla="*/ 3581399 h 3776661"/>
                  <a:gd name="connsiteX3-161" fmla="*/ 252414 w 273845"/>
                  <a:gd name="connsiteY3-162" fmla="*/ 3776661 h 3776661"/>
                  <a:gd name="connsiteX4-163" fmla="*/ 221457 w 273845"/>
                  <a:gd name="connsiteY4-164" fmla="*/ 3774280 h 3776661"/>
                  <a:gd name="connsiteX5-165" fmla="*/ 166689 w 273845"/>
                  <a:gd name="connsiteY5-166" fmla="*/ 3776661 h 3776661"/>
                  <a:gd name="connsiteX6-167" fmla="*/ 104776 w 273845"/>
                  <a:gd name="connsiteY6-168" fmla="*/ 3664743 h 3776661"/>
                  <a:gd name="connsiteX7-169" fmla="*/ 57151 w 273845"/>
                  <a:gd name="connsiteY7-170" fmla="*/ 3776661 h 3776661"/>
                  <a:gd name="connsiteX8-171" fmla="*/ 1 w 273845"/>
                  <a:gd name="connsiteY8-172" fmla="*/ 3609974 h 3776661"/>
                  <a:gd name="connsiteX9-173" fmla="*/ 0 w 273845"/>
                  <a:gd name="connsiteY9-174" fmla="*/ 0 h 3776661"/>
                  <a:gd name="connsiteX0-175" fmla="*/ 0 w 273845"/>
                  <a:gd name="connsiteY0-176" fmla="*/ 0 h 3776661"/>
                  <a:gd name="connsiteX1-177" fmla="*/ 272825 w 273845"/>
                  <a:gd name="connsiteY1-178" fmla="*/ 0 h 3776661"/>
                  <a:gd name="connsiteX2-179" fmla="*/ 273845 w 273845"/>
                  <a:gd name="connsiteY2-180" fmla="*/ 3581399 h 3776661"/>
                  <a:gd name="connsiteX3-181" fmla="*/ 252414 w 273845"/>
                  <a:gd name="connsiteY3-182" fmla="*/ 3776661 h 3776661"/>
                  <a:gd name="connsiteX4-183" fmla="*/ 221457 w 273845"/>
                  <a:gd name="connsiteY4-184" fmla="*/ 3774280 h 3776661"/>
                  <a:gd name="connsiteX5-185" fmla="*/ 166689 w 273845"/>
                  <a:gd name="connsiteY5-186" fmla="*/ 3776661 h 3776661"/>
                  <a:gd name="connsiteX6-187" fmla="*/ 104776 w 273845"/>
                  <a:gd name="connsiteY6-188" fmla="*/ 3664743 h 3776661"/>
                  <a:gd name="connsiteX7-189" fmla="*/ 57151 w 273845"/>
                  <a:gd name="connsiteY7-190" fmla="*/ 3750467 h 3776661"/>
                  <a:gd name="connsiteX8-191" fmla="*/ 1 w 273845"/>
                  <a:gd name="connsiteY8-192" fmla="*/ 3609974 h 3776661"/>
                  <a:gd name="connsiteX9-193" fmla="*/ 0 w 273845"/>
                  <a:gd name="connsiteY9-194" fmla="*/ 0 h 3776661"/>
                  <a:gd name="connsiteX0-195" fmla="*/ 0 w 273845"/>
                  <a:gd name="connsiteY0-196" fmla="*/ 0 h 3776661"/>
                  <a:gd name="connsiteX1-197" fmla="*/ 272825 w 273845"/>
                  <a:gd name="connsiteY1-198" fmla="*/ 0 h 3776661"/>
                  <a:gd name="connsiteX2-199" fmla="*/ 273845 w 273845"/>
                  <a:gd name="connsiteY2-200" fmla="*/ 3581399 h 3776661"/>
                  <a:gd name="connsiteX3-201" fmla="*/ 252414 w 273845"/>
                  <a:gd name="connsiteY3-202" fmla="*/ 3776661 h 3776661"/>
                  <a:gd name="connsiteX4-203" fmla="*/ 228601 w 273845"/>
                  <a:gd name="connsiteY4-204" fmla="*/ 3629023 h 3776661"/>
                  <a:gd name="connsiteX5-205" fmla="*/ 166689 w 273845"/>
                  <a:gd name="connsiteY5-206" fmla="*/ 3776661 h 3776661"/>
                  <a:gd name="connsiteX6-207" fmla="*/ 104776 w 273845"/>
                  <a:gd name="connsiteY6-208" fmla="*/ 3664743 h 3776661"/>
                  <a:gd name="connsiteX7-209" fmla="*/ 57151 w 273845"/>
                  <a:gd name="connsiteY7-210" fmla="*/ 3750467 h 3776661"/>
                  <a:gd name="connsiteX8-211" fmla="*/ 1 w 273845"/>
                  <a:gd name="connsiteY8-212" fmla="*/ 3609974 h 3776661"/>
                  <a:gd name="connsiteX9-213" fmla="*/ 0 w 273845"/>
                  <a:gd name="connsiteY9-214" fmla="*/ 0 h 3776661"/>
                  <a:gd name="connsiteX0-215" fmla="*/ 0 w 273845"/>
                  <a:gd name="connsiteY0-216" fmla="*/ 0 h 3776661"/>
                  <a:gd name="connsiteX1-217" fmla="*/ 272825 w 273845"/>
                  <a:gd name="connsiteY1-218" fmla="*/ 0 h 3776661"/>
                  <a:gd name="connsiteX2-219" fmla="*/ 273845 w 273845"/>
                  <a:gd name="connsiteY2-220" fmla="*/ 3581399 h 3776661"/>
                  <a:gd name="connsiteX3-221" fmla="*/ 250032 w 273845"/>
                  <a:gd name="connsiteY3-222" fmla="*/ 3695699 h 3776661"/>
                  <a:gd name="connsiteX4-223" fmla="*/ 228601 w 273845"/>
                  <a:gd name="connsiteY4-224" fmla="*/ 3629023 h 3776661"/>
                  <a:gd name="connsiteX5-225" fmla="*/ 166689 w 273845"/>
                  <a:gd name="connsiteY5-226" fmla="*/ 3776661 h 3776661"/>
                  <a:gd name="connsiteX6-227" fmla="*/ 104776 w 273845"/>
                  <a:gd name="connsiteY6-228" fmla="*/ 3664743 h 3776661"/>
                  <a:gd name="connsiteX7-229" fmla="*/ 57151 w 273845"/>
                  <a:gd name="connsiteY7-230" fmla="*/ 3750467 h 3776661"/>
                  <a:gd name="connsiteX8-231" fmla="*/ 1 w 273845"/>
                  <a:gd name="connsiteY8-232" fmla="*/ 3609974 h 3776661"/>
                  <a:gd name="connsiteX9-233" fmla="*/ 0 w 273845"/>
                  <a:gd name="connsiteY9-234" fmla="*/ 0 h 3776661"/>
                  <a:gd name="connsiteX0-235" fmla="*/ 0 w 273845"/>
                  <a:gd name="connsiteY0-236" fmla="*/ 0 h 3776661"/>
                  <a:gd name="connsiteX1-237" fmla="*/ 272825 w 273845"/>
                  <a:gd name="connsiteY1-238" fmla="*/ 0 h 3776661"/>
                  <a:gd name="connsiteX2-239" fmla="*/ 273845 w 273845"/>
                  <a:gd name="connsiteY2-240" fmla="*/ 3581399 h 3776661"/>
                  <a:gd name="connsiteX3-241" fmla="*/ 247651 w 273845"/>
                  <a:gd name="connsiteY3-242" fmla="*/ 3702843 h 3776661"/>
                  <a:gd name="connsiteX4-243" fmla="*/ 228601 w 273845"/>
                  <a:gd name="connsiteY4-244" fmla="*/ 3629023 h 3776661"/>
                  <a:gd name="connsiteX5-245" fmla="*/ 166689 w 273845"/>
                  <a:gd name="connsiteY5-246" fmla="*/ 3776661 h 3776661"/>
                  <a:gd name="connsiteX6-247" fmla="*/ 104776 w 273845"/>
                  <a:gd name="connsiteY6-248" fmla="*/ 3664743 h 3776661"/>
                  <a:gd name="connsiteX7-249" fmla="*/ 57151 w 273845"/>
                  <a:gd name="connsiteY7-250" fmla="*/ 3750467 h 3776661"/>
                  <a:gd name="connsiteX8-251" fmla="*/ 1 w 273845"/>
                  <a:gd name="connsiteY8-252" fmla="*/ 3609974 h 3776661"/>
                  <a:gd name="connsiteX9-253" fmla="*/ 0 w 273845"/>
                  <a:gd name="connsiteY9-254" fmla="*/ 0 h 3776661"/>
                  <a:gd name="connsiteX0-255" fmla="*/ 0 w 273845"/>
                  <a:gd name="connsiteY0-256" fmla="*/ 0 h 3776661"/>
                  <a:gd name="connsiteX1-257" fmla="*/ 272825 w 273845"/>
                  <a:gd name="connsiteY1-258" fmla="*/ 0 h 3776661"/>
                  <a:gd name="connsiteX2-259" fmla="*/ 273845 w 273845"/>
                  <a:gd name="connsiteY2-260" fmla="*/ 3581399 h 3776661"/>
                  <a:gd name="connsiteX3-261" fmla="*/ 247651 w 273845"/>
                  <a:gd name="connsiteY3-262" fmla="*/ 3702843 h 3776661"/>
                  <a:gd name="connsiteX4-263" fmla="*/ 228601 w 273845"/>
                  <a:gd name="connsiteY4-264" fmla="*/ 3629023 h 3776661"/>
                  <a:gd name="connsiteX5-265" fmla="*/ 166689 w 273845"/>
                  <a:gd name="connsiteY5-266" fmla="*/ 3776661 h 3776661"/>
                  <a:gd name="connsiteX6-267" fmla="*/ 104776 w 273845"/>
                  <a:gd name="connsiteY6-268" fmla="*/ 3664743 h 3776661"/>
                  <a:gd name="connsiteX7-269" fmla="*/ 57151 w 273845"/>
                  <a:gd name="connsiteY7-270" fmla="*/ 3750467 h 3776661"/>
                  <a:gd name="connsiteX8-271" fmla="*/ 1 w 273845"/>
                  <a:gd name="connsiteY8-272" fmla="*/ 3609974 h 3776661"/>
                  <a:gd name="connsiteX9-273" fmla="*/ 0 w 273845"/>
                  <a:gd name="connsiteY9-274" fmla="*/ 0 h 3776661"/>
                  <a:gd name="connsiteX0-275" fmla="*/ 0 w 273845"/>
                  <a:gd name="connsiteY0-276" fmla="*/ 0 h 3776661"/>
                  <a:gd name="connsiteX1-277" fmla="*/ 272825 w 273845"/>
                  <a:gd name="connsiteY1-278" fmla="*/ 0 h 3776661"/>
                  <a:gd name="connsiteX2-279" fmla="*/ 273845 w 273845"/>
                  <a:gd name="connsiteY2-280" fmla="*/ 3581399 h 3776661"/>
                  <a:gd name="connsiteX3-281" fmla="*/ 247651 w 273845"/>
                  <a:gd name="connsiteY3-282" fmla="*/ 3702843 h 3776661"/>
                  <a:gd name="connsiteX4-283" fmla="*/ 228601 w 273845"/>
                  <a:gd name="connsiteY4-284" fmla="*/ 3629023 h 3776661"/>
                  <a:gd name="connsiteX5-285" fmla="*/ 166689 w 273845"/>
                  <a:gd name="connsiteY5-286" fmla="*/ 3776661 h 3776661"/>
                  <a:gd name="connsiteX6-287" fmla="*/ 104776 w 273845"/>
                  <a:gd name="connsiteY6-288" fmla="*/ 3664743 h 3776661"/>
                  <a:gd name="connsiteX7-289" fmla="*/ 57151 w 273845"/>
                  <a:gd name="connsiteY7-290" fmla="*/ 3750467 h 3776661"/>
                  <a:gd name="connsiteX8-291" fmla="*/ 1 w 273845"/>
                  <a:gd name="connsiteY8-292" fmla="*/ 3609974 h 3776661"/>
                  <a:gd name="connsiteX9-293" fmla="*/ 0 w 273845"/>
                  <a:gd name="connsiteY9-294" fmla="*/ 0 h 3776661"/>
                  <a:gd name="connsiteX0-295" fmla="*/ 0 w 273845"/>
                  <a:gd name="connsiteY0-296" fmla="*/ 0 h 3776661"/>
                  <a:gd name="connsiteX1-297" fmla="*/ 272825 w 273845"/>
                  <a:gd name="connsiteY1-298" fmla="*/ 0 h 3776661"/>
                  <a:gd name="connsiteX2-299" fmla="*/ 273845 w 273845"/>
                  <a:gd name="connsiteY2-300" fmla="*/ 3581399 h 3776661"/>
                  <a:gd name="connsiteX3-301" fmla="*/ 247651 w 273845"/>
                  <a:gd name="connsiteY3-302" fmla="*/ 3702843 h 3776661"/>
                  <a:gd name="connsiteX4-303" fmla="*/ 228601 w 273845"/>
                  <a:gd name="connsiteY4-304" fmla="*/ 3629023 h 3776661"/>
                  <a:gd name="connsiteX5-305" fmla="*/ 166689 w 273845"/>
                  <a:gd name="connsiteY5-306" fmla="*/ 3776661 h 3776661"/>
                  <a:gd name="connsiteX6-307" fmla="*/ 104776 w 273845"/>
                  <a:gd name="connsiteY6-308" fmla="*/ 3664743 h 3776661"/>
                  <a:gd name="connsiteX7-309" fmla="*/ 57151 w 273845"/>
                  <a:gd name="connsiteY7-310" fmla="*/ 3750467 h 3776661"/>
                  <a:gd name="connsiteX8-311" fmla="*/ 1 w 273845"/>
                  <a:gd name="connsiteY8-312" fmla="*/ 3609974 h 3776661"/>
                  <a:gd name="connsiteX9-313" fmla="*/ 0 w 273845"/>
                  <a:gd name="connsiteY9-314" fmla="*/ 0 h 3776661"/>
                  <a:gd name="connsiteX0-315" fmla="*/ 0 w 273845"/>
                  <a:gd name="connsiteY0-316" fmla="*/ 0 h 3776661"/>
                  <a:gd name="connsiteX1-317" fmla="*/ 272825 w 273845"/>
                  <a:gd name="connsiteY1-318" fmla="*/ 0 h 3776661"/>
                  <a:gd name="connsiteX2-319" fmla="*/ 273845 w 273845"/>
                  <a:gd name="connsiteY2-320" fmla="*/ 3581399 h 3776661"/>
                  <a:gd name="connsiteX3-321" fmla="*/ 247651 w 273845"/>
                  <a:gd name="connsiteY3-322" fmla="*/ 3702843 h 3776661"/>
                  <a:gd name="connsiteX4-323" fmla="*/ 228601 w 273845"/>
                  <a:gd name="connsiteY4-324" fmla="*/ 3629023 h 3776661"/>
                  <a:gd name="connsiteX5-325" fmla="*/ 166689 w 273845"/>
                  <a:gd name="connsiteY5-326" fmla="*/ 3776661 h 3776661"/>
                  <a:gd name="connsiteX6-327" fmla="*/ 104776 w 273845"/>
                  <a:gd name="connsiteY6-328" fmla="*/ 3664743 h 3776661"/>
                  <a:gd name="connsiteX7-329" fmla="*/ 57151 w 273845"/>
                  <a:gd name="connsiteY7-330" fmla="*/ 3750467 h 3776661"/>
                  <a:gd name="connsiteX8-331" fmla="*/ 1 w 273845"/>
                  <a:gd name="connsiteY8-332" fmla="*/ 3609974 h 3776661"/>
                  <a:gd name="connsiteX9-333" fmla="*/ 0 w 273845"/>
                  <a:gd name="connsiteY9-334" fmla="*/ 0 h 3776661"/>
                  <a:gd name="connsiteX0-335" fmla="*/ 0 w 273845"/>
                  <a:gd name="connsiteY0-336" fmla="*/ 0 h 3776661"/>
                  <a:gd name="connsiteX1-337" fmla="*/ 272825 w 273845"/>
                  <a:gd name="connsiteY1-338" fmla="*/ 0 h 3776661"/>
                  <a:gd name="connsiteX2-339" fmla="*/ 273845 w 273845"/>
                  <a:gd name="connsiteY2-340" fmla="*/ 3581399 h 3776661"/>
                  <a:gd name="connsiteX3-341" fmla="*/ 247651 w 273845"/>
                  <a:gd name="connsiteY3-342" fmla="*/ 3702843 h 3776661"/>
                  <a:gd name="connsiteX4-343" fmla="*/ 228601 w 273845"/>
                  <a:gd name="connsiteY4-344" fmla="*/ 3629023 h 3776661"/>
                  <a:gd name="connsiteX5-345" fmla="*/ 166689 w 273845"/>
                  <a:gd name="connsiteY5-346" fmla="*/ 3776661 h 3776661"/>
                  <a:gd name="connsiteX6-347" fmla="*/ 104776 w 273845"/>
                  <a:gd name="connsiteY6-348" fmla="*/ 3664743 h 3776661"/>
                  <a:gd name="connsiteX7-349" fmla="*/ 57151 w 273845"/>
                  <a:gd name="connsiteY7-350" fmla="*/ 3750467 h 3776661"/>
                  <a:gd name="connsiteX8-351" fmla="*/ 1 w 273845"/>
                  <a:gd name="connsiteY8-352" fmla="*/ 3609974 h 3776661"/>
                  <a:gd name="connsiteX9-353" fmla="*/ 0 w 273845"/>
                  <a:gd name="connsiteY9-354" fmla="*/ 0 h 3776661"/>
                  <a:gd name="connsiteX0-355" fmla="*/ 0 w 273845"/>
                  <a:gd name="connsiteY0-356" fmla="*/ 0 h 3776887"/>
                  <a:gd name="connsiteX1-357" fmla="*/ 272825 w 273845"/>
                  <a:gd name="connsiteY1-358" fmla="*/ 0 h 3776887"/>
                  <a:gd name="connsiteX2-359" fmla="*/ 273845 w 273845"/>
                  <a:gd name="connsiteY2-360" fmla="*/ 3581399 h 3776887"/>
                  <a:gd name="connsiteX3-361" fmla="*/ 247651 w 273845"/>
                  <a:gd name="connsiteY3-362" fmla="*/ 3702843 h 3776887"/>
                  <a:gd name="connsiteX4-363" fmla="*/ 228601 w 273845"/>
                  <a:gd name="connsiteY4-364" fmla="*/ 3629023 h 3776887"/>
                  <a:gd name="connsiteX5-365" fmla="*/ 166689 w 273845"/>
                  <a:gd name="connsiteY5-366" fmla="*/ 3776661 h 3776887"/>
                  <a:gd name="connsiteX6-367" fmla="*/ 104776 w 273845"/>
                  <a:gd name="connsiteY6-368" fmla="*/ 3664743 h 3776887"/>
                  <a:gd name="connsiteX7-369" fmla="*/ 57151 w 273845"/>
                  <a:gd name="connsiteY7-370" fmla="*/ 3750467 h 3776887"/>
                  <a:gd name="connsiteX8-371" fmla="*/ 1 w 273845"/>
                  <a:gd name="connsiteY8-372" fmla="*/ 3609974 h 3776887"/>
                  <a:gd name="connsiteX9-373" fmla="*/ 0 w 273845"/>
                  <a:gd name="connsiteY9-374" fmla="*/ 0 h 3776887"/>
                  <a:gd name="connsiteX0-375" fmla="*/ 0 w 273845"/>
                  <a:gd name="connsiteY0-376" fmla="*/ 0 h 3776887"/>
                  <a:gd name="connsiteX1-377" fmla="*/ 272825 w 273845"/>
                  <a:gd name="connsiteY1-378" fmla="*/ 0 h 3776887"/>
                  <a:gd name="connsiteX2-379" fmla="*/ 273845 w 273845"/>
                  <a:gd name="connsiteY2-380" fmla="*/ 3581399 h 3776887"/>
                  <a:gd name="connsiteX3-381" fmla="*/ 247651 w 273845"/>
                  <a:gd name="connsiteY3-382" fmla="*/ 3702843 h 3776887"/>
                  <a:gd name="connsiteX4-383" fmla="*/ 228601 w 273845"/>
                  <a:gd name="connsiteY4-384" fmla="*/ 3629023 h 3776887"/>
                  <a:gd name="connsiteX5-385" fmla="*/ 166689 w 273845"/>
                  <a:gd name="connsiteY5-386" fmla="*/ 3776661 h 3776887"/>
                  <a:gd name="connsiteX6-387" fmla="*/ 104776 w 273845"/>
                  <a:gd name="connsiteY6-388" fmla="*/ 3664743 h 3776887"/>
                  <a:gd name="connsiteX7-389" fmla="*/ 57151 w 273845"/>
                  <a:gd name="connsiteY7-390" fmla="*/ 3750467 h 3776887"/>
                  <a:gd name="connsiteX8-391" fmla="*/ 1 w 273845"/>
                  <a:gd name="connsiteY8-392" fmla="*/ 3609974 h 3776887"/>
                  <a:gd name="connsiteX9-393" fmla="*/ 0 w 273845"/>
                  <a:gd name="connsiteY9-394" fmla="*/ 0 h 3776887"/>
                  <a:gd name="connsiteX0-395" fmla="*/ 0 w 273845"/>
                  <a:gd name="connsiteY0-396" fmla="*/ 0 h 3776887"/>
                  <a:gd name="connsiteX1-397" fmla="*/ 272825 w 273845"/>
                  <a:gd name="connsiteY1-398" fmla="*/ 0 h 3776887"/>
                  <a:gd name="connsiteX2-399" fmla="*/ 273845 w 273845"/>
                  <a:gd name="connsiteY2-400" fmla="*/ 3581399 h 3776887"/>
                  <a:gd name="connsiteX3-401" fmla="*/ 247651 w 273845"/>
                  <a:gd name="connsiteY3-402" fmla="*/ 3702843 h 3776887"/>
                  <a:gd name="connsiteX4-403" fmla="*/ 228601 w 273845"/>
                  <a:gd name="connsiteY4-404" fmla="*/ 3629023 h 3776887"/>
                  <a:gd name="connsiteX5-405" fmla="*/ 166689 w 273845"/>
                  <a:gd name="connsiteY5-406" fmla="*/ 3776661 h 3776887"/>
                  <a:gd name="connsiteX6-407" fmla="*/ 104776 w 273845"/>
                  <a:gd name="connsiteY6-408" fmla="*/ 3664743 h 3776887"/>
                  <a:gd name="connsiteX7-409" fmla="*/ 57151 w 273845"/>
                  <a:gd name="connsiteY7-410" fmla="*/ 3750467 h 3776887"/>
                  <a:gd name="connsiteX8-411" fmla="*/ 1 w 273845"/>
                  <a:gd name="connsiteY8-412" fmla="*/ 3609974 h 3776887"/>
                  <a:gd name="connsiteX9-413" fmla="*/ 0 w 273845"/>
                  <a:gd name="connsiteY9-414" fmla="*/ 0 h 3776887"/>
                  <a:gd name="connsiteX0-415" fmla="*/ 0 w 273845"/>
                  <a:gd name="connsiteY0-416" fmla="*/ 0 h 3776859"/>
                  <a:gd name="connsiteX1-417" fmla="*/ 272825 w 273845"/>
                  <a:gd name="connsiteY1-418" fmla="*/ 0 h 3776859"/>
                  <a:gd name="connsiteX2-419" fmla="*/ 273845 w 273845"/>
                  <a:gd name="connsiteY2-420" fmla="*/ 3581399 h 3776859"/>
                  <a:gd name="connsiteX3-421" fmla="*/ 247651 w 273845"/>
                  <a:gd name="connsiteY3-422" fmla="*/ 3702843 h 3776859"/>
                  <a:gd name="connsiteX4-423" fmla="*/ 223839 w 273845"/>
                  <a:gd name="connsiteY4-424" fmla="*/ 3631404 h 3776859"/>
                  <a:gd name="connsiteX5-425" fmla="*/ 166689 w 273845"/>
                  <a:gd name="connsiteY5-426" fmla="*/ 3776661 h 3776859"/>
                  <a:gd name="connsiteX6-427" fmla="*/ 104776 w 273845"/>
                  <a:gd name="connsiteY6-428" fmla="*/ 3664743 h 3776859"/>
                  <a:gd name="connsiteX7-429" fmla="*/ 57151 w 273845"/>
                  <a:gd name="connsiteY7-430" fmla="*/ 3750467 h 3776859"/>
                  <a:gd name="connsiteX8-431" fmla="*/ 1 w 273845"/>
                  <a:gd name="connsiteY8-432" fmla="*/ 3609974 h 3776859"/>
                  <a:gd name="connsiteX9-433" fmla="*/ 0 w 273845"/>
                  <a:gd name="connsiteY9-434" fmla="*/ 0 h 3776859"/>
                  <a:gd name="connsiteX0-435" fmla="*/ 0 w 273845"/>
                  <a:gd name="connsiteY0-436" fmla="*/ 0 h 3776859"/>
                  <a:gd name="connsiteX1-437" fmla="*/ 272825 w 273845"/>
                  <a:gd name="connsiteY1-438" fmla="*/ 0 h 3776859"/>
                  <a:gd name="connsiteX2-439" fmla="*/ 273845 w 273845"/>
                  <a:gd name="connsiteY2-440" fmla="*/ 3581399 h 3776859"/>
                  <a:gd name="connsiteX3-441" fmla="*/ 247651 w 273845"/>
                  <a:gd name="connsiteY3-442" fmla="*/ 3702843 h 3776859"/>
                  <a:gd name="connsiteX4-443" fmla="*/ 223839 w 273845"/>
                  <a:gd name="connsiteY4-444" fmla="*/ 3631404 h 3776859"/>
                  <a:gd name="connsiteX5-445" fmla="*/ 166689 w 273845"/>
                  <a:gd name="connsiteY5-446" fmla="*/ 3776661 h 3776859"/>
                  <a:gd name="connsiteX6-447" fmla="*/ 104776 w 273845"/>
                  <a:gd name="connsiteY6-448" fmla="*/ 3664743 h 3776859"/>
                  <a:gd name="connsiteX7-449" fmla="*/ 57151 w 273845"/>
                  <a:gd name="connsiteY7-450" fmla="*/ 3750467 h 3776859"/>
                  <a:gd name="connsiteX8-451" fmla="*/ 1 w 273845"/>
                  <a:gd name="connsiteY8-452" fmla="*/ 3609974 h 3776859"/>
                  <a:gd name="connsiteX9-453" fmla="*/ 0 w 273845"/>
                  <a:gd name="connsiteY9-454" fmla="*/ 0 h 3776859"/>
                  <a:gd name="connsiteX0-455" fmla="*/ 0 w 273894"/>
                  <a:gd name="connsiteY0-456" fmla="*/ 0 h 3776859"/>
                  <a:gd name="connsiteX1-457" fmla="*/ 272825 w 273894"/>
                  <a:gd name="connsiteY1-458" fmla="*/ 0 h 3776859"/>
                  <a:gd name="connsiteX2-459" fmla="*/ 273845 w 273894"/>
                  <a:gd name="connsiteY2-460" fmla="*/ 3581399 h 3776859"/>
                  <a:gd name="connsiteX3-461" fmla="*/ 247651 w 273894"/>
                  <a:gd name="connsiteY3-462" fmla="*/ 3702843 h 3776859"/>
                  <a:gd name="connsiteX4-463" fmla="*/ 223839 w 273894"/>
                  <a:gd name="connsiteY4-464" fmla="*/ 3631404 h 3776859"/>
                  <a:gd name="connsiteX5-465" fmla="*/ 166689 w 273894"/>
                  <a:gd name="connsiteY5-466" fmla="*/ 3776661 h 3776859"/>
                  <a:gd name="connsiteX6-467" fmla="*/ 104776 w 273894"/>
                  <a:gd name="connsiteY6-468" fmla="*/ 3664743 h 3776859"/>
                  <a:gd name="connsiteX7-469" fmla="*/ 57151 w 273894"/>
                  <a:gd name="connsiteY7-470" fmla="*/ 3750467 h 3776859"/>
                  <a:gd name="connsiteX8-471" fmla="*/ 1 w 273894"/>
                  <a:gd name="connsiteY8-472" fmla="*/ 3609974 h 3776859"/>
                  <a:gd name="connsiteX9-473" fmla="*/ 0 w 273894"/>
                  <a:gd name="connsiteY9-474" fmla="*/ 0 h 3776859"/>
                  <a:gd name="connsiteX0-475" fmla="*/ 0 w 273894"/>
                  <a:gd name="connsiteY0-476" fmla="*/ 0 h 3776859"/>
                  <a:gd name="connsiteX1-477" fmla="*/ 272825 w 273894"/>
                  <a:gd name="connsiteY1-478" fmla="*/ 0 h 3776859"/>
                  <a:gd name="connsiteX2-479" fmla="*/ 273845 w 273894"/>
                  <a:gd name="connsiteY2-480" fmla="*/ 3581399 h 3776859"/>
                  <a:gd name="connsiteX3-481" fmla="*/ 247651 w 273894"/>
                  <a:gd name="connsiteY3-482" fmla="*/ 3702843 h 3776859"/>
                  <a:gd name="connsiteX4-483" fmla="*/ 223839 w 273894"/>
                  <a:gd name="connsiteY4-484" fmla="*/ 3631404 h 3776859"/>
                  <a:gd name="connsiteX5-485" fmla="*/ 166689 w 273894"/>
                  <a:gd name="connsiteY5-486" fmla="*/ 3776661 h 3776859"/>
                  <a:gd name="connsiteX6-487" fmla="*/ 104776 w 273894"/>
                  <a:gd name="connsiteY6-488" fmla="*/ 3664743 h 3776859"/>
                  <a:gd name="connsiteX7-489" fmla="*/ 57151 w 273894"/>
                  <a:gd name="connsiteY7-490" fmla="*/ 3750467 h 3776859"/>
                  <a:gd name="connsiteX8-491" fmla="*/ 1 w 273894"/>
                  <a:gd name="connsiteY8-492" fmla="*/ 3609974 h 3776859"/>
                  <a:gd name="connsiteX9-493" fmla="*/ 0 w 273894"/>
                  <a:gd name="connsiteY9-494" fmla="*/ 0 h 3776859"/>
                  <a:gd name="connsiteX0-495" fmla="*/ 0 w 273845"/>
                  <a:gd name="connsiteY0-496" fmla="*/ 0 h 3776859"/>
                  <a:gd name="connsiteX1-497" fmla="*/ 272825 w 273845"/>
                  <a:gd name="connsiteY1-498" fmla="*/ 0 h 3776859"/>
                  <a:gd name="connsiteX2-499" fmla="*/ 273845 w 273845"/>
                  <a:gd name="connsiteY2-500" fmla="*/ 3581399 h 3776859"/>
                  <a:gd name="connsiteX3-501" fmla="*/ 247651 w 273845"/>
                  <a:gd name="connsiteY3-502" fmla="*/ 3702843 h 3776859"/>
                  <a:gd name="connsiteX4-503" fmla="*/ 223839 w 273845"/>
                  <a:gd name="connsiteY4-504" fmla="*/ 3631404 h 3776859"/>
                  <a:gd name="connsiteX5-505" fmla="*/ 166689 w 273845"/>
                  <a:gd name="connsiteY5-506" fmla="*/ 3776661 h 3776859"/>
                  <a:gd name="connsiteX6-507" fmla="*/ 104776 w 273845"/>
                  <a:gd name="connsiteY6-508" fmla="*/ 3664743 h 3776859"/>
                  <a:gd name="connsiteX7-509" fmla="*/ 57151 w 273845"/>
                  <a:gd name="connsiteY7-510" fmla="*/ 3750467 h 3776859"/>
                  <a:gd name="connsiteX8-511" fmla="*/ 1 w 273845"/>
                  <a:gd name="connsiteY8-512" fmla="*/ 3609974 h 3776859"/>
                  <a:gd name="connsiteX9-513" fmla="*/ 0 w 273845"/>
                  <a:gd name="connsiteY9-514" fmla="*/ 0 h 3776859"/>
                  <a:gd name="connsiteX0-515" fmla="*/ 0 w 273845"/>
                  <a:gd name="connsiteY0-516" fmla="*/ 0 h 3776859"/>
                  <a:gd name="connsiteX1-517" fmla="*/ 272825 w 273845"/>
                  <a:gd name="connsiteY1-518" fmla="*/ 0 h 3776859"/>
                  <a:gd name="connsiteX2-519" fmla="*/ 273845 w 273845"/>
                  <a:gd name="connsiteY2-520" fmla="*/ 3581399 h 3776859"/>
                  <a:gd name="connsiteX3-521" fmla="*/ 252414 w 273845"/>
                  <a:gd name="connsiteY3-522" fmla="*/ 3702843 h 3776859"/>
                  <a:gd name="connsiteX4-523" fmla="*/ 223839 w 273845"/>
                  <a:gd name="connsiteY4-524" fmla="*/ 3631404 h 3776859"/>
                  <a:gd name="connsiteX5-525" fmla="*/ 166689 w 273845"/>
                  <a:gd name="connsiteY5-526" fmla="*/ 3776661 h 3776859"/>
                  <a:gd name="connsiteX6-527" fmla="*/ 104776 w 273845"/>
                  <a:gd name="connsiteY6-528" fmla="*/ 3664743 h 3776859"/>
                  <a:gd name="connsiteX7-529" fmla="*/ 57151 w 273845"/>
                  <a:gd name="connsiteY7-530" fmla="*/ 3750467 h 3776859"/>
                  <a:gd name="connsiteX8-531" fmla="*/ 1 w 273845"/>
                  <a:gd name="connsiteY8-532" fmla="*/ 3609974 h 3776859"/>
                  <a:gd name="connsiteX9-533" fmla="*/ 0 w 273845"/>
                  <a:gd name="connsiteY9-534" fmla="*/ 0 h 3776859"/>
                  <a:gd name="connsiteX0-535" fmla="*/ 0 w 273845"/>
                  <a:gd name="connsiteY0-536" fmla="*/ 0 h 3776859"/>
                  <a:gd name="connsiteX1-537" fmla="*/ 272825 w 273845"/>
                  <a:gd name="connsiteY1-538" fmla="*/ 0 h 3776859"/>
                  <a:gd name="connsiteX2-539" fmla="*/ 273845 w 273845"/>
                  <a:gd name="connsiteY2-540" fmla="*/ 3581399 h 3776859"/>
                  <a:gd name="connsiteX3-541" fmla="*/ 252414 w 273845"/>
                  <a:gd name="connsiteY3-542" fmla="*/ 3702843 h 3776859"/>
                  <a:gd name="connsiteX4-543" fmla="*/ 223839 w 273845"/>
                  <a:gd name="connsiteY4-544" fmla="*/ 3631404 h 3776859"/>
                  <a:gd name="connsiteX5-545" fmla="*/ 166689 w 273845"/>
                  <a:gd name="connsiteY5-546" fmla="*/ 3776661 h 3776859"/>
                  <a:gd name="connsiteX6-547" fmla="*/ 104776 w 273845"/>
                  <a:gd name="connsiteY6-548" fmla="*/ 3664743 h 3776859"/>
                  <a:gd name="connsiteX7-549" fmla="*/ 57151 w 273845"/>
                  <a:gd name="connsiteY7-550" fmla="*/ 3750467 h 3776859"/>
                  <a:gd name="connsiteX8-551" fmla="*/ 1 w 273845"/>
                  <a:gd name="connsiteY8-552" fmla="*/ 3609974 h 3776859"/>
                  <a:gd name="connsiteX9-553" fmla="*/ 0 w 273845"/>
                  <a:gd name="connsiteY9-554" fmla="*/ 0 h 3776859"/>
                  <a:gd name="connsiteX0-555" fmla="*/ 0 w 273845"/>
                  <a:gd name="connsiteY0-556" fmla="*/ 0 h 3776859"/>
                  <a:gd name="connsiteX1-557" fmla="*/ 272825 w 273845"/>
                  <a:gd name="connsiteY1-558" fmla="*/ 0 h 3776859"/>
                  <a:gd name="connsiteX2-559" fmla="*/ 273845 w 273845"/>
                  <a:gd name="connsiteY2-560" fmla="*/ 3581399 h 3776859"/>
                  <a:gd name="connsiteX3-561" fmla="*/ 245270 w 273845"/>
                  <a:gd name="connsiteY3-562" fmla="*/ 3702843 h 3776859"/>
                  <a:gd name="connsiteX4-563" fmla="*/ 223839 w 273845"/>
                  <a:gd name="connsiteY4-564" fmla="*/ 3631404 h 3776859"/>
                  <a:gd name="connsiteX5-565" fmla="*/ 166689 w 273845"/>
                  <a:gd name="connsiteY5-566" fmla="*/ 3776661 h 3776859"/>
                  <a:gd name="connsiteX6-567" fmla="*/ 104776 w 273845"/>
                  <a:gd name="connsiteY6-568" fmla="*/ 3664743 h 3776859"/>
                  <a:gd name="connsiteX7-569" fmla="*/ 57151 w 273845"/>
                  <a:gd name="connsiteY7-570" fmla="*/ 3750467 h 3776859"/>
                  <a:gd name="connsiteX8-571" fmla="*/ 1 w 273845"/>
                  <a:gd name="connsiteY8-572" fmla="*/ 3609974 h 3776859"/>
                  <a:gd name="connsiteX9-573" fmla="*/ 0 w 273845"/>
                  <a:gd name="connsiteY9-574" fmla="*/ 0 h 3776859"/>
                  <a:gd name="connsiteX0-575" fmla="*/ 0 w 273845"/>
                  <a:gd name="connsiteY0-576" fmla="*/ 0 h 3776859"/>
                  <a:gd name="connsiteX1-577" fmla="*/ 272825 w 273845"/>
                  <a:gd name="connsiteY1-578" fmla="*/ 0 h 3776859"/>
                  <a:gd name="connsiteX2-579" fmla="*/ 273845 w 273845"/>
                  <a:gd name="connsiteY2-580" fmla="*/ 3581399 h 3776859"/>
                  <a:gd name="connsiteX3-581" fmla="*/ 245270 w 273845"/>
                  <a:gd name="connsiteY3-582" fmla="*/ 3702843 h 3776859"/>
                  <a:gd name="connsiteX4-583" fmla="*/ 223839 w 273845"/>
                  <a:gd name="connsiteY4-584" fmla="*/ 3631404 h 3776859"/>
                  <a:gd name="connsiteX5-585" fmla="*/ 166689 w 273845"/>
                  <a:gd name="connsiteY5-586" fmla="*/ 3776661 h 3776859"/>
                  <a:gd name="connsiteX6-587" fmla="*/ 104776 w 273845"/>
                  <a:gd name="connsiteY6-588" fmla="*/ 3664743 h 3776859"/>
                  <a:gd name="connsiteX7-589" fmla="*/ 57151 w 273845"/>
                  <a:gd name="connsiteY7-590" fmla="*/ 3750467 h 3776859"/>
                  <a:gd name="connsiteX8-591" fmla="*/ 1 w 273845"/>
                  <a:gd name="connsiteY8-592" fmla="*/ 3609974 h 3776859"/>
                  <a:gd name="connsiteX9-593" fmla="*/ 0 w 273845"/>
                  <a:gd name="connsiteY9-594" fmla="*/ 0 h 3776859"/>
                  <a:gd name="connsiteX0-595" fmla="*/ 0 w 273845"/>
                  <a:gd name="connsiteY0-596" fmla="*/ 0 h 3776859"/>
                  <a:gd name="connsiteX1-597" fmla="*/ 272825 w 273845"/>
                  <a:gd name="connsiteY1-598" fmla="*/ 0 h 3776859"/>
                  <a:gd name="connsiteX2-599" fmla="*/ 273845 w 273845"/>
                  <a:gd name="connsiteY2-600" fmla="*/ 3581399 h 3776859"/>
                  <a:gd name="connsiteX3-601" fmla="*/ 245270 w 273845"/>
                  <a:gd name="connsiteY3-602" fmla="*/ 3702843 h 3776859"/>
                  <a:gd name="connsiteX4-603" fmla="*/ 223839 w 273845"/>
                  <a:gd name="connsiteY4-604" fmla="*/ 3631404 h 3776859"/>
                  <a:gd name="connsiteX5-605" fmla="*/ 166689 w 273845"/>
                  <a:gd name="connsiteY5-606" fmla="*/ 3776661 h 3776859"/>
                  <a:gd name="connsiteX6-607" fmla="*/ 104776 w 273845"/>
                  <a:gd name="connsiteY6-608" fmla="*/ 3664743 h 3776859"/>
                  <a:gd name="connsiteX7-609" fmla="*/ 57151 w 273845"/>
                  <a:gd name="connsiteY7-610" fmla="*/ 3750467 h 3776859"/>
                  <a:gd name="connsiteX8-611" fmla="*/ 1 w 273845"/>
                  <a:gd name="connsiteY8-612" fmla="*/ 3609974 h 3776859"/>
                  <a:gd name="connsiteX9-613" fmla="*/ 0 w 273845"/>
                  <a:gd name="connsiteY9-614" fmla="*/ 0 h 3776859"/>
                  <a:gd name="connsiteX0-615" fmla="*/ 0 w 273845"/>
                  <a:gd name="connsiteY0-616" fmla="*/ 0 h 3776859"/>
                  <a:gd name="connsiteX1-617" fmla="*/ 272825 w 273845"/>
                  <a:gd name="connsiteY1-618" fmla="*/ 0 h 3776859"/>
                  <a:gd name="connsiteX2-619" fmla="*/ 273845 w 273845"/>
                  <a:gd name="connsiteY2-620" fmla="*/ 3581399 h 3776859"/>
                  <a:gd name="connsiteX3-621" fmla="*/ 245270 w 273845"/>
                  <a:gd name="connsiteY3-622" fmla="*/ 3702843 h 3776859"/>
                  <a:gd name="connsiteX4-623" fmla="*/ 223839 w 273845"/>
                  <a:gd name="connsiteY4-624" fmla="*/ 3631404 h 3776859"/>
                  <a:gd name="connsiteX5-625" fmla="*/ 166689 w 273845"/>
                  <a:gd name="connsiteY5-626" fmla="*/ 3776661 h 3776859"/>
                  <a:gd name="connsiteX6-627" fmla="*/ 104776 w 273845"/>
                  <a:gd name="connsiteY6-628" fmla="*/ 3664743 h 3776859"/>
                  <a:gd name="connsiteX7-629" fmla="*/ 57151 w 273845"/>
                  <a:gd name="connsiteY7-630" fmla="*/ 3750467 h 3776859"/>
                  <a:gd name="connsiteX8-631" fmla="*/ 1 w 273845"/>
                  <a:gd name="connsiteY8-632" fmla="*/ 3609974 h 3776859"/>
                  <a:gd name="connsiteX9-633" fmla="*/ 0 w 273845"/>
                  <a:gd name="connsiteY9-634" fmla="*/ 0 h 3776859"/>
                  <a:gd name="connsiteX0-635" fmla="*/ 0 w 273845"/>
                  <a:gd name="connsiteY0-636" fmla="*/ 0 h 3776859"/>
                  <a:gd name="connsiteX1-637" fmla="*/ 272825 w 273845"/>
                  <a:gd name="connsiteY1-638" fmla="*/ 0 h 3776859"/>
                  <a:gd name="connsiteX2-639" fmla="*/ 273845 w 273845"/>
                  <a:gd name="connsiteY2-640" fmla="*/ 3581399 h 3776859"/>
                  <a:gd name="connsiteX3-641" fmla="*/ 245270 w 273845"/>
                  <a:gd name="connsiteY3-642" fmla="*/ 3702843 h 3776859"/>
                  <a:gd name="connsiteX4-643" fmla="*/ 223839 w 273845"/>
                  <a:gd name="connsiteY4-644" fmla="*/ 3631404 h 3776859"/>
                  <a:gd name="connsiteX5-645" fmla="*/ 166689 w 273845"/>
                  <a:gd name="connsiteY5-646" fmla="*/ 3776661 h 3776859"/>
                  <a:gd name="connsiteX6-647" fmla="*/ 104776 w 273845"/>
                  <a:gd name="connsiteY6-648" fmla="*/ 3664743 h 3776859"/>
                  <a:gd name="connsiteX7-649" fmla="*/ 57151 w 273845"/>
                  <a:gd name="connsiteY7-650" fmla="*/ 3750467 h 3776859"/>
                  <a:gd name="connsiteX8-651" fmla="*/ 1 w 273845"/>
                  <a:gd name="connsiteY8-652" fmla="*/ 3609974 h 3776859"/>
                  <a:gd name="connsiteX9-653" fmla="*/ 0 w 273845"/>
                  <a:gd name="connsiteY9-654" fmla="*/ 0 h 3776859"/>
                  <a:gd name="connsiteX0-655" fmla="*/ 0 w 273845"/>
                  <a:gd name="connsiteY0-656" fmla="*/ 0 h 3776859"/>
                  <a:gd name="connsiteX1-657" fmla="*/ 272825 w 273845"/>
                  <a:gd name="connsiteY1-658" fmla="*/ 0 h 3776859"/>
                  <a:gd name="connsiteX2-659" fmla="*/ 273845 w 273845"/>
                  <a:gd name="connsiteY2-660" fmla="*/ 3581399 h 3776859"/>
                  <a:gd name="connsiteX3-661" fmla="*/ 245270 w 273845"/>
                  <a:gd name="connsiteY3-662" fmla="*/ 3702843 h 3776859"/>
                  <a:gd name="connsiteX4-663" fmla="*/ 223839 w 273845"/>
                  <a:gd name="connsiteY4-664" fmla="*/ 3631404 h 3776859"/>
                  <a:gd name="connsiteX5-665" fmla="*/ 166689 w 273845"/>
                  <a:gd name="connsiteY5-666" fmla="*/ 3776661 h 3776859"/>
                  <a:gd name="connsiteX6-667" fmla="*/ 104776 w 273845"/>
                  <a:gd name="connsiteY6-668" fmla="*/ 3664743 h 3776859"/>
                  <a:gd name="connsiteX7-669" fmla="*/ 57151 w 273845"/>
                  <a:gd name="connsiteY7-670" fmla="*/ 3750467 h 3776859"/>
                  <a:gd name="connsiteX8-671" fmla="*/ 1 w 273845"/>
                  <a:gd name="connsiteY8-672" fmla="*/ 3609974 h 3776859"/>
                  <a:gd name="connsiteX9-673" fmla="*/ 0 w 273845"/>
                  <a:gd name="connsiteY9-674" fmla="*/ 0 h 3776859"/>
                  <a:gd name="connsiteX0-675" fmla="*/ 0 w 273845"/>
                  <a:gd name="connsiteY0-676" fmla="*/ 0 h 3776859"/>
                  <a:gd name="connsiteX1-677" fmla="*/ 272825 w 273845"/>
                  <a:gd name="connsiteY1-678" fmla="*/ 0 h 3776859"/>
                  <a:gd name="connsiteX2-679" fmla="*/ 273845 w 273845"/>
                  <a:gd name="connsiteY2-680" fmla="*/ 3581399 h 3776859"/>
                  <a:gd name="connsiteX3-681" fmla="*/ 245270 w 273845"/>
                  <a:gd name="connsiteY3-682" fmla="*/ 3702843 h 3776859"/>
                  <a:gd name="connsiteX4-683" fmla="*/ 223839 w 273845"/>
                  <a:gd name="connsiteY4-684" fmla="*/ 3631404 h 3776859"/>
                  <a:gd name="connsiteX5-685" fmla="*/ 166689 w 273845"/>
                  <a:gd name="connsiteY5-686" fmla="*/ 3776661 h 3776859"/>
                  <a:gd name="connsiteX6-687" fmla="*/ 104776 w 273845"/>
                  <a:gd name="connsiteY6-688" fmla="*/ 3664743 h 3776859"/>
                  <a:gd name="connsiteX7-689" fmla="*/ 57151 w 273845"/>
                  <a:gd name="connsiteY7-690" fmla="*/ 3750467 h 3776859"/>
                  <a:gd name="connsiteX8-691" fmla="*/ 1 w 273845"/>
                  <a:gd name="connsiteY8-692" fmla="*/ 3609974 h 3776859"/>
                  <a:gd name="connsiteX9-693" fmla="*/ 0 w 273845"/>
                  <a:gd name="connsiteY9-694" fmla="*/ 0 h 3776859"/>
                  <a:gd name="connsiteX0-695" fmla="*/ 0 w 273845"/>
                  <a:gd name="connsiteY0-696" fmla="*/ 0 h 3776859"/>
                  <a:gd name="connsiteX1-697" fmla="*/ 272825 w 273845"/>
                  <a:gd name="connsiteY1-698" fmla="*/ 0 h 3776859"/>
                  <a:gd name="connsiteX2-699" fmla="*/ 273845 w 273845"/>
                  <a:gd name="connsiteY2-700" fmla="*/ 3581399 h 3776859"/>
                  <a:gd name="connsiteX3-701" fmla="*/ 245270 w 273845"/>
                  <a:gd name="connsiteY3-702" fmla="*/ 3702843 h 3776859"/>
                  <a:gd name="connsiteX4-703" fmla="*/ 223839 w 273845"/>
                  <a:gd name="connsiteY4-704" fmla="*/ 3631404 h 3776859"/>
                  <a:gd name="connsiteX5-705" fmla="*/ 166689 w 273845"/>
                  <a:gd name="connsiteY5-706" fmla="*/ 3776661 h 3776859"/>
                  <a:gd name="connsiteX6-707" fmla="*/ 104776 w 273845"/>
                  <a:gd name="connsiteY6-708" fmla="*/ 3664743 h 3776859"/>
                  <a:gd name="connsiteX7-709" fmla="*/ 57151 w 273845"/>
                  <a:gd name="connsiteY7-710" fmla="*/ 3750467 h 3776859"/>
                  <a:gd name="connsiteX8-711" fmla="*/ 1 w 273845"/>
                  <a:gd name="connsiteY8-712" fmla="*/ 3609974 h 3776859"/>
                  <a:gd name="connsiteX9-713" fmla="*/ 0 w 273845"/>
                  <a:gd name="connsiteY9-714" fmla="*/ 0 h 377685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 ang="0">
                    <a:pos x="connsiteX7-51" y="connsiteY7-52"/>
                  </a:cxn>
                  <a:cxn ang="0">
                    <a:pos x="connsiteX8-69" y="connsiteY8-70"/>
                  </a:cxn>
                  <a:cxn ang="0">
                    <a:pos x="connsiteX9-89" y="connsiteY9-90"/>
                  </a:cxn>
                </a:cxnLst>
                <a:rect l="l" t="t" r="r" b="b"/>
                <a:pathLst>
                  <a:path w="273845" h="3776859">
                    <a:moveTo>
                      <a:pt x="0" y="0"/>
                    </a:moveTo>
                    <a:lnTo>
                      <a:pt x="272825" y="0"/>
                    </a:lnTo>
                    <a:lnTo>
                      <a:pt x="273845" y="3581399"/>
                    </a:lnTo>
                    <a:cubicBezTo>
                      <a:pt x="269876" y="3659980"/>
                      <a:pt x="258763" y="3688555"/>
                      <a:pt x="245270" y="3702843"/>
                    </a:cubicBezTo>
                    <a:cubicBezTo>
                      <a:pt x="228204" y="3675061"/>
                      <a:pt x="236936" y="3619101"/>
                      <a:pt x="223839" y="3631404"/>
                    </a:cubicBezTo>
                    <a:cubicBezTo>
                      <a:pt x="210742" y="3643707"/>
                      <a:pt x="186533" y="3771105"/>
                      <a:pt x="166689" y="3776661"/>
                    </a:cubicBezTo>
                    <a:cubicBezTo>
                      <a:pt x="146845" y="3782217"/>
                      <a:pt x="123032" y="3669109"/>
                      <a:pt x="104776" y="3664743"/>
                    </a:cubicBezTo>
                    <a:cubicBezTo>
                      <a:pt x="86520" y="3660377"/>
                      <a:pt x="74614" y="3759595"/>
                      <a:pt x="57151" y="3750467"/>
                    </a:cubicBezTo>
                    <a:cubicBezTo>
                      <a:pt x="28576" y="3725068"/>
                      <a:pt x="9527" y="3661568"/>
                      <a:pt x="1" y="3609974"/>
                    </a:cubicBezTo>
                    <a:cubicBezTo>
                      <a:pt x="1" y="2406649"/>
                      <a:pt x="0" y="1203325"/>
                      <a:pt x="0" y="0"/>
                    </a:cubicBezTo>
                    <a:close/>
                  </a:path>
                </a:pathLst>
              </a:custGeom>
              <a:gradFill flip="none" rotWithShape="1">
                <a:gsLst>
                  <a:gs pos="83000">
                    <a:schemeClr val="tx2"/>
                  </a:gs>
                  <a:gs pos="82000">
                    <a:schemeClr val="tx2"/>
                  </a:gs>
                  <a:gs pos="34000">
                    <a:schemeClr val="tx2">
                      <a:lumMod val="75000"/>
                    </a:schemeClr>
                  </a:gs>
                  <a:gs pos="0">
                    <a:schemeClr val="tx2"/>
                  </a:gs>
                  <a:gs pos="38000">
                    <a:schemeClr val="tx2"/>
                  </a:gs>
                  <a:gs pos="100000">
                    <a:schemeClr val="tx2"/>
                  </a:gs>
                </a:gsLst>
                <a:lin ang="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2" name="Rectangle 23"/>
              <p:cNvSpPr/>
              <p:nvPr/>
            </p:nvSpPr>
            <p:spPr>
              <a:xfrm>
                <a:off x="1374774" y="1417118"/>
                <a:ext cx="272825" cy="590550"/>
              </a:xfrm>
              <a:prstGeom prst="rect">
                <a:avLst/>
              </a:prstGeom>
              <a:gradFill flip="none" rotWithShape="1">
                <a:gsLst>
                  <a:gs pos="0">
                    <a:schemeClr val="bg1">
                      <a:lumMod val="75000"/>
                    </a:schemeClr>
                  </a:gs>
                  <a:gs pos="27000">
                    <a:srgbClr val="F2F2F2">
                      <a:lumMod val="0"/>
                      <a:lumOff val="100000"/>
                    </a:srgbClr>
                  </a:gs>
                  <a:gs pos="100000">
                    <a:schemeClr val="bg1">
                      <a:lumMod val="50000"/>
                    </a:schemeClr>
                  </a:gs>
                </a:gsLst>
                <a:lin ang="1080000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3" name="Rectangle 24"/>
              <p:cNvSpPr/>
              <p:nvPr/>
            </p:nvSpPr>
            <p:spPr>
              <a:xfrm>
                <a:off x="1404710" y="1213680"/>
                <a:ext cx="212954" cy="203438"/>
              </a:xfrm>
              <a:prstGeom prst="rect">
                <a:avLst/>
              </a:prstGeom>
              <a:solidFill>
                <a:schemeClr val="tx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24" name="Freeform 25"/>
              <p:cNvSpPr/>
              <p:nvPr/>
            </p:nvSpPr>
            <p:spPr>
              <a:xfrm rot="5400000">
                <a:off x="1396885" y="6250198"/>
                <a:ext cx="228600" cy="73152"/>
              </a:xfrm>
              <a:custGeom>
                <a:avLst/>
                <a:gdLst>
                  <a:gd name="connsiteX0" fmla="*/ 0 w 226544"/>
                  <a:gd name="connsiteY0" fmla="*/ 35306 h 70612"/>
                  <a:gd name="connsiteX1" fmla="*/ 27685 w 226544"/>
                  <a:gd name="connsiteY1" fmla="*/ 0 h 70612"/>
                  <a:gd name="connsiteX2" fmla="*/ 226544 w 226544"/>
                  <a:gd name="connsiteY2" fmla="*/ 35306 h 70612"/>
                  <a:gd name="connsiteX3" fmla="*/ 27685 w 226544"/>
                  <a:gd name="connsiteY3" fmla="*/ 70612 h 70612"/>
                  <a:gd name="connsiteX0-1" fmla="*/ 0 w 226544"/>
                  <a:gd name="connsiteY0-2" fmla="*/ 35306 h 70612"/>
                  <a:gd name="connsiteX1-3" fmla="*/ 27685 w 226544"/>
                  <a:gd name="connsiteY1-4" fmla="*/ 0 h 70612"/>
                  <a:gd name="connsiteX2-5" fmla="*/ 226544 w 226544"/>
                  <a:gd name="connsiteY2-6" fmla="*/ 35306 h 70612"/>
                  <a:gd name="connsiteX3-7" fmla="*/ 27685 w 226544"/>
                  <a:gd name="connsiteY3-8" fmla="*/ 70612 h 70612"/>
                  <a:gd name="connsiteX4" fmla="*/ 0 w 226544"/>
                  <a:gd name="connsiteY4" fmla="*/ 35306 h 70612"/>
                  <a:gd name="connsiteX0-9" fmla="*/ 0 w 226544"/>
                  <a:gd name="connsiteY0-10" fmla="*/ 35306 h 70612"/>
                  <a:gd name="connsiteX1-11" fmla="*/ 27685 w 226544"/>
                  <a:gd name="connsiteY1-12" fmla="*/ 0 h 70612"/>
                  <a:gd name="connsiteX2-13" fmla="*/ 226544 w 226544"/>
                  <a:gd name="connsiteY2-14" fmla="*/ 35306 h 70612"/>
                  <a:gd name="connsiteX3-15" fmla="*/ 27685 w 226544"/>
                  <a:gd name="connsiteY3-16" fmla="*/ 70612 h 70612"/>
                  <a:gd name="connsiteX4-17" fmla="*/ 0 w 226544"/>
                  <a:gd name="connsiteY4-18" fmla="*/ 35306 h 70612"/>
                  <a:gd name="connsiteX0-19" fmla="*/ 0 w 226544"/>
                  <a:gd name="connsiteY0-20" fmla="*/ 35306 h 70612"/>
                  <a:gd name="connsiteX1-21" fmla="*/ 27685 w 226544"/>
                  <a:gd name="connsiteY1-22" fmla="*/ 0 h 70612"/>
                  <a:gd name="connsiteX2-23" fmla="*/ 226544 w 226544"/>
                  <a:gd name="connsiteY2-24" fmla="*/ 35306 h 70612"/>
                  <a:gd name="connsiteX3-25" fmla="*/ 27685 w 226544"/>
                  <a:gd name="connsiteY3-26" fmla="*/ 70612 h 70612"/>
                  <a:gd name="connsiteX4-27" fmla="*/ 0 w 226544"/>
                  <a:gd name="connsiteY4-28" fmla="*/ 35306 h 70612"/>
                  <a:gd name="connsiteX0-29" fmla="*/ 0 w 226544"/>
                  <a:gd name="connsiteY0-30" fmla="*/ 35306 h 70612"/>
                  <a:gd name="connsiteX1-31" fmla="*/ 27685 w 226544"/>
                  <a:gd name="connsiteY1-32" fmla="*/ 0 h 70612"/>
                  <a:gd name="connsiteX2-33" fmla="*/ 226544 w 226544"/>
                  <a:gd name="connsiteY2-34" fmla="*/ 35306 h 70612"/>
                  <a:gd name="connsiteX3-35" fmla="*/ 27685 w 226544"/>
                  <a:gd name="connsiteY3-36" fmla="*/ 70612 h 70612"/>
                  <a:gd name="connsiteX4-37" fmla="*/ 0 w 226544"/>
                  <a:gd name="connsiteY4-38" fmla="*/ 35306 h 70612"/>
                  <a:gd name="connsiteX0-39" fmla="*/ 0 w 226544"/>
                  <a:gd name="connsiteY0-40" fmla="*/ 35306 h 70612"/>
                  <a:gd name="connsiteX1-41" fmla="*/ 27685 w 226544"/>
                  <a:gd name="connsiteY1-42" fmla="*/ 0 h 70612"/>
                  <a:gd name="connsiteX2-43" fmla="*/ 226544 w 226544"/>
                  <a:gd name="connsiteY2-44" fmla="*/ 35306 h 70612"/>
                  <a:gd name="connsiteX3-45" fmla="*/ 27685 w 226544"/>
                  <a:gd name="connsiteY3-46" fmla="*/ 70612 h 70612"/>
                  <a:gd name="connsiteX4-47" fmla="*/ 0 w 226544"/>
                  <a:gd name="connsiteY4-48" fmla="*/ 35306 h 70612"/>
                  <a:gd name="connsiteX0-49" fmla="*/ 0 w 226544"/>
                  <a:gd name="connsiteY0-50" fmla="*/ 35306 h 70612"/>
                  <a:gd name="connsiteX1-51" fmla="*/ 27685 w 226544"/>
                  <a:gd name="connsiteY1-52" fmla="*/ 0 h 70612"/>
                  <a:gd name="connsiteX2-53" fmla="*/ 226544 w 226544"/>
                  <a:gd name="connsiteY2-54" fmla="*/ 35306 h 70612"/>
                  <a:gd name="connsiteX3-55" fmla="*/ 27685 w 226544"/>
                  <a:gd name="connsiteY3-56" fmla="*/ 70612 h 70612"/>
                  <a:gd name="connsiteX4-57" fmla="*/ 0 w 226544"/>
                  <a:gd name="connsiteY4-58" fmla="*/ 35306 h 70612"/>
                  <a:gd name="connsiteX0-59" fmla="*/ 0 w 226544"/>
                  <a:gd name="connsiteY0-60" fmla="*/ 35306 h 70612"/>
                  <a:gd name="connsiteX1-61" fmla="*/ 27685 w 226544"/>
                  <a:gd name="connsiteY1-62" fmla="*/ 0 h 70612"/>
                  <a:gd name="connsiteX2-63" fmla="*/ 226544 w 226544"/>
                  <a:gd name="connsiteY2-64" fmla="*/ 35306 h 70612"/>
                  <a:gd name="connsiteX3-65" fmla="*/ 27685 w 226544"/>
                  <a:gd name="connsiteY3-66" fmla="*/ 70612 h 70612"/>
                  <a:gd name="connsiteX4-67" fmla="*/ 0 w 226544"/>
                  <a:gd name="connsiteY4-68" fmla="*/ 35306 h 70612"/>
                  <a:gd name="connsiteX0-69" fmla="*/ 0 w 226544"/>
                  <a:gd name="connsiteY0-70" fmla="*/ 35306 h 70612"/>
                  <a:gd name="connsiteX1-71" fmla="*/ 27685 w 226544"/>
                  <a:gd name="connsiteY1-72" fmla="*/ 0 h 70612"/>
                  <a:gd name="connsiteX2-73" fmla="*/ 226544 w 226544"/>
                  <a:gd name="connsiteY2-74" fmla="*/ 35306 h 70612"/>
                  <a:gd name="connsiteX3-75" fmla="*/ 27685 w 226544"/>
                  <a:gd name="connsiteY3-76" fmla="*/ 70612 h 70612"/>
                  <a:gd name="connsiteX4-77" fmla="*/ 0 w 226544"/>
                  <a:gd name="connsiteY4-78" fmla="*/ 35306 h 70612"/>
                  <a:gd name="connsiteX0-79" fmla="*/ 0 w 226544"/>
                  <a:gd name="connsiteY0-80" fmla="*/ 35306 h 70612"/>
                  <a:gd name="connsiteX1-81" fmla="*/ 27685 w 226544"/>
                  <a:gd name="connsiteY1-82" fmla="*/ 0 h 70612"/>
                  <a:gd name="connsiteX2-83" fmla="*/ 226544 w 226544"/>
                  <a:gd name="connsiteY2-84" fmla="*/ 35306 h 70612"/>
                  <a:gd name="connsiteX3-85" fmla="*/ 27685 w 226544"/>
                  <a:gd name="connsiteY3-86" fmla="*/ 70612 h 70612"/>
                  <a:gd name="connsiteX4-87" fmla="*/ 0 w 226544"/>
                  <a:gd name="connsiteY4-88" fmla="*/ 35306 h 70612"/>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226544" h="70612">
                    <a:moveTo>
                      <a:pt x="0" y="35306"/>
                    </a:moveTo>
                    <a:cubicBezTo>
                      <a:pt x="1521" y="15316"/>
                      <a:pt x="12805" y="4576"/>
                      <a:pt x="27685" y="0"/>
                    </a:cubicBezTo>
                    <a:lnTo>
                      <a:pt x="226544" y="35306"/>
                    </a:lnTo>
                    <a:lnTo>
                      <a:pt x="27685" y="70612"/>
                    </a:lnTo>
                    <a:cubicBezTo>
                      <a:pt x="11264" y="65009"/>
                      <a:pt x="1007" y="52726"/>
                      <a:pt x="0" y="35306"/>
                    </a:cubicBezTo>
                    <a:close/>
                  </a:path>
                </a:pathLst>
              </a:custGeom>
              <a:solidFill>
                <a:srgbClr val="4C504C"/>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cxnSp>
            <p:nvCxnSpPr>
              <p:cNvPr id="25" name="Straight Connector 26"/>
              <p:cNvCxnSpPr/>
              <p:nvPr/>
            </p:nvCxnSpPr>
            <p:spPr>
              <a:xfrm>
                <a:off x="1374774" y="148664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6" name="Straight Connector 27"/>
              <p:cNvCxnSpPr/>
              <p:nvPr/>
            </p:nvCxnSpPr>
            <p:spPr>
              <a:xfrm>
                <a:off x="1374774" y="1562425"/>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7" name="Straight Connector 28"/>
              <p:cNvCxnSpPr/>
              <p:nvPr/>
            </p:nvCxnSpPr>
            <p:spPr>
              <a:xfrm>
                <a:off x="1374774" y="1638202"/>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8" name="Straight Connector 29"/>
              <p:cNvCxnSpPr/>
              <p:nvPr/>
            </p:nvCxnSpPr>
            <p:spPr>
              <a:xfrm>
                <a:off x="1374774" y="1713979"/>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29" name="Straight Connector 30"/>
              <p:cNvCxnSpPr/>
              <p:nvPr/>
            </p:nvCxnSpPr>
            <p:spPr>
              <a:xfrm>
                <a:off x="1374774" y="1789756"/>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30" name="Straight Connector 31"/>
              <p:cNvCxnSpPr/>
              <p:nvPr/>
            </p:nvCxnSpPr>
            <p:spPr>
              <a:xfrm>
                <a:off x="1374774" y="1865533"/>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31" name="Straight Connector 32"/>
              <p:cNvCxnSpPr/>
              <p:nvPr/>
            </p:nvCxnSpPr>
            <p:spPr>
              <a:xfrm>
                <a:off x="1374774" y="194130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grpSp>
        <p:sp>
          <p:nvSpPr>
            <p:cNvPr id="7" name="Trapezoid 5"/>
            <p:cNvSpPr/>
            <p:nvPr/>
          </p:nvSpPr>
          <p:spPr>
            <a:xfrm rot="16200000">
              <a:off x="1594832" y="5341831"/>
              <a:ext cx="695326" cy="59529"/>
            </a:xfrm>
            <a:prstGeom prst="trapezoid">
              <a:avLst>
                <a:gd name="adj" fmla="val 69837"/>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8" name="Trapezoid 6"/>
            <p:cNvSpPr/>
            <p:nvPr/>
          </p:nvSpPr>
          <p:spPr>
            <a:xfrm rot="16200000">
              <a:off x="1594832" y="4439533"/>
              <a:ext cx="695326" cy="59529"/>
            </a:xfrm>
            <a:prstGeom prst="trapezoid">
              <a:avLst>
                <a:gd name="adj" fmla="val 69837"/>
              </a:avLst>
            </a:prstGeom>
            <a:solidFill>
              <a:schemeClr val="accent5">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9" name="Trapezoid 7"/>
            <p:cNvSpPr/>
            <p:nvPr/>
          </p:nvSpPr>
          <p:spPr>
            <a:xfrm rot="16200000">
              <a:off x="1594832" y="3537234"/>
              <a:ext cx="695326" cy="59529"/>
            </a:xfrm>
            <a:prstGeom prst="trapezoid">
              <a:avLst>
                <a:gd name="adj" fmla="val 69837"/>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0" name="Trapezoid 8"/>
            <p:cNvSpPr/>
            <p:nvPr/>
          </p:nvSpPr>
          <p:spPr>
            <a:xfrm rot="16200000">
              <a:off x="1594832" y="2634935"/>
              <a:ext cx="695326" cy="59529"/>
            </a:xfrm>
            <a:prstGeom prst="trapezoid">
              <a:avLst>
                <a:gd name="adj" fmla="val 69837"/>
              </a:avLst>
            </a:prstGeom>
            <a:solidFill>
              <a:schemeClr val="accent3">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1" name="Pentagon 9"/>
            <p:cNvSpPr/>
            <p:nvPr/>
          </p:nvSpPr>
          <p:spPr>
            <a:xfrm>
              <a:off x="1912729" y="2359899"/>
              <a:ext cx="3510756" cy="607219"/>
            </a:xfrm>
            <a:prstGeom prst="homePlate">
              <a:avLst>
                <a:gd name="adj" fmla="val 36274"/>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2" name="Pentagon 10"/>
            <p:cNvSpPr/>
            <p:nvPr/>
          </p:nvSpPr>
          <p:spPr>
            <a:xfrm>
              <a:off x="1912729" y="3262198"/>
              <a:ext cx="3510756" cy="607219"/>
            </a:xfrm>
            <a:prstGeom prst="homePlate">
              <a:avLst>
                <a:gd name="adj" fmla="val 36274"/>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3" name="Pentagon 11"/>
            <p:cNvSpPr/>
            <p:nvPr/>
          </p:nvSpPr>
          <p:spPr>
            <a:xfrm>
              <a:off x="1912729" y="4164497"/>
              <a:ext cx="3510756" cy="607219"/>
            </a:xfrm>
            <a:prstGeom prst="homePlate">
              <a:avLst>
                <a:gd name="adj" fmla="val 36274"/>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a:solidFill>
                  <a:schemeClr val="bg1"/>
                </a:solidFill>
                <a:latin typeface="+mn-ea"/>
                <a:cs typeface="+mn-ea"/>
                <a:sym typeface="Arial" panose="020B0604020202020204" pitchFamily="34" charset="0"/>
              </a:endParaRPr>
            </a:p>
          </p:txBody>
        </p:sp>
        <p:sp>
          <p:nvSpPr>
            <p:cNvPr id="14" name="Pentagon 12"/>
            <p:cNvSpPr/>
            <p:nvPr/>
          </p:nvSpPr>
          <p:spPr>
            <a:xfrm>
              <a:off x="1912729" y="5066795"/>
              <a:ext cx="3510756" cy="607219"/>
            </a:xfrm>
            <a:prstGeom prst="homePlate">
              <a:avLst>
                <a:gd name="adj" fmla="val 36274"/>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325" b="1" dirty="0">
                <a:solidFill>
                  <a:schemeClr val="bg1"/>
                </a:solidFill>
                <a:latin typeface="+mn-ea"/>
                <a:cs typeface="+mn-ea"/>
                <a:sym typeface="Arial" panose="020B0604020202020204" pitchFamily="34" charset="0"/>
              </a:endParaRPr>
            </a:p>
          </p:txBody>
        </p:sp>
        <p:sp>
          <p:nvSpPr>
            <p:cNvPr id="15" name="Rectangle 33"/>
            <p:cNvSpPr/>
            <p:nvPr/>
          </p:nvSpPr>
          <p:spPr>
            <a:xfrm>
              <a:off x="2626482" y="2400675"/>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人工智能等科技元素的基础技术支撑</a:t>
              </a:r>
              <a:endPar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6" name="TextBox 38"/>
            <p:cNvSpPr txBox="1"/>
            <p:nvPr/>
          </p:nvSpPr>
          <p:spPr>
            <a:xfrm>
              <a:off x="1933831" y="2478964"/>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dirty="0">
                  <a:solidFill>
                    <a:schemeClr val="bg1"/>
                  </a:solidFill>
                  <a:latin typeface="+mn-ea"/>
                  <a:cs typeface="+mn-ea"/>
                  <a:sym typeface="Arial" panose="020B0604020202020204" pitchFamily="34" charset="0"/>
                </a:rPr>
                <a:t>1</a:t>
              </a:r>
              <a:endParaRPr lang="en-US" sz="1325" b="1" dirty="0">
                <a:solidFill>
                  <a:schemeClr val="bg1"/>
                </a:solidFill>
                <a:latin typeface="+mn-ea"/>
                <a:cs typeface="+mn-ea"/>
                <a:sym typeface="Arial" panose="020B0604020202020204" pitchFamily="34" charset="0"/>
              </a:endParaRPr>
            </a:p>
          </p:txBody>
        </p:sp>
        <p:sp>
          <p:nvSpPr>
            <p:cNvPr id="17" name="TextBox 191"/>
            <p:cNvSpPr txBox="1"/>
            <p:nvPr/>
          </p:nvSpPr>
          <p:spPr>
            <a:xfrm>
              <a:off x="1933831" y="3381429"/>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a:solidFill>
                    <a:schemeClr val="bg1"/>
                  </a:solidFill>
                  <a:latin typeface="+mn-ea"/>
                  <a:cs typeface="+mn-ea"/>
                  <a:sym typeface="Arial" panose="020B0604020202020204" pitchFamily="34" charset="0"/>
                </a:rPr>
                <a:t>2</a:t>
              </a:r>
              <a:endParaRPr lang="en-US" sz="1325" b="1">
                <a:solidFill>
                  <a:schemeClr val="bg1"/>
                </a:solidFill>
                <a:latin typeface="+mn-ea"/>
                <a:cs typeface="+mn-ea"/>
                <a:sym typeface="Arial" panose="020B0604020202020204" pitchFamily="34" charset="0"/>
              </a:endParaRPr>
            </a:p>
          </p:txBody>
        </p:sp>
        <p:sp>
          <p:nvSpPr>
            <p:cNvPr id="18" name="TextBox 192"/>
            <p:cNvSpPr txBox="1"/>
            <p:nvPr/>
          </p:nvSpPr>
          <p:spPr>
            <a:xfrm>
              <a:off x="1933831" y="4283894"/>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a:solidFill>
                    <a:schemeClr val="bg1"/>
                  </a:solidFill>
                  <a:latin typeface="+mn-ea"/>
                  <a:cs typeface="+mn-ea"/>
                  <a:sym typeface="Arial" panose="020B0604020202020204" pitchFamily="34" charset="0"/>
                </a:rPr>
                <a:t>3</a:t>
              </a:r>
              <a:endParaRPr lang="en-US" sz="1325" b="1">
                <a:solidFill>
                  <a:schemeClr val="bg1"/>
                </a:solidFill>
                <a:latin typeface="+mn-ea"/>
                <a:cs typeface="+mn-ea"/>
                <a:sym typeface="Arial" panose="020B0604020202020204" pitchFamily="34" charset="0"/>
              </a:endParaRPr>
            </a:p>
          </p:txBody>
        </p:sp>
        <p:sp>
          <p:nvSpPr>
            <p:cNvPr id="19" name="TextBox 193"/>
            <p:cNvSpPr txBox="1"/>
            <p:nvPr/>
          </p:nvSpPr>
          <p:spPr>
            <a:xfrm>
              <a:off x="1933831" y="5186362"/>
              <a:ext cx="325639" cy="350321"/>
            </a:xfrm>
            <a:prstGeom prst="rect">
              <a:avLst/>
            </a:prstGeom>
            <a:noFill/>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325" b="1">
                  <a:solidFill>
                    <a:schemeClr val="bg1"/>
                  </a:solidFill>
                  <a:latin typeface="+mn-ea"/>
                  <a:cs typeface="+mn-ea"/>
                  <a:sym typeface="Arial" panose="020B0604020202020204" pitchFamily="34" charset="0"/>
                </a:rPr>
                <a:t>4</a:t>
              </a:r>
              <a:endParaRPr lang="en-US" sz="1325" b="1">
                <a:solidFill>
                  <a:schemeClr val="bg1"/>
                </a:solidFill>
                <a:latin typeface="+mn-ea"/>
                <a:cs typeface="+mn-ea"/>
                <a:sym typeface="Arial" panose="020B0604020202020204" pitchFamily="34" charset="0"/>
              </a:endParaRPr>
            </a:p>
          </p:txBody>
        </p:sp>
        <p:sp>
          <p:nvSpPr>
            <p:cNvPr id="32" name="Rectangle 38"/>
            <p:cNvSpPr/>
            <p:nvPr/>
          </p:nvSpPr>
          <p:spPr>
            <a:xfrm>
              <a:off x="2626482" y="3303141"/>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市场竞争愈发激烈</a:t>
              </a:r>
              <a:endParaRPr sz="2000" b="1">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33" name="Rectangle 39"/>
            <p:cNvSpPr/>
            <p:nvPr/>
          </p:nvSpPr>
          <p:spPr>
            <a:xfrm>
              <a:off x="2626482" y="4205608"/>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mn-ea"/>
                  <a:sym typeface="Arial" panose="020B0604020202020204" pitchFamily="34" charset="0"/>
                </a:rPr>
                <a:t>金融产品越来越多元化和个性化</a:t>
              </a:r>
              <a:endParaRPr sz="2000" b="1">
                <a:solidFill>
                  <a:schemeClr val="bg1"/>
                </a:solidFill>
                <a:latin typeface="微软雅黑" panose="020B0503020204020204" charset="-122"/>
                <a:ea typeface="微软雅黑" panose="020B0503020204020204" charset="-122"/>
                <a:cs typeface="+mn-ea"/>
                <a:sym typeface="Arial" panose="020B0604020202020204" pitchFamily="34" charset="0"/>
              </a:endParaRPr>
            </a:p>
          </p:txBody>
        </p:sp>
        <p:sp>
          <p:nvSpPr>
            <p:cNvPr id="34" name="Rectangle 40"/>
            <p:cNvSpPr/>
            <p:nvPr/>
          </p:nvSpPr>
          <p:spPr>
            <a:xfrm>
              <a:off x="2626482" y="5105687"/>
              <a:ext cx="2330568" cy="479213"/>
            </a:xfrm>
            <a:prstGeom prst="rect">
              <a:avLst/>
            </a:prstGeom>
          </p:spPr>
          <p:txBody>
            <a:bodyPr wrap="square">
              <a:spAutoFit/>
            </a:bodyPr>
            <a:lstStyle/>
            <a:p>
              <a:pPr algn="ctr">
                <a:lnSpc>
                  <a:spcPct val="120000"/>
                </a:lnSpc>
              </a:pPr>
              <a:r>
                <a:rPr sz="2000" b="1">
                  <a:solidFill>
                    <a:schemeClr val="bg1"/>
                  </a:solidFill>
                  <a:latin typeface="微软雅黑" panose="020B0503020204020204" charset="-122"/>
                  <a:ea typeface="微软雅黑" panose="020B0503020204020204" charset="-122"/>
                  <a:cs typeface="+mn-ea"/>
                  <a:sym typeface="Arial" panose="020B0604020202020204" pitchFamily="34" charset="0"/>
                </a:rPr>
                <a:t>服务质量和用户满意度进一步提升</a:t>
              </a:r>
              <a:endParaRPr sz="2000" b="1">
                <a:solidFill>
                  <a:schemeClr val="bg1"/>
                </a:solidFill>
                <a:latin typeface="微软雅黑" panose="020B0503020204020204" charset="-122"/>
                <a:ea typeface="微软雅黑" panose="020B0503020204020204" charset="-122"/>
                <a:cs typeface="+mn-ea"/>
                <a:sym typeface="Arial" panose="020B0604020202020204" pitchFamily="34" charset="0"/>
              </a:endParaRPr>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1" name="图片 120"/>
          <p:cNvPicPr/>
          <p:nvPr/>
        </p:nvPicPr>
        <p:blipFill>
          <a:blip r:embed="rId1"/>
          <a:srcRect l="15361" r="16674"/>
          <a:stretch>
            <a:fillRect/>
          </a:stretch>
        </p:blipFill>
        <p:spPr>
          <a:xfrm>
            <a:off x="889000" y="1332865"/>
            <a:ext cx="4878705" cy="4486910"/>
          </a:xfrm>
          <a:prstGeom prst="round2DiagRect">
            <a:avLst/>
          </a:prstGeom>
          <a:noFill/>
          <a:ln w="9525">
            <a:noFill/>
          </a:ln>
        </p:spPr>
      </p:pic>
      <p:sp>
        <p:nvSpPr>
          <p:cNvPr id="2" name="标题 1"/>
          <p:cNvSpPr>
            <a:spLocks noGrp="1"/>
          </p:cNvSpPr>
          <p:nvPr>
            <p:ph type="title"/>
          </p:nvPr>
        </p:nvSpPr>
        <p:spPr/>
        <p:txBody>
          <a:bodyPr/>
          <a:p>
            <a:r>
              <a:rPr lang="zh-CN" altLang="en-US"/>
              <a:t>一、人工智能等科技元素的基础技术支撑</a:t>
            </a:r>
            <a:endParaRPr lang="zh-CN" altLang="en-US"/>
          </a:p>
        </p:txBody>
      </p:sp>
      <p:sp>
        <p:nvSpPr>
          <p:cNvPr id="7" name="TextBox 6"/>
          <p:cNvSpPr txBox="1"/>
          <p:nvPr>
            <p:custDataLst>
              <p:tags r:id="rId2"/>
            </p:custDataLst>
          </p:nvPr>
        </p:nvSpPr>
        <p:spPr>
          <a:xfrm>
            <a:off x="6195695" y="1389380"/>
            <a:ext cx="4919980" cy="437451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互联网金融的未来发展趋向将融合更多的科技元素，利用科技赋能金融发展，人工智能、大数据、区块链、云计算、5G基础设施的建设，金融行业正全面迈入大数据时代，从产品设计、销售到售后的过程中，都积累了大量的用户数据。</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将积累的数据打通并与业务场景结合，利用数据驱动业务增长提高业务效率，是所有金融机构都希望实现的目标。</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21"/>
                                        </p:tgtEl>
                                        <p:attrNameLst>
                                          <p:attrName>style.visibility</p:attrName>
                                        </p:attrNameLst>
                                      </p:cBhvr>
                                      <p:to>
                                        <p:strVal val="visible"/>
                                      </p:to>
                                    </p:set>
                                    <p:animEffect transition="in" filter="dissolve">
                                      <p:cBhvr>
                                        <p:cTn id="7" dur="500"/>
                                        <p:tgtEl>
                                          <p:spTgt spid="12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7">
                                            <p:txEl>
                                              <p:pRg st="1" end="1"/>
                                            </p:txEl>
                                          </p:spTgt>
                                        </p:tgtEl>
                                        <p:attrNameLst>
                                          <p:attrName>style.visibility</p:attrName>
                                        </p:attrNameLst>
                                      </p:cBhvr>
                                      <p:to>
                                        <p:strVal val="visible"/>
                                      </p:to>
                                    </p:set>
                                    <p:anim calcmode="lin" valueType="num">
                                      <p:cBhvr additive="base">
                                        <p:cTn id="18" dur="500" fill="hold"/>
                                        <p:tgtEl>
                                          <p:spTgt spid="7">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二、市场竞争愈发激烈</a:t>
            </a:r>
            <a:endParaRPr lang="zh-CN" altLang="en-US"/>
          </a:p>
        </p:txBody>
      </p:sp>
      <p:sp>
        <p:nvSpPr>
          <p:cNvPr id="43" name="矩形 42"/>
          <p:cNvSpPr/>
          <p:nvPr>
            <p:custDataLst>
              <p:tags r:id="rId1"/>
            </p:custDataLst>
          </p:nvPr>
        </p:nvSpPr>
        <p:spPr>
          <a:xfrm>
            <a:off x="956945" y="1452245"/>
            <a:ext cx="10278110" cy="214122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13" name="TextBox 6"/>
          <p:cNvSpPr txBox="1"/>
          <p:nvPr>
            <p:custDataLst>
              <p:tags r:id="rId2"/>
            </p:custDataLst>
          </p:nvPr>
        </p:nvSpPr>
        <p:spPr>
          <a:xfrm>
            <a:off x="1186180" y="4243705"/>
            <a:ext cx="9790430" cy="1938020"/>
          </a:xfrm>
          <a:prstGeom prst="rect">
            <a:avLst/>
          </a:prstGeom>
          <a:noFill/>
        </p:spPr>
        <p:txBody>
          <a:bodyPr wrap="square" rtlCol="0">
            <a:spAutoFit/>
          </a:bodyPr>
          <a:p>
            <a:pPr indent="508000" algn="just" fontAlgn="auto">
              <a:lnSpc>
                <a:spcPct val="150000"/>
              </a:lnSpc>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随着宏观环境不确定性增加，以及市场竞争愈发激烈，银行、保险、证券、基金等机构都希望通过增强对客户的数据洞察能力，尽可能地准确理解和深度挖掘客户的差异化需求，与自身产品和服务进行匹配，从而实现精准触达，缩短获客时间，降低营销成本。</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17" name="图片 116"/>
          <p:cNvPicPr>
            <a:picLocks noChangeAspect="1"/>
          </p:cNvPicPr>
          <p:nvPr/>
        </p:nvPicPr>
        <p:blipFill>
          <a:blip r:embed="rId3"/>
          <a:srcRect t="12167" b="8020"/>
          <a:stretch>
            <a:fillRect/>
          </a:stretch>
        </p:blipFill>
        <p:spPr>
          <a:xfrm>
            <a:off x="2136140" y="1135380"/>
            <a:ext cx="7920355" cy="2774315"/>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barn(outVertical)">
                                      <p:cBhvr>
                                        <p:cTn id="7" dur="500"/>
                                        <p:tgtEl>
                                          <p:spTgt spid="43"/>
                                        </p:tgtEl>
                                      </p:cBhvr>
                                    </p:animEffect>
                                  </p:childTnLst>
                                </p:cTn>
                              </p:par>
                              <p:par>
                                <p:cTn id="8" presetID="16" presetClass="entr" presetSubtype="37" fill="hold" nodeType="withEffect">
                                  <p:stCondLst>
                                    <p:cond delay="0"/>
                                  </p:stCondLst>
                                  <p:childTnLst>
                                    <p:set>
                                      <p:cBhvr>
                                        <p:cTn id="9" dur="1" fill="hold">
                                          <p:stCondLst>
                                            <p:cond delay="0"/>
                                          </p:stCondLst>
                                        </p:cTn>
                                        <p:tgtEl>
                                          <p:spTgt spid="117"/>
                                        </p:tgtEl>
                                        <p:attrNameLst>
                                          <p:attrName>style.visibility</p:attrName>
                                        </p:attrNameLst>
                                      </p:cBhvr>
                                      <p:to>
                                        <p:strVal val="visible"/>
                                      </p:to>
                                    </p:set>
                                    <p:animEffect transition="in" filter="barn(outVertical)">
                                      <p:cBhvr>
                                        <p:cTn id="10" dur="500"/>
                                        <p:tgtEl>
                                          <p:spTgt spid="117"/>
                                        </p:tgtEl>
                                      </p:cBhvr>
                                    </p:animEffect>
                                  </p:childTnLst>
                                </p:cTn>
                              </p:par>
                            </p:childTnLst>
                          </p:cTn>
                        </p:par>
                        <p:par>
                          <p:cTn id="11" fill="hold">
                            <p:stCondLst>
                              <p:cond delay="500"/>
                            </p:stCondLst>
                            <p:childTnLst>
                              <p:par>
                                <p:cTn id="12" presetID="2" presetClass="entr" presetSubtype="4"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43"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6" name="图形 5"/>
          <p:cNvPicPr>
            <a:picLocks noChangeAspect="1"/>
          </p:cNvPicPr>
          <p:nvPr>
            <p:custDataLst>
              <p:tags r:id="rId1"/>
            </p:custDataLst>
          </p:nvPr>
        </p:nvPicPr>
        <p:blipFill>
          <a:blip r:embed="rId2">
            <a:extLst>
              <a:ext uri="{96DAC541-7B7A-43D3-8B79-37D633B846F1}">
                <asvg:svgBlip xmlns:asvg="http://schemas.microsoft.com/office/drawing/2016/SVG/main" r:embed="rId3"/>
              </a:ext>
            </a:extLst>
          </a:blip>
          <a:stretch>
            <a:fillRect/>
          </a:stretch>
        </p:blipFill>
        <p:spPr>
          <a:xfrm>
            <a:off x="10301842" y="2065011"/>
            <a:ext cx="575015" cy="575015"/>
          </a:xfrm>
          <a:prstGeom prst="rect">
            <a:avLst/>
          </a:prstGeom>
        </p:spPr>
      </p:pic>
      <p:pic>
        <p:nvPicPr>
          <p:cNvPr id="5" name="图形 2"/>
          <p:cNvPicPr>
            <a:picLocks noChangeAspect="1"/>
          </p:cNvPicPr>
          <p:nvPr>
            <p:custDataLst>
              <p:tags r:id="rId4"/>
            </p:custDataLst>
          </p:nvPr>
        </p:nvPicPr>
        <p:blipFill>
          <a:blip r:embed="rId2">
            <a:extLst>
              <a:ext uri="{96DAC541-7B7A-43D3-8B79-37D633B846F1}">
                <asvg:svgBlip xmlns:asvg="http://schemas.microsoft.com/office/drawing/2016/SVG/main" r:embed="rId3"/>
              </a:ext>
            </a:extLst>
          </a:blip>
          <a:stretch>
            <a:fillRect/>
          </a:stretch>
        </p:blipFill>
        <p:spPr>
          <a:xfrm rot="10800000">
            <a:off x="7379467" y="5161223"/>
            <a:ext cx="575015" cy="575015"/>
          </a:xfrm>
          <a:prstGeom prst="rect">
            <a:avLst/>
          </a:prstGeom>
        </p:spPr>
      </p:pic>
      <p:pic>
        <p:nvPicPr>
          <p:cNvPr id="14" name="图片 13" descr="D:\Tao_xy工作\校园-设计服务\辽宁现代服务\互联网金融\03\图片1.png图片1"/>
          <p:cNvPicPr>
            <a:picLocks noChangeAspect="1"/>
          </p:cNvPicPr>
          <p:nvPr>
            <p:custDataLst>
              <p:tags r:id="rId5"/>
            </p:custDataLst>
          </p:nvPr>
        </p:nvPicPr>
        <p:blipFill>
          <a:blip r:embed="rId6"/>
          <a:srcRect/>
          <a:stretch>
            <a:fillRect/>
          </a:stretch>
        </p:blipFill>
        <p:spPr>
          <a:xfrm>
            <a:off x="7512744" y="1905401"/>
            <a:ext cx="3578225" cy="3551597"/>
          </a:xfrm>
          <a:custGeom>
            <a:avLst/>
            <a:gdLst>
              <a:gd name="connsiteX0" fmla="*/ 1847667 w 4381878"/>
              <a:gd name="connsiteY0" fmla="*/ 0 h 4352365"/>
              <a:gd name="connsiteX1" fmla="*/ 2534211 w 4381878"/>
              <a:gd name="connsiteY1" fmla="*/ 0 h 4352365"/>
              <a:gd name="connsiteX2" fmla="*/ 2632490 w 4381878"/>
              <a:gd name="connsiteY2" fmla="*/ 14999 h 4352365"/>
              <a:gd name="connsiteX3" fmla="*/ 4381878 w 4381878"/>
              <a:gd name="connsiteY3" fmla="*/ 2161426 h 4352365"/>
              <a:gd name="connsiteX4" fmla="*/ 2190939 w 4381878"/>
              <a:gd name="connsiteY4" fmla="*/ 4352365 h 4352365"/>
              <a:gd name="connsiteX5" fmla="*/ 0 w 4381878"/>
              <a:gd name="connsiteY5" fmla="*/ 2161426 h 4352365"/>
              <a:gd name="connsiteX6" fmla="*/ 1749389 w 4381878"/>
              <a:gd name="connsiteY6" fmla="*/ 14999 h 4352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81878" h="4352365">
                <a:moveTo>
                  <a:pt x="1847667" y="0"/>
                </a:moveTo>
                <a:lnTo>
                  <a:pt x="2534211" y="0"/>
                </a:lnTo>
                <a:lnTo>
                  <a:pt x="2632490" y="14999"/>
                </a:lnTo>
                <a:cubicBezTo>
                  <a:pt x="3630864" y="219296"/>
                  <a:pt x="4381878" y="1102657"/>
                  <a:pt x="4381878" y="2161426"/>
                </a:cubicBezTo>
                <a:cubicBezTo>
                  <a:pt x="4381878" y="3371448"/>
                  <a:pt x="3400961" y="4352365"/>
                  <a:pt x="2190939" y="4352365"/>
                </a:cubicBezTo>
                <a:cubicBezTo>
                  <a:pt x="980917" y="4352365"/>
                  <a:pt x="0" y="3371448"/>
                  <a:pt x="0" y="2161426"/>
                </a:cubicBezTo>
                <a:cubicBezTo>
                  <a:pt x="0" y="1102657"/>
                  <a:pt x="751015" y="219296"/>
                  <a:pt x="1749389" y="14999"/>
                </a:cubicBezTo>
                <a:close/>
              </a:path>
            </a:pathLst>
          </a:custGeom>
        </p:spPr>
      </p:pic>
      <p:grpSp>
        <p:nvGrpSpPr>
          <p:cNvPr id="8" name="图形 8"/>
          <p:cNvGrpSpPr/>
          <p:nvPr>
            <p:custDataLst>
              <p:tags r:id="rId7"/>
            </p:custDataLst>
          </p:nvPr>
        </p:nvGrpSpPr>
        <p:grpSpPr>
          <a:xfrm>
            <a:off x="7020176" y="1452122"/>
            <a:ext cx="4563356" cy="4563356"/>
            <a:chOff x="1108939" y="632878"/>
            <a:chExt cx="5592242" cy="5592242"/>
          </a:xfrm>
          <a:noFill/>
        </p:grpSpPr>
        <p:sp>
          <p:nvSpPr>
            <p:cNvPr id="9" name="任意多边形: 形状 7"/>
            <p:cNvSpPr/>
            <p:nvPr>
              <p:custDataLst>
                <p:tags r:id="rId8"/>
              </p:custDataLst>
            </p:nvPr>
          </p:nvSpPr>
          <p:spPr>
            <a:xfrm>
              <a:off x="3494962" y="632878"/>
              <a:ext cx="3206219" cy="3206219"/>
            </a:xfrm>
            <a:custGeom>
              <a:avLst/>
              <a:gdLst>
                <a:gd name="connsiteX0" fmla="*/ 3176394 w 3206219"/>
                <a:gd name="connsiteY0" fmla="*/ 3206219 h 3206219"/>
                <a:gd name="connsiteX1" fmla="*/ 3206219 w 3206219"/>
                <a:gd name="connsiteY1" fmla="*/ 2796122 h 3206219"/>
                <a:gd name="connsiteX2" fmla="*/ 410098 w 3206219"/>
                <a:gd name="connsiteY2" fmla="*/ 0 h 3206219"/>
                <a:gd name="connsiteX3" fmla="*/ 0 w 3206219"/>
                <a:gd name="connsiteY3" fmla="*/ 29825 h 3206219"/>
              </a:gdLst>
              <a:ahLst/>
              <a:cxnLst>
                <a:cxn ang="0">
                  <a:pos x="connsiteX0" y="connsiteY0"/>
                </a:cxn>
                <a:cxn ang="0">
                  <a:pos x="connsiteX1" y="connsiteY1"/>
                </a:cxn>
                <a:cxn ang="0">
                  <a:pos x="connsiteX2" y="connsiteY2"/>
                </a:cxn>
                <a:cxn ang="0">
                  <a:pos x="connsiteX3" y="connsiteY3"/>
                </a:cxn>
              </a:cxnLst>
              <a:rect l="l" t="t" r="r" b="b"/>
              <a:pathLst>
                <a:path w="3206219" h="3206219">
                  <a:moveTo>
                    <a:pt x="3176394" y="3206219"/>
                  </a:moveTo>
                  <a:cubicBezTo>
                    <a:pt x="3195967" y="3072316"/>
                    <a:pt x="3206219" y="2935306"/>
                    <a:pt x="3206219" y="2796122"/>
                  </a:cubicBezTo>
                  <a:cubicBezTo>
                    <a:pt x="3206219" y="1251730"/>
                    <a:pt x="1954489" y="0"/>
                    <a:pt x="410098" y="0"/>
                  </a:cubicBezTo>
                  <a:cubicBezTo>
                    <a:pt x="270913" y="0"/>
                    <a:pt x="133903" y="10252"/>
                    <a:pt x="0" y="29825"/>
                  </a:cubicBezTo>
                </a:path>
              </a:pathLst>
            </a:custGeom>
            <a:noFill/>
            <a:ln w="46602" cap="flat">
              <a:solidFill>
                <a:schemeClr val="accent1"/>
              </a:solidFill>
              <a:prstDash val="solid"/>
              <a:miter/>
            </a:ln>
          </p:spPr>
          <p:txBody>
            <a:bodyPr rtlCol="0" anchor="ctr"/>
            <a:p>
              <a:endParaRPr lang="zh-CN" altLang="en-US" sz="1800"/>
            </a:p>
          </p:txBody>
        </p:sp>
        <p:sp>
          <p:nvSpPr>
            <p:cNvPr id="10" name="任意多边形: 形状 8"/>
            <p:cNvSpPr/>
            <p:nvPr>
              <p:custDataLst>
                <p:tags r:id="rId9"/>
              </p:custDataLst>
            </p:nvPr>
          </p:nvSpPr>
          <p:spPr>
            <a:xfrm>
              <a:off x="1108939" y="2999639"/>
              <a:ext cx="3225481" cy="3225481"/>
            </a:xfrm>
            <a:custGeom>
              <a:avLst/>
              <a:gdLst>
                <a:gd name="connsiteX0" fmla="*/ 32621 w 3225481"/>
                <a:gd name="connsiteY0" fmla="*/ 0 h 3225481"/>
                <a:gd name="connsiteX1" fmla="*/ 0 w 3225481"/>
                <a:gd name="connsiteY1" fmla="*/ 429360 h 3225481"/>
                <a:gd name="connsiteX2" fmla="*/ 2796122 w 3225481"/>
                <a:gd name="connsiteY2" fmla="*/ 3225482 h 3225481"/>
                <a:gd name="connsiteX3" fmla="*/ 3225481 w 3225481"/>
                <a:gd name="connsiteY3" fmla="*/ 3192860 h 3225481"/>
              </a:gdLst>
              <a:ahLst/>
              <a:cxnLst>
                <a:cxn ang="0">
                  <a:pos x="connsiteX0" y="connsiteY0"/>
                </a:cxn>
                <a:cxn ang="0">
                  <a:pos x="connsiteX1" y="connsiteY1"/>
                </a:cxn>
                <a:cxn ang="0">
                  <a:pos x="connsiteX2" y="connsiteY2"/>
                </a:cxn>
                <a:cxn ang="0">
                  <a:pos x="connsiteX3" y="connsiteY3"/>
                </a:cxn>
              </a:cxnLst>
              <a:rect l="l" t="t" r="r" b="b"/>
              <a:pathLst>
                <a:path w="3225481" h="3225481">
                  <a:moveTo>
                    <a:pt x="32621" y="0"/>
                  </a:moveTo>
                  <a:cubicBezTo>
                    <a:pt x="11184" y="139806"/>
                    <a:pt x="0" y="283340"/>
                    <a:pt x="0" y="429360"/>
                  </a:cubicBezTo>
                  <a:cubicBezTo>
                    <a:pt x="0" y="1973751"/>
                    <a:pt x="1251730" y="3225482"/>
                    <a:pt x="2796122" y="3225482"/>
                  </a:cubicBezTo>
                  <a:cubicBezTo>
                    <a:pt x="2942141" y="3225482"/>
                    <a:pt x="3085365" y="3214297"/>
                    <a:pt x="3225481" y="3192860"/>
                  </a:cubicBezTo>
                </a:path>
              </a:pathLst>
            </a:custGeom>
            <a:noFill/>
            <a:ln w="46602" cap="flat">
              <a:solidFill>
                <a:schemeClr val="accent1"/>
              </a:solidFill>
              <a:prstDash val="solid"/>
              <a:miter/>
            </a:ln>
          </p:spPr>
          <p:txBody>
            <a:bodyPr rtlCol="0" anchor="ctr"/>
            <a:p>
              <a:endParaRPr lang="zh-CN" altLang="en-US" sz="1800"/>
            </a:p>
          </p:txBody>
        </p:sp>
      </p:grpSp>
      <p:sp>
        <p:nvSpPr>
          <p:cNvPr id="12" name="椭圆 11"/>
          <p:cNvSpPr/>
          <p:nvPr>
            <p:custDataLst>
              <p:tags r:id="rId10"/>
            </p:custDataLst>
          </p:nvPr>
        </p:nvSpPr>
        <p:spPr>
          <a:xfrm>
            <a:off x="6648863" y="1674461"/>
            <a:ext cx="1595757" cy="1595757"/>
          </a:xfrm>
          <a:prstGeom prst="ellipse">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p>
        </p:txBody>
      </p:sp>
      <p:sp>
        <p:nvSpPr>
          <p:cNvPr id="13" name="椭圆 12"/>
          <p:cNvSpPr/>
          <p:nvPr>
            <p:custDataLst>
              <p:tags r:id="rId11"/>
            </p:custDataLst>
          </p:nvPr>
        </p:nvSpPr>
        <p:spPr>
          <a:xfrm>
            <a:off x="10146058" y="4624983"/>
            <a:ext cx="1155156" cy="1155156"/>
          </a:xfrm>
          <a:prstGeom prst="ellipse">
            <a:avLst/>
          </a:prstGeom>
          <a:solidFill>
            <a:schemeClr val="bg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p>
        </p:txBody>
      </p:sp>
      <p:sp>
        <p:nvSpPr>
          <p:cNvPr id="15" name="椭圆 14"/>
          <p:cNvSpPr/>
          <p:nvPr>
            <p:custDataLst>
              <p:tags r:id="rId12"/>
            </p:custDataLst>
          </p:nvPr>
        </p:nvSpPr>
        <p:spPr>
          <a:xfrm>
            <a:off x="6674530" y="5290996"/>
            <a:ext cx="332002" cy="332002"/>
          </a:xfrm>
          <a:prstGeom prst="ellipse">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p>
        </p:txBody>
      </p:sp>
      <p:sp>
        <p:nvSpPr>
          <p:cNvPr id="4" name="标题 3"/>
          <p:cNvSpPr/>
          <p:nvPr>
            <p:ph type="title"/>
          </p:nvPr>
        </p:nvSpPr>
        <p:spPr/>
        <p:txBody>
          <a:bodyPr/>
          <a:p>
            <a:r>
              <a:rPr lang="zh-CN" altLang="en-US">
                <a:sym typeface="+mn-ea"/>
              </a:rPr>
              <a:t>三、金融产品越来越多元化和个性化</a:t>
            </a:r>
            <a:endParaRPr lang="zh-CN" altLang="en-US"/>
          </a:p>
        </p:txBody>
      </p:sp>
      <p:sp>
        <p:nvSpPr>
          <p:cNvPr id="7" name="TextBox 6"/>
          <p:cNvSpPr txBox="1"/>
          <p:nvPr>
            <p:custDataLst>
              <p:tags r:id="rId13"/>
            </p:custDataLst>
          </p:nvPr>
        </p:nvSpPr>
        <p:spPr>
          <a:xfrm>
            <a:off x="857885" y="967740"/>
            <a:ext cx="5506720" cy="5581015"/>
          </a:xfrm>
          <a:prstGeom prst="rect">
            <a:avLst/>
          </a:prstGeom>
          <a:noFill/>
        </p:spPr>
        <p:txBody>
          <a:bodyPr wrap="square" rtlCol="0">
            <a:spAutoFit/>
          </a:bodyPr>
          <a:p>
            <a:pPr indent="457200" algn="just" fontAlgn="auto">
              <a:lnSpc>
                <a:spcPct val="135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基于知识图谱技术汇聚多源客户信息，构建客户多维画像和标签体系，在个人及零售业务中，能将客户的关系、事件、行为等进行关联，在整个业务周期对客户属性进行动态、实时的描绘，深度分析客户投资喜好和风险偏好，实现理财、投资、保险产品的匹配推荐；</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35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在机构及对公业务中，通过构建企业关联关系网络，可以实现对产业链的洞察，发掘潜在可拓展的新客户、有价值潜力提升的现有客户、客户的新需求，整理出有价值的营销线索，有针对性地推荐或辅助设计产品；</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35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构建金融机构内部的知识图谱，能实现跨部门、跨业务线打通数据，避免重复工作，提高信息采集和风险识别的效果和效率。</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ustDataLst>
      <p:tags r:id="rId14"/>
    </p:custDataLst>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四、服务质量和用户满意度进一步提升</a:t>
            </a:r>
            <a:endParaRPr lang="zh-CN" altLang="en-US"/>
          </a:p>
        </p:txBody>
      </p:sp>
      <p:sp>
        <p:nvSpPr>
          <p:cNvPr id="7" name="TextBox 6"/>
          <p:cNvSpPr txBox="1"/>
          <p:nvPr>
            <p:custDataLst>
              <p:tags r:id="rId1"/>
            </p:custDataLst>
          </p:nvPr>
        </p:nvSpPr>
        <p:spPr>
          <a:xfrm>
            <a:off x="889000" y="988695"/>
            <a:ext cx="10460990" cy="101473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除构建用户图谱外，将知识图谱引入到推荐系统中可以有效地解决传统推荐系统存在的稀疏性和冷启动问题。</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3" name="TextBox 6"/>
          <p:cNvSpPr txBox="1"/>
          <p:nvPr>
            <p:custDataLst>
              <p:tags r:id="rId2"/>
            </p:custDataLst>
          </p:nvPr>
        </p:nvSpPr>
        <p:spPr>
          <a:xfrm>
            <a:off x="889000" y="2134235"/>
            <a:ext cx="5403215" cy="424624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知识图谱为实体引入了更多的属性信息和语义关系，整合学习用户信息和偏好画像，因此能更准确地捕捉用户和产品属性的潜在匹配关系，深层次地发现用户兴趣；通过提供不同的关系连接种类，能实现推荐结果的发散，避免结果局限于单一类型，增加多样性；通过连接推荐结果和用户的历史记录，提高用户对推荐结果的接受度和满意度，增强用户对推荐系统的信任度。</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23" name="图片 122"/>
          <p:cNvPicPr>
            <a:picLocks noChangeAspect="1"/>
          </p:cNvPicPr>
          <p:nvPr/>
        </p:nvPicPr>
        <p:blipFill>
          <a:blip r:embed="rId3"/>
          <a:stretch>
            <a:fillRect/>
          </a:stretch>
        </p:blipFill>
        <p:spPr>
          <a:xfrm>
            <a:off x="6551295" y="2502535"/>
            <a:ext cx="4798695" cy="3195955"/>
          </a:xfrm>
          <a:prstGeom prst="round2Diag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18" presetClass="entr" presetSubtype="12" fill="hold" nodeType="afterEffect">
                                  <p:stCondLst>
                                    <p:cond delay="0"/>
                                  </p:stCondLst>
                                  <p:childTnLst>
                                    <p:set>
                                      <p:cBhvr>
                                        <p:cTn id="17" dur="1" fill="hold">
                                          <p:stCondLst>
                                            <p:cond delay="0"/>
                                          </p:stCondLst>
                                        </p:cTn>
                                        <p:tgtEl>
                                          <p:spTgt spid="123"/>
                                        </p:tgtEl>
                                        <p:attrNameLst>
                                          <p:attrName>style.visibility</p:attrName>
                                        </p:attrNameLst>
                                      </p:cBhvr>
                                      <p:to>
                                        <p:strVal val="visible"/>
                                      </p:to>
                                    </p:set>
                                    <p:animEffect transition="in" filter="strips(downLeft)">
                                      <p:cBhvr>
                                        <p:cTn id="18" dur="5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smtClean="0">
                <a:solidFill>
                  <a:prstClr val="white">
                    <a:lumMod val="50000"/>
                  </a:prstClr>
                </a:solidFill>
                <a:cs typeface="+mn-ea"/>
                <a:sym typeface="+mn-lt"/>
              </a:rPr>
              <a:t>感谢观看 </a:t>
            </a:r>
            <a:r>
              <a:rPr kumimoji="1" lang="en-US" altLang="zh-CN" sz="7200" b="1" dirty="0" smtClean="0">
                <a:solidFill>
                  <a:prstClr val="white">
                    <a:lumMod val="50000"/>
                  </a:prstClr>
                </a:solidFill>
                <a:cs typeface="+mn-ea"/>
                <a:sym typeface="+mn-lt"/>
              </a:rPr>
              <a:t>THANK YOU!</a:t>
            </a:r>
            <a:endParaRPr kumimoji="1" lang="en-US" altLang="zh-CN" sz="7200" b="1" dirty="0" smtClean="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5285"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5486_1*ζ_h_i*1_1_1"/>
  <p:tag name="KSO_WM_TEMPLATE_CATEGORY" val="diagram"/>
  <p:tag name="KSO_WM_TEMPLATE_INDEX" val="20215486"/>
  <p:tag name="KSO_WM_UNIT_LAYERLEVEL" val="1_1_1"/>
  <p:tag name="KSO_WM_TAG_VERSION" val="1.0"/>
  <p:tag name="KSO_WM_BEAUTIFY_FLAG" val="#wm#"/>
  <p:tag name="KSO_WM_UNIT_DIAGRAM_MODELTYPE" val="creativePicture"/>
  <p:tag name="KSO_WM_UNIT_USESOURCEFORMAT_APPLY" val="1"/>
</p:tagLst>
</file>

<file path=ppt/tags/tag13.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5486_1*ζ_h_i*1_1_2"/>
  <p:tag name="KSO_WM_TEMPLATE_CATEGORY" val="diagram"/>
  <p:tag name="KSO_WM_TEMPLATE_INDEX" val="20215486"/>
  <p:tag name="KSO_WM_UNIT_LAYERLEVEL" val="1_1_1"/>
  <p:tag name="KSO_WM_TAG_VERSION" val="1.0"/>
  <p:tag name="KSO_WM_BEAUTIFY_FLAG" val="#wm#"/>
  <p:tag name="KSO_WM_UNIT_DIAGRAM_MODELTYPE" val="creativePicture"/>
  <p:tag name="KSO_WM_UNIT_USESOURCEFORMAT_APPLY" val="1"/>
</p:tagLst>
</file>

<file path=ppt/tags/tag14.xml><?xml version="1.0" encoding="utf-8"?>
<p:tagLst xmlns:p="http://schemas.openxmlformats.org/presentationml/2006/main">
  <p:tag name="KSO_WM_UNIT_PICTURE_TOWARD" val="1"/>
  <p:tag name="KSO_WM_UNIT_VALUE" val="1208*1216"/>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5486_1*ζ_h_d*1_1_1"/>
  <p:tag name="KSO_WM_TEMPLATE_CATEGORY" val="diagram"/>
  <p:tag name="KSO_WM_TEMPLATE_INDEX" val="20215486"/>
  <p:tag name="KSO_WM_UNIT_LAYERLEVEL" val="1_1_1"/>
  <p:tag name="KSO_WM_TAG_VERSION" val="1.0"/>
  <p:tag name="KSO_WM_BEAUTIFY_FLAG" val="#wm#"/>
  <p:tag name="KSO_WM_UNIT_DIAGRAM_MODELTYPE" val="creativePicture"/>
  <p:tag name="KSO_WM_UNIT_USESOURCEFORMAT_APPLY" val="1"/>
</p:tagLst>
</file>

<file path=ppt/tags/tag15.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3"/>
  <p:tag name="KSO_WM_UNIT_ID" val="diagram20215486_1*ζ_h_i*1_1_3"/>
  <p:tag name="KSO_WM_TEMPLATE_CATEGORY" val="diagram"/>
  <p:tag name="KSO_WM_TEMPLATE_INDEX" val="20215486"/>
  <p:tag name="KSO_WM_UNIT_LAYERLEVEL" val="1_1_1"/>
  <p:tag name="KSO_WM_TAG_VERSION" val="1.0"/>
  <p:tag name="KSO_WM_BEAUTIFY_FLAG" val="#wm#"/>
  <p:tag name="KSO_WM_UNIT_DIAGRAM_MODELTYPE" val="creativePicture"/>
  <p:tag name="KSO_WM_UNIT_USESOURCEFORMAT_APPLY" val="1"/>
  <p:tag name="KSO_WM_UNIT_LINE_FORE_SCHEMECOLOR_INDEX" val="5"/>
  <p:tag name="KSO_WM_UNIT_LINE_FILL_TYPE" val="2"/>
  <p:tag name="KSO_WM_UNIT_TEXT_FILL_FORE_SCHEMECOLOR_INDEX" val="13"/>
  <p:tag name="KSO_WM_UNIT_TEXT_FILL_TYPE" val="1"/>
</p:tagLst>
</file>

<file path=ppt/tags/tag16.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4"/>
  <p:tag name="KSO_WM_UNIT_ID" val="diagram20215486_1*ζ_h_i*1_1_4"/>
  <p:tag name="KSO_WM_TEMPLATE_CATEGORY" val="diagram"/>
  <p:tag name="KSO_WM_TEMPLATE_INDEX" val="20215486"/>
  <p:tag name="KSO_WM_UNIT_LAYERLEVEL" val="1_1_1"/>
  <p:tag name="KSO_WM_TAG_VERSION" val="1.0"/>
  <p:tag name="KSO_WM_BEAUTIFY_FLAG" val="#wm#"/>
  <p:tag name="KSO_WM_UNIT_DIAGRAM_MODELTYPE" val="creativePicture"/>
  <p:tag name="KSO_WM_UNIT_USESOURCEFORMAT_APPLY"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3"/>
  <p:tag name="KSO_WM_UNIT_TEXT_FILL_TYPE" val="1"/>
</p:tagLst>
</file>

<file path=ppt/tags/tag17.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5"/>
  <p:tag name="KSO_WM_UNIT_ID" val="diagram20215486_1*ζ_h_i*1_1_5"/>
  <p:tag name="KSO_WM_TEMPLATE_CATEGORY" val="diagram"/>
  <p:tag name="KSO_WM_TEMPLATE_INDEX" val="20215486"/>
  <p:tag name="KSO_WM_UNIT_LAYERLEVEL" val="1_1_1"/>
  <p:tag name="KSO_WM_TAG_VERSION" val="1.0"/>
  <p:tag name="KSO_WM_BEAUTIFY_FLAG" val="#wm#"/>
  <p:tag name="KSO_WM_UNIT_DIAGRAM_MODELTYPE" val="creativePicture"/>
  <p:tag name="KSO_WM_UNIT_USESOURCEFORMAT_APPLY"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3"/>
  <p:tag name="KSO_WM_UNIT_TEXT_FILL_TYPE" val="1"/>
</p:tagLst>
</file>

<file path=ppt/tags/tag18.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6"/>
  <p:tag name="KSO_WM_UNIT_ID" val="diagram20215486_1*ζ_h_i*1_1_6"/>
  <p:tag name="KSO_WM_TEMPLATE_CATEGORY" val="diagram"/>
  <p:tag name="KSO_WM_TEMPLATE_INDEX" val="20215486"/>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9.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7"/>
  <p:tag name="KSO_WM_UNIT_ID" val="diagram20215486_1*ζ_h_i*1_1_7"/>
  <p:tag name="KSO_WM_TEMPLATE_CATEGORY" val="diagram"/>
  <p:tag name="KSO_WM_TEMPLATE_INDEX" val="20215486"/>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PICTURE_TOWARD" val="1"/>
  <p:tag name="KSO_WM_UNIT_HIGHLIGHT" val="0"/>
  <p:tag name="KSO_WM_UNIT_COMPATIBLE" val="0"/>
  <p:tag name="KSO_WM_UNIT_DIAGRAM_ISNUMVISUAL" val="0"/>
  <p:tag name="KSO_WM_UNIT_DIAGRAM_ISREFERUNIT" val="0"/>
  <p:tag name="KSO_WM_DIAGRAM_GROUP_CODE" val="ζ1-1"/>
  <p:tag name="KSO_WM_UNIT_TYPE" val="ζ_h_i"/>
  <p:tag name="KSO_WM_UNIT_INDEX" val="1_1_8"/>
  <p:tag name="KSO_WM_UNIT_ID" val="diagram20215486_1*ζ_h_i*1_1_8"/>
  <p:tag name="KSO_WM_TEMPLATE_CATEGORY" val="diagram"/>
  <p:tag name="KSO_WM_TEMPLATE_INDEX" val="20215486"/>
  <p:tag name="KSO_WM_UNIT_LAYERLEVEL" val="1_1_1"/>
  <p:tag name="KSO_WM_TAG_VERSION" val="1.0"/>
  <p:tag name="KSO_WM_BEAUTIFY_FLAG" val="#wm#"/>
  <p:tag name="KSO_WM_UNIT_DIAGRAM_MODELTYPE" val="creativePicture"/>
  <p:tag name="KSO_WM_UNIT_USESOURCEFORMAT_APPLY" val="1"/>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2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2.xml><?xml version="1.0" encoding="utf-8"?>
<p:tagLst xmlns:p="http://schemas.openxmlformats.org/presentationml/2006/main">
  <p:tag name="KSO_WM_BEAUTIFY_FLAG" val="#wm#"/>
  <p:tag name="KSO_WM_TEMPLATE_CATEGORY" val="diagram"/>
  <p:tag name="KSO_WM_TEMPLATE_INDEX" val="20217032"/>
  <p:tag name="KSO_WM_SLIDE_ID" val="diagram20217032_1"/>
  <p:tag name="KSO_WM_TEMPLATE_SUBCATEGORY" val="21"/>
  <p:tag name="KSO_WM_TEMPLATE_MASTER_TYPE" val="0"/>
  <p:tag name="KSO_WM_TEMPLATE_COLOR_TYPE" val="1"/>
  <p:tag name="KSO_WM_SLIDE_ITEM_CNT" val="0"/>
  <p:tag name="KSO_WM_SLIDE_INDEX" val="1"/>
  <p:tag name="KSO_WM_TAG_VERSION" val="1.0"/>
  <p:tag name="KSO_WM_SLIDE_LAYOUT" val="d_f"/>
  <p:tag name="KSO_WM_SLIDE_LAYOUT_CNT" val="1_1"/>
  <p:tag name="KSO_WM_SLIDE_LAYOUT_INFO" val="{&quot;direction&quot;:1,&quot;id&quot;:&quot;2021-04-01T16:15:33&quot;,&quot;maxSize&quot;:{&quot;size1&quot;:58.799999999999997},&quot;minSize&quot;:{&quot;size1&quot;:38.799999999999997},&quot;normalSize&quot;:{&quot;size1&quot;:49.581249999999997},&quot;subLayout&quot;:[{&quot;id&quot;:&quot;2021-04-01T16:15:33&quot;,&quot;margin&quot;:{&quot;bottom&quot;:1.6929999589920044,&quot;left&quot;:2.1170001029968262,&quot;right&quot;:0,&quot;top&quot;:1.6929999589920044},&quot;type&quot;:0},{&quot;id&quot;:&quot;2021-04-01T16:15:33&quot;,&quot;margin&quot;:{&quot;bottom&quot;:1.6929999589920044,&quot;left&quot;:1.6929999589920044,&quot;right&quot;:1.6929999589920044,&quot;top&quot;:1.6929999589920044},&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195998712faa657ab87"/>
  <p:tag name="KSO_WM_CHIP_FILLPROP" val="[[{&quot;text_align&quot;:&quot;cm&quot;,&quot;text_direction&quot;:&quot;horizontal&quot;,&quot;support_features&quot;:[&quot;creativepic&quot;],&quot;support_big_font&quot;:false,&quot;picture_toward&quot;:1,&quot;picture_dockside&quot;:[],&quot;fill_id&quot;:&quot;046a24402aa84fab9950226b440a17c8&quot;,&quot;fill_align&quot;:&quot;cm&quot;,&quot;chip_types&quot;:[&quot;picture&quot;]},{&quot;text_align&quot;:&quot;lb&quot;,&quot;text_direction&quot;:&quot;horizontal&quot;,&quot;support_big_font&quot;:true,&quot;picture_toward&quot;:0,&quot;picture_dockside&quot;:[],&quot;fill_id&quot;:&quot;20916184201d4f298034d43814fcc4fa&quot;,&quot;fill_align&quot;:&quot;lb&quot;,&quot;chip_types&quot;:[&quot;text&quot;]}]]"/>
  <p:tag name="KSO_WM_CHIP_DECFILLPROP" val="[]"/>
  <p:tag name="KSO_WM_SLIDE_TYPE" val="text"/>
  <p:tag name="KSO_WM_SLIDE_SIZE" val="888*348"/>
  <p:tag name="KSO_WM_SLIDE_POSITION" val="0*95"/>
  <p:tag name="KSO_WM_CHIP_GROUPID" val="5fadf195998712faa657ab86"/>
  <p:tag name="KSO_WM_SLIDE_BK_DARK_LIGHT" val="2"/>
  <p:tag name="KSO_WM_SLIDE_BACKGROUND_TYPE" val="general"/>
  <p:tag name="KSO_WM_SLIDE_SUPPORT_FEATURE_TYPE" val="8"/>
  <p:tag name="KSO_WM_SLIDE_SUBTYPE" val="picTxt"/>
  <p:tag name="KSO_WM_TEMPLATE_ASSEMBLE_XID" val="6065703f4054ed1e2fb81493"/>
  <p:tag name="KSO_WM_TEMPLATE_ASSEMBLE_GROUPID" val="6065703f4054ed1e2fb81493"/>
</p:tagLst>
</file>

<file path=ppt/tags/tag2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5.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26.xml><?xml version="1.0" encoding="utf-8"?>
<p:tagLst xmlns:p="http://schemas.openxmlformats.org/presentationml/2006/main">
  <p:tag name="KSO_WPP_MARK_KEY" val="ade57818-4b9d-4337-a9c7-485e10611257"/>
  <p:tag name="COMMONDATA" val="eyJoZGlkIjoiOTRiYWY2ZDYxOTM2OTVmOTUwNjYxNzhkNWNmYTNiNjcifQ=="/>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941</Words>
  <Application>WPS 演示</Application>
  <PresentationFormat>全屏显示(16:9)</PresentationFormat>
  <Paragraphs>49</Paragraphs>
  <Slides>7</Slides>
  <Notes>16</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7</vt:i4>
      </vt:variant>
    </vt:vector>
  </HeadingPairs>
  <TitlesOfParts>
    <vt:vector size="22" baseType="lpstr">
      <vt:lpstr>Arial</vt:lpstr>
      <vt:lpstr>宋体</vt:lpstr>
      <vt:lpstr>Wingdings</vt:lpstr>
      <vt:lpstr>Calibri</vt:lpstr>
      <vt:lpstr>Agency FB</vt:lpstr>
      <vt:lpstr>Trebuchet MS</vt:lpstr>
      <vt:lpstr>方正正黑简体</vt:lpstr>
      <vt:lpstr>黑体</vt:lpstr>
      <vt:lpstr>Calibri</vt:lpstr>
      <vt:lpstr>微软雅黑</vt:lpstr>
      <vt:lpstr>Times New Roman</vt:lpstr>
      <vt:lpstr>Arial Unicode MS</vt:lpstr>
      <vt:lpstr>等线</vt:lpstr>
      <vt:lpstr>第一PPT，www.1ppt.com</vt:lpstr>
      <vt:lpstr>1_第一PPT，www.1ppt.com</vt:lpstr>
      <vt:lpstr>PowerPoint 演示文稿</vt:lpstr>
      <vt:lpstr>互联网金融的发展趋势</vt:lpstr>
      <vt:lpstr>一、人工智能等科技元素的基础技术支撑</vt:lpstr>
      <vt:lpstr>二、市场竞争愈发激烈</vt:lpstr>
      <vt:lpstr>三、金融产品越来越多元化和个性化</vt:lpstr>
      <vt:lpstr>四、服务质量和用户满意度进一步提升</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559</cp:revision>
  <dcterms:created xsi:type="dcterms:W3CDTF">2017-03-04T06:55:00Z</dcterms:created>
  <dcterms:modified xsi:type="dcterms:W3CDTF">2023-06-08T03:32:05Z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EEED8C820A84460E95AE72B97EB93716</vt:lpwstr>
  </property>
  <property fmtid="{D5CDD505-2E9C-101B-9397-08002B2CF9AE}" pid="3" name="KSOProductBuildVer">
    <vt:lpwstr>2052-11.1.0.14309</vt:lpwstr>
  </property>
</Properties>
</file>