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23" r:id="rId4"/>
    <p:sldId id="574" r:id="rId6"/>
    <p:sldId id="590" r:id="rId7"/>
    <p:sldId id="591" r:id="rId8"/>
    <p:sldId id="592" r:id="rId9"/>
    <p:sldId id="593" r:id="rId10"/>
    <p:sldId id="594" r:id="rId11"/>
    <p:sldId id="595" r:id="rId12"/>
    <p:sldId id="363" r:id="rId13"/>
  </p:sldIdLst>
  <p:sldSz cx="12192635" cy="6858000"/>
  <p:notesSz cx="6858000" cy="9144000"/>
  <p:custDataLst>
    <p:tags r:id="rId18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2"/>
    <a:srgbClr val="FFFFFF"/>
    <a:srgbClr val="2B4663"/>
    <a:srgbClr val="61849B"/>
    <a:srgbClr val="526580"/>
    <a:srgbClr val="323F4B"/>
    <a:srgbClr val="00B6A5"/>
    <a:srgbClr val="43536A"/>
    <a:srgbClr val="F9FAFB"/>
    <a:srgbClr val="DB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2" autoAdjust="0"/>
  </p:normalViewPr>
  <p:slideViewPr>
    <p:cSldViewPr snapToGrid="0">
      <p:cViewPr>
        <p:scale>
          <a:sx n="66" d="100"/>
          <a:sy n="66" d="100"/>
        </p:scale>
        <p:origin x="-432" y="-1626"/>
      </p:cViewPr>
      <p:guideLst>
        <p:guide orient="horz" pos="2160"/>
        <p:guide pos="3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42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9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7" Type="http://schemas.openxmlformats.org/officeDocument/2006/relationships/slideLayout" Target="../slideLayouts/slideLayout14.xml"/><Relationship Id="rId16" Type="http://schemas.openxmlformats.org/officeDocument/2006/relationships/tags" Target="../tags/tag25.xml"/><Relationship Id="rId15" Type="http://schemas.openxmlformats.org/officeDocument/2006/relationships/tags" Target="../tags/tag24.xml"/><Relationship Id="rId14" Type="http://schemas.openxmlformats.org/officeDocument/2006/relationships/tags" Target="../tags/tag23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image" Target="../media/image5.jpeg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6.jpeg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7.jpeg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image" Target="../media/image8.jpeg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9.png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5.xml"/><Relationship Id="rId2" Type="http://schemas.openxmlformats.org/officeDocument/2006/relationships/tags" Target="../tags/tag4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3030855"/>
            <a:ext cx="6167755" cy="993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kumimoji="1" lang="zh-CN" altLang="en-US" sz="5865" b="1" dirty="0" smtClean="0">
                <a:solidFill>
                  <a:srgbClr val="43536A"/>
                </a:solidFill>
                <a:cs typeface="+mn-ea"/>
                <a:sym typeface="+mn-lt"/>
              </a:rPr>
              <a:t>第三方支付的分类</a:t>
            </a:r>
            <a:endParaRPr kumimoji="1" lang="zh-CN" altLang="en-US" sz="5865" b="1" dirty="0" smtClean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17332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主讲人：于佳琦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/>
          <a:srcRect b="7376"/>
          <a:stretch>
            <a:fillRect/>
          </a:stretch>
        </p:blipFill>
        <p:spPr>
          <a:xfrm>
            <a:off x="1201420" y="1223010"/>
            <a:ext cx="9759950" cy="32931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extBox 6"/>
          <p:cNvSpPr txBox="1"/>
          <p:nvPr>
            <p:custDataLst>
              <p:tags r:id="rId2"/>
            </p:custDataLst>
          </p:nvPr>
        </p:nvSpPr>
        <p:spPr>
          <a:xfrm>
            <a:off x="1186180" y="4709795"/>
            <a:ext cx="9790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2010年5月19日中国人民银行第7次行长办公会议通过，2010年6月14日中国人民银行颁布的《非金融机构支付服务管理办法》，对第三方支付的分类标准如下。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58" name="组合 57"/>
          <p:cNvGrpSpPr/>
          <p:nvPr/>
        </p:nvGrpSpPr>
        <p:grpSpPr>
          <a:xfrm>
            <a:off x="1529080" y="2277745"/>
            <a:ext cx="9053830" cy="1850390"/>
            <a:chOff x="2408" y="3955"/>
            <a:chExt cx="14258" cy="2914"/>
          </a:xfrm>
        </p:grpSpPr>
        <p:sp>
          <p:nvSpPr>
            <p:cNvPr id="20" name="圆角矩形 19"/>
            <p:cNvSpPr/>
            <p:nvPr>
              <p:custDataLst>
                <p:tags r:id="rId1"/>
              </p:custDataLst>
            </p:nvPr>
          </p:nvSpPr>
          <p:spPr>
            <a:xfrm rot="2702816">
              <a:off x="2408" y="3955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6" name="任意多边形 25"/>
            <p:cNvSpPr/>
            <p:nvPr>
              <p:custDataLst>
                <p:tags r:id="rId2"/>
              </p:custDataLst>
            </p:nvPr>
          </p:nvSpPr>
          <p:spPr>
            <a:xfrm rot="2702816">
              <a:off x="2572" y="4118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>
              <p:custDataLst>
                <p:tags r:id="rId3"/>
              </p:custDataLst>
            </p:nvPr>
          </p:nvSpPr>
          <p:spPr>
            <a:xfrm>
              <a:off x="4379" y="4977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95000"/>
            </a:bodyPr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01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1" name="圆角矩形 20"/>
            <p:cNvSpPr/>
            <p:nvPr>
              <p:custDataLst>
                <p:tags r:id="rId4"/>
              </p:custDataLst>
            </p:nvPr>
          </p:nvSpPr>
          <p:spPr>
            <a:xfrm rot="2702816">
              <a:off x="6172" y="3955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7" name="任意多边形 16"/>
            <p:cNvSpPr/>
            <p:nvPr>
              <p:custDataLst>
                <p:tags r:id="rId5"/>
              </p:custDataLst>
            </p:nvPr>
          </p:nvSpPr>
          <p:spPr>
            <a:xfrm rot="2702816">
              <a:off x="6336" y="4118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9" name="文本框 28"/>
            <p:cNvSpPr txBox="1"/>
            <p:nvPr>
              <p:custDataLst>
                <p:tags r:id="rId6"/>
              </p:custDataLst>
            </p:nvPr>
          </p:nvSpPr>
          <p:spPr>
            <a:xfrm>
              <a:off x="8142" y="4977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95000"/>
            </a:bodyPr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02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4" name="圆角矩形 23"/>
            <p:cNvSpPr/>
            <p:nvPr>
              <p:custDataLst>
                <p:tags r:id="rId7"/>
              </p:custDataLst>
            </p:nvPr>
          </p:nvSpPr>
          <p:spPr>
            <a:xfrm rot="2702816">
              <a:off x="9936" y="3955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0" name="任意多边形 29"/>
            <p:cNvSpPr/>
            <p:nvPr>
              <p:custDataLst>
                <p:tags r:id="rId8"/>
              </p:custDataLst>
            </p:nvPr>
          </p:nvSpPr>
          <p:spPr>
            <a:xfrm rot="2702816">
              <a:off x="10098" y="4118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526580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9"/>
              </p:custDataLst>
            </p:nvPr>
          </p:nvSpPr>
          <p:spPr>
            <a:xfrm>
              <a:off x="11906" y="4977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95000"/>
            </a:bodyPr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03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6" name="圆角矩形 35"/>
            <p:cNvSpPr/>
            <p:nvPr>
              <p:custDataLst>
                <p:tags r:id="rId10"/>
              </p:custDataLst>
            </p:nvPr>
          </p:nvSpPr>
          <p:spPr>
            <a:xfrm rot="2702816">
              <a:off x="13699" y="3955"/>
              <a:ext cx="2915" cy="2915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50" name="任意多边形 49"/>
            <p:cNvSpPr/>
            <p:nvPr>
              <p:custDataLst>
                <p:tags r:id="rId11"/>
              </p:custDataLst>
            </p:nvPr>
          </p:nvSpPr>
          <p:spPr>
            <a:xfrm rot="2702816">
              <a:off x="13864" y="4118"/>
              <a:ext cx="2587" cy="2587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51" name="文本框 50"/>
            <p:cNvSpPr txBox="1"/>
            <p:nvPr>
              <p:custDataLst>
                <p:tags r:id="rId12"/>
              </p:custDataLst>
            </p:nvPr>
          </p:nvSpPr>
          <p:spPr>
            <a:xfrm>
              <a:off x="15670" y="4977"/>
              <a:ext cx="996" cy="871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95000"/>
            </a:bodyPr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04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4" name="TextBox 6"/>
          <p:cNvSpPr txBox="1"/>
          <p:nvPr>
            <p:custDataLst>
              <p:tags r:id="rId13"/>
            </p:custDataLst>
          </p:nvPr>
        </p:nvSpPr>
        <p:spPr>
          <a:xfrm>
            <a:off x="1312545" y="4563110"/>
            <a:ext cx="2223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网络支付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5" name="TextBox 6"/>
          <p:cNvSpPr txBox="1"/>
          <p:nvPr>
            <p:custDataLst>
              <p:tags r:id="rId14"/>
            </p:custDataLst>
          </p:nvPr>
        </p:nvSpPr>
        <p:spPr>
          <a:xfrm>
            <a:off x="3815715" y="4563110"/>
            <a:ext cx="20694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预付卡的发行与受理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6" name="TextBox 6"/>
          <p:cNvSpPr txBox="1"/>
          <p:nvPr>
            <p:custDataLst>
              <p:tags r:id="rId15"/>
            </p:custDataLst>
          </p:nvPr>
        </p:nvSpPr>
        <p:spPr>
          <a:xfrm>
            <a:off x="6128385" y="4563110"/>
            <a:ext cx="2223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银行卡收单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7" name="TextBox 6"/>
          <p:cNvSpPr txBox="1"/>
          <p:nvPr>
            <p:custDataLst>
              <p:tags r:id="rId16"/>
            </p:custDataLst>
          </p:nvPr>
        </p:nvSpPr>
        <p:spPr>
          <a:xfrm>
            <a:off x="8503285" y="4563110"/>
            <a:ext cx="22237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中国人民银行确定的其他支付服务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2497457" cy="473075"/>
            <a:chOff x="2347" y="2773"/>
            <a:chExt cx="3942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375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193040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（一）网络支付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1"/>
            </p:custDataLst>
          </p:nvPr>
        </p:nvSpPr>
        <p:spPr>
          <a:xfrm>
            <a:off x="1021715" y="4500245"/>
            <a:ext cx="459422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例如支付宝、财付通、银联在线支付等，它们以在线支付为主，捆绑大型电子商务网站，迅速做大做强。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4" name="图片 103"/>
          <p:cNvPicPr/>
          <p:nvPr/>
        </p:nvPicPr>
        <p:blipFill>
          <a:blip r:embed="rId2"/>
          <a:stretch>
            <a:fillRect/>
          </a:stretch>
        </p:blipFill>
        <p:spPr>
          <a:xfrm>
            <a:off x="5934710" y="1993900"/>
            <a:ext cx="5422265" cy="3863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956945" y="1903095"/>
            <a:ext cx="4724400" cy="2515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4"/>
            </p:custDataLst>
          </p:nvPr>
        </p:nvSpPr>
        <p:spPr>
          <a:xfrm>
            <a:off x="1298575" y="2076450"/>
            <a:ext cx="404050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just" fontAlgn="auto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是指依托公共网络或专用网络在收付款人之间转移货币资金的行为，包括货币汇兑、互联网支付、移动电话支付、固定电话支付、数字电视支付等。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3" grpId="0" bldLvl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889000" y="5756275"/>
            <a:ext cx="10450195" cy="697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0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日常生活中的小额交易多选择该种支付方式。</a:t>
            </a: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2497457" cy="473075"/>
            <a:chOff x="2347" y="2773"/>
            <a:chExt cx="3942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375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136775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（一）网络支付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889635" y="1652270"/>
            <a:ext cx="99104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0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网络支付业务，包括线上支付和线下支付。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3"/>
            </p:custDataLst>
          </p:nvPr>
        </p:nvSpPr>
        <p:spPr>
          <a:xfrm>
            <a:off x="889635" y="2465070"/>
            <a:ext cx="5505450" cy="30200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lvl="0" indent="-342900" algn="just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rgbClr val="61849B"/>
              </a:buClr>
              <a:buFont typeface="Wingdings" panose="05000000000000000000" charset="0"/>
              <a:buChar char="l"/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线上支付就是通过电子商务平台等进行交易，银行或第三方支付机构提供资金结算的一种业务。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marL="342900" lvl="0" indent="-342900" algn="just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rgbClr val="61849B"/>
              </a:buClr>
              <a:buFont typeface="Wingdings" panose="05000000000000000000" charset="0"/>
              <a:buChar char="l"/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线下支付包括了扫码支付、NFC支付或者刷脸支付等，在进行支付之前，个人用户需要与第三方支付机构签约、注册虚拟账户、绑定银行卡，并授权其进行账户后续相关操作。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5" name="图片 104"/>
          <p:cNvPicPr/>
          <p:nvPr/>
        </p:nvPicPr>
        <p:blipFill>
          <a:blip r:embed="rId4"/>
          <a:stretch>
            <a:fillRect/>
          </a:stretch>
        </p:blipFill>
        <p:spPr>
          <a:xfrm>
            <a:off x="6626860" y="2404110"/>
            <a:ext cx="4712335" cy="31419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" grpId="0" bldLvl="2" uiExpand="1" build="p"/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956945" y="1720215"/>
            <a:ext cx="10186035" cy="12928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3506070" cy="473075"/>
            <a:chOff x="2347" y="2773"/>
            <a:chExt cx="5534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5342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3147695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（二）预付卡的发行与受理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1094740" y="1859280"/>
            <a:ext cx="99104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是指以营利为目的发行的、在发行机构之外购买商品或服务的预付价值，包括采取磁条、芯片等技术以卡片、密码等形式发行的预付卡。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3"/>
            </p:custDataLst>
          </p:nvPr>
        </p:nvSpPr>
        <p:spPr>
          <a:xfrm>
            <a:off x="956945" y="3455035"/>
            <a:ext cx="5749925" cy="25279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预付卡是指先付款，后消费的的支付卡片。</a:t>
            </a:r>
            <a:endParaRPr lang="zh-CN" altLang="zh-CN" sz="20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5080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例如最常见的超市购物卡，城市公交卡，店铺会员卡都是预付卡的一种。由于移动支付方式的不断扩张和备付金交存制度的不断推进，预付卡发行与受理业务的交易规模已经很小。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6" name="图片 105"/>
          <p:cNvPicPr/>
          <p:nvPr/>
        </p:nvPicPr>
        <p:blipFill>
          <a:blip r:embed="rId4"/>
          <a:stretch>
            <a:fillRect/>
          </a:stretch>
        </p:blipFill>
        <p:spPr>
          <a:xfrm>
            <a:off x="6706235" y="3373120"/>
            <a:ext cx="4436745" cy="2925445"/>
          </a:xfrm>
          <a:prstGeom prst="round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3" grpId="0" bldLvl="0" animBg="1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956945" y="1720215"/>
            <a:ext cx="10186035" cy="10096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2669783" cy="473075"/>
            <a:chOff x="2347" y="2773"/>
            <a:chExt cx="4214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4022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233299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（三）银行卡收单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1141095" y="1805940"/>
            <a:ext cx="9910445" cy="8388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35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银行卡收单业务，是指第三方支付机构与商户签订银行卡受理协议，在商户按约定受理银行卡并与持卡人达成交易后，为商户提供交易资金结算服务的行为。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7" name="图片 106"/>
          <p:cNvPicPr/>
          <p:nvPr/>
        </p:nvPicPr>
        <p:blipFill>
          <a:blip r:embed="rId3"/>
          <a:srcRect l="20693" t="26343" r="20002" b="21074"/>
          <a:stretch>
            <a:fillRect/>
          </a:stretch>
        </p:blipFill>
        <p:spPr>
          <a:xfrm>
            <a:off x="7252335" y="3960495"/>
            <a:ext cx="3890645" cy="23012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6"/>
          <p:cNvSpPr txBox="1"/>
          <p:nvPr>
            <p:custDataLst>
              <p:tags r:id="rId4"/>
            </p:custDataLst>
          </p:nvPr>
        </p:nvSpPr>
        <p:spPr>
          <a:xfrm>
            <a:off x="956945" y="2870200"/>
            <a:ext cx="9910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银行卡持卡人提供基于POS终端的线下实时支付服务，并向终端特约商户提供POS申请/审批、自动结帐/对帐、跨区域T+1清算、资金归集、多帐户管理等综合服务。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6"/>
          <p:cNvSpPr txBox="1"/>
          <p:nvPr>
            <p:custDataLst>
              <p:tags r:id="rId5"/>
            </p:custDataLst>
          </p:nvPr>
        </p:nvSpPr>
        <p:spPr>
          <a:xfrm>
            <a:off x="956945" y="3881755"/>
            <a:ext cx="611187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传统模式中该业务一般是在线下完成的，也就是刷卡支付，支付接口主要是pos机，支付的载体是银行开放的pos接口。之后伴随着网络支付的兴起，传统的线下收单发展成为基于无卡形式的线上收单，支付的接口成为通过互联网输入银行卡的相关信息，支付的载体是网联接口或者快捷支付接口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3" grpId="0"/>
      <p:bldP spid="4" grpId="0" bldLvl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634365" y="2380615"/>
            <a:ext cx="10441305" cy="3197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四、第三方支付的分类</a:t>
            </a:r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634365" y="887095"/>
            <a:ext cx="4919522" cy="473075"/>
            <a:chOff x="2347" y="2773"/>
            <a:chExt cx="7765" cy="952"/>
          </a:xfrm>
        </p:grpSpPr>
        <p:sp>
          <p:nvSpPr>
            <p:cNvPr id="40" name="平行四边形 39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2539" y="2773"/>
              <a:ext cx="7573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89000" y="939165"/>
            <a:ext cx="4478655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（四）中国人民银行确定的其他支付服务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2"/>
            </p:custDataLst>
          </p:nvPr>
        </p:nvSpPr>
        <p:spPr>
          <a:xfrm>
            <a:off x="1033145" y="3010535"/>
            <a:ext cx="40252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是指除了以上三种支付模式外的其它支付服务，随着金融科技、人工智能的应用，新的支付模式、新的支付媒介的出现等。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367972" y="1970723"/>
            <a:ext cx="6210300" cy="4184650"/>
          </a:xfrm>
          <a:prstGeom prst="rect">
            <a:avLst/>
          </a:prstGeom>
          <a:effectLst>
            <a:outerShdw blurRad="254000" sx="102000" sy="102000" algn="ctr" rotWithShape="0">
              <a:prstClr val="black">
                <a:alpha val="19000"/>
              </a:prstClr>
            </a:outerShdw>
          </a:effectLst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 smtClean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5285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78812_3*m_h_i*1_1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78812_3*m_h_i*1_1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78812_3*m_h_i*1_1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178812_3*m_h_i*1_2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178812_3*m_h_i*1_2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178812_3*m_h_i*1_2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178812_3*m_h_i*1_3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178812_3*m_h_i*1_3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178812_3*m_h_i*1_3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3"/>
  <p:tag name="KSO_WM_UNIT_ID" val="diagram20178812_3*m_h_i*1_4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2"/>
  <p:tag name="KSO_WM_UNIT_ID" val="diagram20178812_3*m_h_i*1_4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178812_3*m_h_i*1_4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9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42.xml><?xml version="1.0" encoding="utf-8"?>
<p:tagLst xmlns:p="http://schemas.openxmlformats.org/presentationml/2006/main">
  <p:tag name="KSO_WPP_MARK_KEY" val="aaa30164-1669-447c-9574-930162f4e671"/>
  <p:tag name="COMMONDATA" val="eyJoZGlkIjoiOTRiYWY2ZDYxOTM2OTVmOTUwNjYxNzhkNWNmYTNiNjcifQ==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1066</Words>
  <Application>WPS 演示</Application>
  <PresentationFormat>全屏显示(16:9)</PresentationFormat>
  <Paragraphs>76</Paragraphs>
  <Slides>9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Wingdings</vt:lpstr>
      <vt:lpstr>Arial Unicode MS</vt:lpstr>
      <vt:lpstr>等线</vt:lpstr>
      <vt:lpstr>第一PPT，www.1ppt.com</vt:lpstr>
      <vt:lpstr>1_第一PPT，www.1ppt.com</vt:lpstr>
      <vt:lpstr>PowerPoint 演示文稿</vt:lpstr>
      <vt:lpstr>四、第三方支付的分类</vt:lpstr>
      <vt:lpstr>四、第三方支付的分类</vt:lpstr>
      <vt:lpstr>四、第三方支付的分类</vt:lpstr>
      <vt:lpstr>四、第三方支付的分类</vt:lpstr>
      <vt:lpstr>四、第三方支付的分类</vt:lpstr>
      <vt:lpstr>四、第三方支付的分类</vt:lpstr>
      <vt:lpstr>四、第三方支付的分类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658</cp:revision>
  <dcterms:created xsi:type="dcterms:W3CDTF">2017-03-04T06:55:00Z</dcterms:created>
  <dcterms:modified xsi:type="dcterms:W3CDTF">2023-06-08T03:33:24Z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B55C3804B9DB484686FE8C61FAF455B0</vt:lpwstr>
  </property>
  <property fmtid="{D5CDD505-2E9C-101B-9397-08002B2CF9AE}" pid="3" name="KSOProductBuildVer">
    <vt:lpwstr>2052-11.1.0.14309</vt:lpwstr>
  </property>
</Properties>
</file>