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74" r:id="rId6"/>
    <p:sldId id="580" r:id="rId7"/>
    <p:sldId id="581" r:id="rId8"/>
    <p:sldId id="582" r:id="rId9"/>
    <p:sldId id="583" r:id="rId10"/>
    <p:sldId id="363" r:id="rId11"/>
  </p:sldIdLst>
  <p:sldSz cx="12192635" cy="6858000"/>
  <p:notesSz cx="6858000" cy="9144000"/>
  <p:custDataLst>
    <p:tags r:id="rId16"/>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5" userDrawn="1">
          <p15:clr>
            <a:srgbClr val="A4A3A4"/>
          </p15:clr>
        </p15:guide>
        <p15:guide id="2" pos="39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2"/>
    <a:srgbClr val="FFFFFF"/>
    <a:srgbClr val="2B4663"/>
    <a:srgbClr val="61849B"/>
    <a:srgbClr val="526580"/>
    <a:srgbClr val="323F4B"/>
    <a:srgbClr val="00B6A5"/>
    <a:srgbClr val="43536A"/>
    <a:srgbClr val="F9FAFB"/>
    <a:srgbClr val="DBE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35"/>
        <p:guide pos="3938"/>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42.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9" Type="http://schemas.openxmlformats.org/officeDocument/2006/relationships/image" Target="../media/image4.jpeg"/><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1" Type="http://schemas.openxmlformats.org/officeDocument/2006/relationships/slideLayout" Target="../slideLayouts/slideLayout14.xml"/><Relationship Id="rId10" Type="http://schemas.openxmlformats.org/officeDocument/2006/relationships/tags" Target="../tags/tag17.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21.xml"/><Relationship Id="rId4" Type="http://schemas.openxmlformats.org/officeDocument/2006/relationships/image" Target="../media/image5.jpeg"/><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4.xml"/><Relationship Id="rId7" Type="http://schemas.openxmlformats.org/officeDocument/2006/relationships/image" Target="../media/image6.jpeg"/><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image" Target="../media/image7.jpeg"/><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41.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3030855"/>
            <a:ext cx="6167755" cy="993775"/>
          </a:xfrm>
          <a:prstGeom prst="rect">
            <a:avLst/>
          </a:prstGeom>
          <a:noFill/>
        </p:spPr>
        <p:txBody>
          <a:bodyPr wrap="square" rtlCol="0">
            <a:spAutoFit/>
          </a:bodyPr>
          <a:p>
            <a:pPr algn="l"/>
            <a:r>
              <a:rPr kumimoji="1" lang="zh-CN" altLang="en-US" sz="5865" b="1" dirty="0" smtClean="0">
                <a:solidFill>
                  <a:srgbClr val="43536A"/>
                </a:solidFill>
                <a:cs typeface="+mn-ea"/>
                <a:sym typeface="+mn-lt"/>
              </a:rPr>
              <a:t>第三方支付的内涵</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17332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三、第三方支付的内涵</a:t>
            </a:r>
            <a:endParaRPr lang="zh-CN" altLang="en-US"/>
          </a:p>
        </p:txBody>
      </p:sp>
      <p:sp>
        <p:nvSpPr>
          <p:cNvPr id="43" name="矩形 42"/>
          <p:cNvSpPr/>
          <p:nvPr>
            <p:custDataLst>
              <p:tags r:id="rId1"/>
            </p:custDataLst>
          </p:nvPr>
        </p:nvSpPr>
        <p:spPr>
          <a:xfrm>
            <a:off x="481965" y="3097530"/>
            <a:ext cx="9093835" cy="10452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5" name="TextBox 6"/>
          <p:cNvSpPr txBox="1"/>
          <p:nvPr>
            <p:custDataLst>
              <p:tags r:id="rId2"/>
            </p:custDataLst>
          </p:nvPr>
        </p:nvSpPr>
        <p:spPr>
          <a:xfrm>
            <a:off x="804545" y="1116965"/>
            <a:ext cx="6173470" cy="1753235"/>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第三方支付是互联网金融的重要组成部分，指的是第三方支付机构在付款人与收款人之间提供的银行卡收单、网络支付、预付卡的发行与受理以及中国人民银行确定的其他货币资金转移服务。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5" name="TextBox 6"/>
          <p:cNvSpPr txBox="1"/>
          <p:nvPr>
            <p:custDataLst>
              <p:tags r:id="rId3"/>
            </p:custDataLst>
          </p:nvPr>
        </p:nvSpPr>
        <p:spPr>
          <a:xfrm>
            <a:off x="804545" y="3150870"/>
            <a:ext cx="6173470" cy="922020"/>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1999年我国首家第三方支付平台“首信易支付”诞生，至今已走过20余年的发展历程。</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10" name="组合 9"/>
          <p:cNvGrpSpPr/>
          <p:nvPr/>
        </p:nvGrpSpPr>
        <p:grpSpPr>
          <a:xfrm>
            <a:off x="7148830" y="1417955"/>
            <a:ext cx="4535170" cy="4392295"/>
            <a:chOff x="9428" y="1387"/>
            <a:chExt cx="7782" cy="7536"/>
          </a:xfrm>
        </p:grpSpPr>
        <p:grpSp>
          <p:nvGrpSpPr>
            <p:cNvPr id="6" name="组合 5"/>
            <p:cNvGrpSpPr/>
            <p:nvPr>
              <p:custDataLst>
                <p:tags r:id="rId4"/>
              </p:custDataLst>
            </p:nvPr>
          </p:nvGrpSpPr>
          <p:grpSpPr>
            <a:xfrm>
              <a:off x="9428" y="1387"/>
              <a:ext cx="7783" cy="7537"/>
              <a:chOff x="5975" y="2815"/>
              <a:chExt cx="7783" cy="7537"/>
            </a:xfrm>
          </p:grpSpPr>
          <p:sp>
            <p:nvSpPr>
              <p:cNvPr id="7" name="椭圆 6"/>
              <p:cNvSpPr/>
              <p:nvPr>
                <p:custDataLst>
                  <p:tags r:id="rId5"/>
                </p:custDataLst>
              </p:nvPr>
            </p:nvSpPr>
            <p:spPr>
              <a:xfrm>
                <a:off x="6474" y="3068"/>
                <a:ext cx="7285" cy="7285"/>
              </a:xfrm>
              <a:prstGeom prst="ellips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charset="-122"/>
                  <a:ea typeface="微软雅黑" panose="020B0503020204020204" charset="-122"/>
                </a:endParaRPr>
              </a:p>
            </p:txBody>
          </p:sp>
          <p:sp>
            <p:nvSpPr>
              <p:cNvPr id="8" name="椭圆 7"/>
              <p:cNvSpPr/>
              <p:nvPr>
                <p:custDataLst>
                  <p:tags r:id="rId6"/>
                </p:custDataLst>
              </p:nvPr>
            </p:nvSpPr>
            <p:spPr>
              <a:xfrm>
                <a:off x="5975" y="3769"/>
                <a:ext cx="6358" cy="6359"/>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charset="-122"/>
                  <a:ea typeface="微软雅黑" panose="020B0503020204020204" charset="-122"/>
                </a:endParaRPr>
              </a:p>
            </p:txBody>
          </p:sp>
          <p:sp>
            <p:nvSpPr>
              <p:cNvPr id="12" name="椭圆 11"/>
              <p:cNvSpPr/>
              <p:nvPr>
                <p:custDataLst>
                  <p:tags r:id="rId7"/>
                </p:custDataLst>
              </p:nvPr>
            </p:nvSpPr>
            <p:spPr>
              <a:xfrm>
                <a:off x="6097" y="2815"/>
                <a:ext cx="6358" cy="6359"/>
              </a:xfrm>
              <a:prstGeom prst="ellipse">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charset="-122"/>
                  <a:ea typeface="微软雅黑" panose="020B0503020204020204" charset="-122"/>
                </a:endParaRPr>
              </a:p>
            </p:txBody>
          </p:sp>
        </p:grpSp>
        <p:pic>
          <p:nvPicPr>
            <p:cNvPr id="9" name="图片 8" descr="D:\meihua_service_cache\jpg/34e8719c27e643ef5075301dd10ee517.jpg34e8719c27e643ef5075301dd10ee517"/>
            <p:cNvPicPr>
              <a:picLocks noChangeAspect="1"/>
            </p:cNvPicPr>
            <p:nvPr>
              <p:custDataLst>
                <p:tags r:id="rId8"/>
              </p:custDataLst>
            </p:nvPr>
          </p:nvPicPr>
          <p:blipFill rotWithShape="1">
            <a:blip r:embed="rId9"/>
            <a:srcRect t="16667" b="16667"/>
            <a:stretch>
              <a:fillRect/>
            </a:stretch>
          </p:blipFill>
          <p:spPr>
            <a:xfrm>
              <a:off x="9846" y="1932"/>
              <a:ext cx="6720" cy="6720"/>
            </a:xfrm>
            <a:custGeom>
              <a:avLst/>
              <a:gdLst/>
              <a:ahLst/>
              <a:cxnLst>
                <a:cxn ang="3">
                  <a:pos x="hc" y="t"/>
                </a:cxn>
                <a:cxn ang="cd2">
                  <a:pos x="l" y="vc"/>
                </a:cxn>
                <a:cxn ang="cd4">
                  <a:pos x="hc" y="b"/>
                </a:cxn>
                <a:cxn ang="0">
                  <a:pos x="r" y="vc"/>
                </a:cxn>
              </a:cxnLst>
              <a:rect l="l" t="t" r="r" b="b"/>
              <a:pathLst>
                <a:path w="6720" h="6720">
                  <a:moveTo>
                    <a:pt x="3360" y="0"/>
                  </a:moveTo>
                  <a:cubicBezTo>
                    <a:pt x="5216" y="0"/>
                    <a:pt x="6720" y="1504"/>
                    <a:pt x="6720" y="3360"/>
                  </a:cubicBezTo>
                  <a:cubicBezTo>
                    <a:pt x="6720" y="5216"/>
                    <a:pt x="5216" y="6720"/>
                    <a:pt x="3360" y="6720"/>
                  </a:cubicBezTo>
                  <a:cubicBezTo>
                    <a:pt x="1504" y="6720"/>
                    <a:pt x="0" y="5216"/>
                    <a:pt x="0" y="3360"/>
                  </a:cubicBezTo>
                  <a:cubicBezTo>
                    <a:pt x="0" y="1504"/>
                    <a:pt x="1504" y="0"/>
                    <a:pt x="3360" y="0"/>
                  </a:cubicBezTo>
                  <a:close/>
                </a:path>
              </a:pathLst>
            </a:custGeom>
          </p:spPr>
        </p:pic>
      </p:grpSp>
      <p:sp>
        <p:nvSpPr>
          <p:cNvPr id="11" name="TextBox 6"/>
          <p:cNvSpPr txBox="1"/>
          <p:nvPr>
            <p:custDataLst>
              <p:tags r:id="rId10"/>
            </p:custDataLst>
          </p:nvPr>
        </p:nvSpPr>
        <p:spPr>
          <a:xfrm>
            <a:off x="804545" y="4364355"/>
            <a:ext cx="6173470" cy="1753235"/>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2013年国家监管部门放开了国内第三方支付机构的跨境业务，以支付宝为代表的第三方支付机构开始发展跨境购物、汇款以及境外移动支付等业务，第三方支付市场的交易规模呈快速增长态势。</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par>
                          <p:cTn id="11" fill="hold">
                            <p:stCondLst>
                              <p:cond delay="500"/>
                            </p:stCondLst>
                            <p:childTnLst>
                              <p:par>
                                <p:cTn id="12" presetID="22" presetClass="entr" presetSubtype="2" fill="hold" grpId="0" nodeType="after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wipe(right)">
                                      <p:cBhvr>
                                        <p:cTn id="14" dur="500"/>
                                        <p:tgtEl>
                                          <p:spTgt spid="4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500"/>
                                        <p:tgtEl>
                                          <p:spTgt spid="45"/>
                                        </p:tgtEl>
                                        <p:attrNameLst>
                                          <p:attrName>ppt_y</p:attrName>
                                        </p:attrNameLst>
                                      </p:cBhvr>
                                      <p:tavLst>
                                        <p:tav tm="0">
                                          <p:val>
                                            <p:strVal val="#ppt_y+#ppt_h*1.125000"/>
                                          </p:val>
                                        </p:tav>
                                        <p:tav tm="100000">
                                          <p:val>
                                            <p:strVal val="#ppt_y"/>
                                          </p:val>
                                        </p:tav>
                                      </p:tavLst>
                                    </p:anim>
                                    <p:animEffect transition="in" filter="wipe(up)">
                                      <p:cBhvr>
                                        <p:cTn id="20" dur="500"/>
                                        <p:tgtEl>
                                          <p:spTgt spid="4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26" dur="5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 calcmode="lin" valueType="num">
                                      <p:cBhvr additive="base">
                                        <p:cTn id="31" dur="500"/>
                                        <p:tgtEl>
                                          <p:spTgt spid="11">
                                            <p:txEl>
                                              <p:pRg st="0" end="0"/>
                                            </p:txEl>
                                          </p:spTgt>
                                        </p:tgtEl>
                                        <p:attrNameLst>
                                          <p:attrName>ppt_y</p:attrName>
                                        </p:attrNameLst>
                                      </p:cBhvr>
                                      <p:tavLst>
                                        <p:tav tm="0">
                                          <p:val>
                                            <p:strVal val="#ppt_y+#ppt_h*1.125000"/>
                                          </p:val>
                                        </p:tav>
                                        <p:tav tm="100000">
                                          <p:val>
                                            <p:strVal val="#ppt_y"/>
                                          </p:val>
                                        </p:tav>
                                      </p:tavLst>
                                    </p:anim>
                                    <p:animEffect transition="in" filter="wipe(up)">
                                      <p:cBhvr>
                                        <p:cTn id="32"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ldLvl="0" animBg="1"/>
      <p:bldP spid="45" grpId="0"/>
      <p:bldP spid="5" grpId="0" uiExpand="1" build="p"/>
      <p:bldP spid="1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三、第三方支付的内涵</a:t>
            </a:r>
            <a:endParaRPr lang="zh-CN" altLang="en-US"/>
          </a:p>
        </p:txBody>
      </p:sp>
      <p:sp>
        <p:nvSpPr>
          <p:cNvPr id="11" name="Title 6"/>
          <p:cNvSpPr txBox="1"/>
          <p:nvPr>
            <p:custDataLst>
              <p:tags r:id="rId1"/>
            </p:custDataLst>
          </p:nvPr>
        </p:nvSpPr>
        <p:spPr>
          <a:xfrm>
            <a:off x="6516370" y="1614805"/>
            <a:ext cx="4911725" cy="1993265"/>
          </a:xfrm>
          <a:prstGeom prst="rect">
            <a:avLst/>
          </a:prstGeom>
          <a:noFill/>
          <a:ln w="3175">
            <a:noFill/>
            <a:prstDash val="dash"/>
          </a:ln>
        </p:spPr>
        <p:txBody>
          <a:bodyPr wrap="square" lIns="63500" tIns="25400" rIns="63500" bIns="25400" anchor="b"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marR="0" lvl="0" indent="0" algn="just" defTabSz="913765" rtl="0" eaLnBrk="1" fontAlgn="auto" latinLnBrk="0" hangingPunct="1">
              <a:lnSpc>
                <a:spcPct val="100000"/>
              </a:lnSpc>
              <a:spcBef>
                <a:spcPts val="0"/>
              </a:spcBef>
              <a:spcAft>
                <a:spcPts val="0"/>
              </a:spcAft>
              <a:buSzPct val="100000"/>
              <a:buFontTx/>
              <a:buNone/>
            </a:pPr>
            <a:r>
              <a:rPr kumimoji="0" lang="zh-CN" altLang="zh-CN" sz="2400" b="1" i="0" spc="120" noProof="0" dirty="0">
                <a:ln w="3175">
                  <a:noFill/>
                  <a:prstDash val="dash"/>
                </a:ln>
                <a:solidFill>
                  <a:schemeClr val="dk1"/>
                </a:solidFill>
                <a:effectLst/>
                <a:latin typeface="微软雅黑" panose="020B0503020204020204" charset="-122"/>
                <a:ea typeface="微软雅黑" panose="020B0503020204020204" charset="-122"/>
                <a:cs typeface="微软雅黑" panose="020B0503020204020204" charset="-122"/>
                <a:sym typeface="+mn-ea"/>
              </a:rPr>
              <a:t>根据前瞻产业研究院所发布的数据，2013—2019年我国第三方支付市场的交易规模逐年增长，2019年达到250万亿元，与2018年相比增长20.2%。</a:t>
            </a:r>
            <a:endParaRPr kumimoji="0" lang="zh-CN" altLang="zh-CN" sz="2400" b="1" i="0" spc="120" noProof="0" dirty="0">
              <a:ln w="3175">
                <a:noFill/>
                <a:prstDash val="dash"/>
              </a:ln>
              <a:solidFill>
                <a:schemeClr val="dk1"/>
              </a:solidFill>
              <a:effectLst/>
              <a:latin typeface="微软雅黑" panose="020B0503020204020204" charset="-122"/>
              <a:ea typeface="微软雅黑" panose="020B0503020204020204" charset="-122"/>
              <a:cs typeface="微软雅黑" panose="020B0503020204020204" charset="-122"/>
              <a:sym typeface="+mn-ea"/>
            </a:endParaRPr>
          </a:p>
        </p:txBody>
      </p:sp>
      <p:sp>
        <p:nvSpPr>
          <p:cNvPr id="14" name="Title 6"/>
          <p:cNvSpPr txBox="1"/>
          <p:nvPr>
            <p:custDataLst>
              <p:tags r:id="rId2"/>
            </p:custDataLst>
          </p:nvPr>
        </p:nvSpPr>
        <p:spPr>
          <a:xfrm>
            <a:off x="6516370" y="3698875"/>
            <a:ext cx="4911725" cy="1922145"/>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285750" algn="just" fontAlgn="ctr">
              <a:lnSpc>
                <a:spcPct val="120000"/>
              </a:lnSpc>
              <a:spcBef>
                <a:spcPts val="0"/>
              </a:spcBef>
              <a:spcAft>
                <a:spcPts val="800"/>
              </a:spcAft>
              <a:buSzPct val="100000"/>
              <a:buFont typeface="Wingdings" panose="05000000000000000000" charset="0"/>
              <a:buNone/>
            </a:pPr>
            <a:r>
              <a:rPr lang="zh-CN" altLang="zh-CN" sz="1600" spc="16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第三方支付是目前最为热门的行业，第三方支付最开始是解决淘宝买家和卖家双方信用风险的，随着第三方支付的产生，进一步促进了电子商务的发展。</a:t>
            </a:r>
            <a:endParaRPr lang="zh-CN" altLang="zh-CN" sz="1600" spc="16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a:p>
            <a:pPr marL="0" lvl="0" indent="-285750" algn="just" fontAlgn="ctr">
              <a:lnSpc>
                <a:spcPct val="120000"/>
              </a:lnSpc>
              <a:spcBef>
                <a:spcPts val="0"/>
              </a:spcBef>
              <a:spcAft>
                <a:spcPts val="800"/>
              </a:spcAft>
              <a:buSzPct val="100000"/>
              <a:buFont typeface="Wingdings" panose="05000000000000000000" charset="0"/>
              <a:buNone/>
            </a:pPr>
            <a:r>
              <a:rPr lang="zh-CN" altLang="zh-CN" sz="1600" spc="16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同时第三方支付的发展，给传统银行带来了巨大的影响，同时也改变了人们的生活方式。</a:t>
            </a:r>
            <a:endParaRPr lang="zh-CN" altLang="zh-CN" sz="1600" spc="16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pic>
        <p:nvPicPr>
          <p:cNvPr id="4" name="图片 3" descr="D:\meihua_service_cache\jpg/93cb93f65dcabafd0348ae7c01238502.jpg93cb93f65dcabafd0348ae7c01238502"/>
          <p:cNvPicPr>
            <a:picLocks noChangeAspect="1"/>
          </p:cNvPicPr>
          <p:nvPr>
            <p:custDataLst>
              <p:tags r:id="rId3"/>
            </p:custDataLst>
          </p:nvPr>
        </p:nvPicPr>
        <p:blipFill rotWithShape="1">
          <a:blip r:embed="rId4"/>
          <a:srcRect t="25853" b="25853"/>
          <a:stretch>
            <a:fillRect/>
          </a:stretch>
        </p:blipFill>
        <p:spPr>
          <a:xfrm>
            <a:off x="914574" y="1862442"/>
            <a:ext cx="4838738" cy="3505225"/>
          </a:xfrm>
          <a:custGeom>
            <a:avLst/>
            <a:gdLst/>
            <a:ahLst/>
            <a:cxnLst>
              <a:cxn ang="3">
                <a:pos x="hc" y="t"/>
              </a:cxn>
              <a:cxn ang="cd2">
                <a:pos x="l" y="vc"/>
              </a:cxn>
              <a:cxn ang="cd4">
                <a:pos x="hc" y="b"/>
              </a:cxn>
              <a:cxn ang="0">
                <a:pos x="r" y="vc"/>
              </a:cxn>
            </a:cxnLst>
            <a:rect l="l" t="t" r="r" b="b"/>
            <a:pathLst>
              <a:path w="9600" h="5520">
                <a:moveTo>
                  <a:pt x="0" y="0"/>
                </a:moveTo>
                <a:lnTo>
                  <a:pt x="9600" y="0"/>
                </a:lnTo>
                <a:lnTo>
                  <a:pt x="9600" y="5520"/>
                </a:lnTo>
                <a:lnTo>
                  <a:pt x="0" y="5520"/>
                </a:lnTo>
                <a:lnTo>
                  <a:pt x="0" y="0"/>
                </a:lnTo>
                <a:close/>
              </a:path>
            </a:pathLst>
          </a:custGeom>
        </p:spPr>
      </p:pic>
      <p:sp>
        <p:nvSpPr>
          <p:cNvPr id="7" name="bj"/>
          <p:cNvSpPr/>
          <p:nvPr>
            <p:custDataLst>
              <p:tags r:id="rId5"/>
            </p:custDataLst>
          </p:nvPr>
        </p:nvSpPr>
        <p:spPr>
          <a:xfrm>
            <a:off x="609139" y="1557639"/>
            <a:ext cx="5448300" cy="4114800"/>
          </a:xfrm>
          <a:prstGeom prst="rect">
            <a:avLst/>
          </a:prstGeom>
          <a:noFill/>
          <a:ln w="127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1800">
              <a:solidFill>
                <a:schemeClr val="lt1"/>
              </a:solidFill>
              <a:latin typeface="微软雅黑" panose="020B0503020204020204" charset="-122"/>
              <a:ea typeface="微软雅黑" panose="020B0503020204020204"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Righ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p:tgtEl>
                                          <p:spTgt spid="11"/>
                                        </p:tgtEl>
                                        <p:attrNameLst>
                                          <p:attrName>ppt_y</p:attrName>
                                        </p:attrNameLst>
                                      </p:cBhvr>
                                      <p:tavLst>
                                        <p:tav tm="0">
                                          <p:val>
                                            <p:strVal val="#ppt_y+#ppt_h*1.125000"/>
                                          </p:val>
                                        </p:tav>
                                        <p:tav tm="100000">
                                          <p:val>
                                            <p:strVal val="#ppt_y"/>
                                          </p:val>
                                        </p:tav>
                                      </p:tavLst>
                                    </p:anim>
                                    <p:animEffect transition="in" filter="wipe(up)">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14">
                                            <p:txEl>
                                              <p:pRg st="0" end="0"/>
                                            </p:txEl>
                                          </p:spTgt>
                                        </p:tgtEl>
                                        <p:attrNameLst>
                                          <p:attrName>style.visibility</p:attrName>
                                        </p:attrNameLst>
                                      </p:cBhvr>
                                      <p:to>
                                        <p:strVal val="visible"/>
                                      </p:to>
                                    </p:set>
                                    <p:anim calcmode="lin" valueType="num">
                                      <p:cBhvr additive="base">
                                        <p:cTn id="21" dur="500"/>
                                        <p:tgtEl>
                                          <p:spTgt spid="14">
                                            <p:txEl>
                                              <p:pRg st="0" end="0"/>
                                            </p:txEl>
                                          </p:spTgt>
                                        </p:tgtEl>
                                        <p:attrNameLst>
                                          <p:attrName>ppt_y</p:attrName>
                                        </p:attrNameLst>
                                      </p:cBhvr>
                                      <p:tavLst>
                                        <p:tav tm="0">
                                          <p:val>
                                            <p:strVal val="#ppt_y+#ppt_h*1.125000"/>
                                          </p:val>
                                        </p:tav>
                                        <p:tav tm="100000">
                                          <p:val>
                                            <p:strVal val="#ppt_y"/>
                                          </p:val>
                                        </p:tav>
                                      </p:tavLst>
                                    </p:anim>
                                    <p:animEffect transition="in" filter="wipe(up)">
                                      <p:cBhvr>
                                        <p:cTn id="22" dur="500"/>
                                        <p:tgtEl>
                                          <p:spTgt spid="1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anim calcmode="lin" valueType="num">
                                      <p:cBhvr additive="base">
                                        <p:cTn id="27" dur="500"/>
                                        <p:tgtEl>
                                          <p:spTgt spid="14">
                                            <p:txEl>
                                              <p:pRg st="1" end="1"/>
                                            </p:txEl>
                                          </p:spTgt>
                                        </p:tgtEl>
                                        <p:attrNameLst>
                                          <p:attrName>ppt_y</p:attrName>
                                        </p:attrNameLst>
                                      </p:cBhvr>
                                      <p:tavLst>
                                        <p:tav tm="0">
                                          <p:val>
                                            <p:strVal val="#ppt_y+#ppt_h*1.125000"/>
                                          </p:val>
                                        </p:tav>
                                        <p:tav tm="100000">
                                          <p:val>
                                            <p:strVal val="#ppt_y"/>
                                          </p:val>
                                        </p:tav>
                                      </p:tavLst>
                                    </p:anim>
                                    <p:animEffect transition="in" filter="wipe(up)">
                                      <p:cBhvr>
                                        <p:cTn id="28"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P spid="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三、第三方支付的内涵</a:t>
            </a:r>
            <a:endParaRPr lang="zh-CN" altLang="en-US"/>
          </a:p>
        </p:txBody>
      </p:sp>
      <p:sp>
        <p:nvSpPr>
          <p:cNvPr id="5" name="TextBox 6"/>
          <p:cNvSpPr txBox="1"/>
          <p:nvPr>
            <p:custDataLst>
              <p:tags r:id="rId1"/>
            </p:custDataLst>
          </p:nvPr>
        </p:nvSpPr>
        <p:spPr>
          <a:xfrm>
            <a:off x="908050" y="4143375"/>
            <a:ext cx="10376535" cy="1881505"/>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第三方支付是指具备一定实力和信誉保障的独立非金融机构，作为收款人和付款人的支付中介所提供的网络支付、预付卡、银行卡收单以及中国人民银行所确定的其它支付服务。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第三方支付公司通过与银联或网联对接而促成交易双方进行交易。第三方支付公司不涉及到资金的所有权，仅仅起到资金中介的作用。</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7" name="组合 6"/>
          <p:cNvGrpSpPr/>
          <p:nvPr/>
        </p:nvGrpSpPr>
        <p:grpSpPr>
          <a:xfrm>
            <a:off x="869950" y="1231265"/>
            <a:ext cx="10466070" cy="2594610"/>
            <a:chOff x="1370" y="1939"/>
            <a:chExt cx="16482" cy="4086"/>
          </a:xfrm>
        </p:grpSpPr>
        <p:sp>
          <p:nvSpPr>
            <p:cNvPr id="6" name="矩形 5"/>
            <p:cNvSpPr/>
            <p:nvPr>
              <p:custDataLst>
                <p:tags r:id="rId2"/>
              </p:custDataLst>
            </p:nvPr>
          </p:nvSpPr>
          <p:spPr>
            <a:xfrm>
              <a:off x="3362" y="2413"/>
              <a:ext cx="12498" cy="313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12" name="AutoShape 3"/>
            <p:cNvSpPr>
              <a:spLocks noChangeAspect="1" noChangeArrowheads="1" noTextEdit="1"/>
            </p:cNvSpPr>
            <p:nvPr>
              <p:custDataLst>
                <p:tags r:id="rId3"/>
              </p:custDataLst>
            </p:nvPr>
          </p:nvSpPr>
          <p:spPr bwMode="auto">
            <a:xfrm>
              <a:off x="1370" y="3391"/>
              <a:ext cx="1301"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sz="1800">
                <a:solidFill>
                  <a:schemeClr val="dk1"/>
                </a:solidFill>
                <a:latin typeface="微软雅黑" panose="020B0503020204020204" charset="-122"/>
                <a:ea typeface="微软雅黑" panose="020B0503020204020204" charset="-122"/>
              </a:endParaRPr>
            </a:p>
          </p:txBody>
        </p:sp>
        <p:sp>
          <p:nvSpPr>
            <p:cNvPr id="13" name="Freeform 5"/>
            <p:cNvSpPr>
              <a:spLocks noEditPoints="1"/>
            </p:cNvSpPr>
            <p:nvPr>
              <p:custDataLst>
                <p:tags r:id="rId4"/>
              </p:custDataLst>
            </p:nvPr>
          </p:nvSpPr>
          <p:spPr bwMode="auto">
            <a:xfrm>
              <a:off x="1375" y="3391"/>
              <a:ext cx="1303" cy="1205"/>
            </a:xfrm>
            <a:custGeom>
              <a:avLst/>
              <a:gdLst>
                <a:gd name="T0" fmla="*/ 87 w 234"/>
                <a:gd name="T1" fmla="*/ 122 h 217"/>
                <a:gd name="T2" fmla="*/ 87 w 234"/>
                <a:gd name="T3" fmla="*/ 217 h 217"/>
                <a:gd name="T4" fmla="*/ 0 w 234"/>
                <a:gd name="T5" fmla="*/ 217 h 217"/>
                <a:gd name="T6" fmla="*/ 0 w 234"/>
                <a:gd name="T7" fmla="*/ 142 h 217"/>
                <a:gd name="T8" fmla="*/ 14 w 234"/>
                <a:gd name="T9" fmla="*/ 55 h 217"/>
                <a:gd name="T10" fmla="*/ 74 w 234"/>
                <a:gd name="T11" fmla="*/ 0 h 217"/>
                <a:gd name="T12" fmla="*/ 94 w 234"/>
                <a:gd name="T13" fmla="*/ 32 h 217"/>
                <a:gd name="T14" fmla="*/ 58 w 234"/>
                <a:gd name="T15" fmla="*/ 63 h 217"/>
                <a:gd name="T16" fmla="*/ 44 w 234"/>
                <a:gd name="T17" fmla="*/ 122 h 217"/>
                <a:gd name="T18" fmla="*/ 87 w 234"/>
                <a:gd name="T19" fmla="*/ 122 h 217"/>
                <a:gd name="T20" fmla="*/ 227 w 234"/>
                <a:gd name="T21" fmla="*/ 122 h 217"/>
                <a:gd name="T22" fmla="*/ 227 w 234"/>
                <a:gd name="T23" fmla="*/ 217 h 217"/>
                <a:gd name="T24" fmla="*/ 140 w 234"/>
                <a:gd name="T25" fmla="*/ 217 h 217"/>
                <a:gd name="T26" fmla="*/ 140 w 234"/>
                <a:gd name="T27" fmla="*/ 142 h 217"/>
                <a:gd name="T28" fmla="*/ 154 w 234"/>
                <a:gd name="T29" fmla="*/ 55 h 217"/>
                <a:gd name="T30" fmla="*/ 214 w 234"/>
                <a:gd name="T31" fmla="*/ 0 h 217"/>
                <a:gd name="T32" fmla="*/ 234 w 234"/>
                <a:gd name="T33" fmla="*/ 32 h 217"/>
                <a:gd name="T34" fmla="*/ 198 w 234"/>
                <a:gd name="T35" fmla="*/ 63 h 217"/>
                <a:gd name="T36" fmla="*/ 185 w 234"/>
                <a:gd name="T37" fmla="*/ 122 h 217"/>
                <a:gd name="T38" fmla="*/ 227 w 234"/>
                <a:gd name="T39" fmla="*/ 122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217">
                  <a:moveTo>
                    <a:pt x="87" y="122"/>
                  </a:moveTo>
                  <a:cubicBezTo>
                    <a:pt x="87" y="217"/>
                    <a:pt x="87" y="217"/>
                    <a:pt x="87" y="217"/>
                  </a:cubicBezTo>
                  <a:cubicBezTo>
                    <a:pt x="0" y="217"/>
                    <a:pt x="0" y="217"/>
                    <a:pt x="0" y="217"/>
                  </a:cubicBezTo>
                  <a:cubicBezTo>
                    <a:pt x="0" y="142"/>
                    <a:pt x="0" y="142"/>
                    <a:pt x="0" y="142"/>
                  </a:cubicBezTo>
                  <a:cubicBezTo>
                    <a:pt x="0" y="102"/>
                    <a:pt x="5" y="73"/>
                    <a:pt x="14" y="55"/>
                  </a:cubicBezTo>
                  <a:cubicBezTo>
                    <a:pt x="27" y="30"/>
                    <a:pt x="47" y="12"/>
                    <a:pt x="74" y="0"/>
                  </a:cubicBezTo>
                  <a:cubicBezTo>
                    <a:pt x="94" y="32"/>
                    <a:pt x="94" y="32"/>
                    <a:pt x="94" y="32"/>
                  </a:cubicBezTo>
                  <a:cubicBezTo>
                    <a:pt x="78" y="38"/>
                    <a:pt x="65" y="49"/>
                    <a:pt x="58" y="63"/>
                  </a:cubicBezTo>
                  <a:cubicBezTo>
                    <a:pt x="50" y="76"/>
                    <a:pt x="45" y="96"/>
                    <a:pt x="44" y="122"/>
                  </a:cubicBezTo>
                  <a:lnTo>
                    <a:pt x="87" y="122"/>
                  </a:lnTo>
                  <a:close/>
                  <a:moveTo>
                    <a:pt x="227" y="122"/>
                  </a:moveTo>
                  <a:cubicBezTo>
                    <a:pt x="227" y="217"/>
                    <a:pt x="227" y="217"/>
                    <a:pt x="227" y="217"/>
                  </a:cubicBezTo>
                  <a:cubicBezTo>
                    <a:pt x="140" y="217"/>
                    <a:pt x="140" y="217"/>
                    <a:pt x="140" y="217"/>
                  </a:cubicBezTo>
                  <a:cubicBezTo>
                    <a:pt x="140" y="142"/>
                    <a:pt x="140" y="142"/>
                    <a:pt x="140" y="142"/>
                  </a:cubicBezTo>
                  <a:cubicBezTo>
                    <a:pt x="140" y="102"/>
                    <a:pt x="145" y="73"/>
                    <a:pt x="154" y="55"/>
                  </a:cubicBezTo>
                  <a:cubicBezTo>
                    <a:pt x="167" y="30"/>
                    <a:pt x="187" y="12"/>
                    <a:pt x="214" y="0"/>
                  </a:cubicBezTo>
                  <a:cubicBezTo>
                    <a:pt x="234" y="32"/>
                    <a:pt x="234" y="32"/>
                    <a:pt x="234" y="32"/>
                  </a:cubicBezTo>
                  <a:cubicBezTo>
                    <a:pt x="218" y="38"/>
                    <a:pt x="206" y="49"/>
                    <a:pt x="198" y="63"/>
                  </a:cubicBezTo>
                  <a:cubicBezTo>
                    <a:pt x="190" y="76"/>
                    <a:pt x="185" y="96"/>
                    <a:pt x="185" y="122"/>
                  </a:cubicBezTo>
                  <a:lnTo>
                    <a:pt x="227" y="122"/>
                  </a:lnTo>
                  <a:close/>
                </a:path>
              </a:pathLst>
            </a:custGeom>
            <a:solidFill>
              <a:schemeClr val="accent1">
                <a:alpha val="20000"/>
              </a:schemeClr>
            </a:solidFill>
            <a:ln>
              <a:noFill/>
            </a:ln>
          </p:spPr>
          <p:txBody>
            <a:bodyPr vert="horz" wrap="square" lIns="91440" tIns="45720" rIns="91440" bIns="45720" numCol="1" anchor="t" anchorCtr="0" compatLnSpc="1">
              <a:noAutofit/>
            </a:bodyPr>
            <a:p>
              <a:pPr lvl="0" algn="l">
                <a:buClrTx/>
                <a:buSzTx/>
                <a:buFontTx/>
              </a:pPr>
              <a:endParaRPr lang="zh-CN" altLang="en-US" sz="1800">
                <a:solidFill>
                  <a:schemeClr val="dk1"/>
                </a:solidFill>
                <a:latin typeface="微软雅黑" panose="020B0503020204020204" charset="-122"/>
                <a:ea typeface="微软雅黑" panose="020B0503020204020204" charset="-122"/>
                <a:sym typeface="+mn-ea"/>
              </a:endParaRPr>
            </a:p>
          </p:txBody>
        </p:sp>
        <p:sp>
          <p:nvSpPr>
            <p:cNvPr id="14" name="AutoShape 3"/>
            <p:cNvSpPr>
              <a:spLocks noChangeAspect="1" noChangeArrowheads="1" noTextEdit="1"/>
            </p:cNvSpPr>
            <p:nvPr>
              <p:custDataLst>
                <p:tags r:id="rId5"/>
              </p:custDataLst>
            </p:nvPr>
          </p:nvSpPr>
          <p:spPr bwMode="auto">
            <a:xfrm flipH="1" flipV="1">
              <a:off x="16552" y="3391"/>
              <a:ext cx="1301"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endParaRPr lang="zh-CN" altLang="en-US" sz="1800">
                <a:solidFill>
                  <a:schemeClr val="dk1"/>
                </a:solidFill>
                <a:latin typeface="微软雅黑" panose="020B0503020204020204" charset="-122"/>
                <a:ea typeface="微软雅黑" panose="020B0503020204020204" charset="-122"/>
              </a:endParaRPr>
            </a:p>
          </p:txBody>
        </p:sp>
        <p:sp>
          <p:nvSpPr>
            <p:cNvPr id="15" name="Freeform 5"/>
            <p:cNvSpPr>
              <a:spLocks noEditPoints="1"/>
            </p:cNvSpPr>
            <p:nvPr>
              <p:custDataLst>
                <p:tags r:id="rId6"/>
              </p:custDataLst>
            </p:nvPr>
          </p:nvSpPr>
          <p:spPr bwMode="auto">
            <a:xfrm flipH="1" flipV="1">
              <a:off x="16545" y="3386"/>
              <a:ext cx="1303" cy="1205"/>
            </a:xfrm>
            <a:custGeom>
              <a:avLst/>
              <a:gdLst>
                <a:gd name="T0" fmla="*/ 87 w 234"/>
                <a:gd name="T1" fmla="*/ 122 h 217"/>
                <a:gd name="T2" fmla="*/ 87 w 234"/>
                <a:gd name="T3" fmla="*/ 217 h 217"/>
                <a:gd name="T4" fmla="*/ 0 w 234"/>
                <a:gd name="T5" fmla="*/ 217 h 217"/>
                <a:gd name="T6" fmla="*/ 0 w 234"/>
                <a:gd name="T7" fmla="*/ 142 h 217"/>
                <a:gd name="T8" fmla="*/ 14 w 234"/>
                <a:gd name="T9" fmla="*/ 55 h 217"/>
                <a:gd name="T10" fmla="*/ 74 w 234"/>
                <a:gd name="T11" fmla="*/ 0 h 217"/>
                <a:gd name="T12" fmla="*/ 94 w 234"/>
                <a:gd name="T13" fmla="*/ 32 h 217"/>
                <a:gd name="T14" fmla="*/ 58 w 234"/>
                <a:gd name="T15" fmla="*/ 63 h 217"/>
                <a:gd name="T16" fmla="*/ 44 w 234"/>
                <a:gd name="T17" fmla="*/ 122 h 217"/>
                <a:gd name="T18" fmla="*/ 87 w 234"/>
                <a:gd name="T19" fmla="*/ 122 h 217"/>
                <a:gd name="T20" fmla="*/ 227 w 234"/>
                <a:gd name="T21" fmla="*/ 122 h 217"/>
                <a:gd name="T22" fmla="*/ 227 w 234"/>
                <a:gd name="T23" fmla="*/ 217 h 217"/>
                <a:gd name="T24" fmla="*/ 140 w 234"/>
                <a:gd name="T25" fmla="*/ 217 h 217"/>
                <a:gd name="T26" fmla="*/ 140 w 234"/>
                <a:gd name="T27" fmla="*/ 142 h 217"/>
                <a:gd name="T28" fmla="*/ 154 w 234"/>
                <a:gd name="T29" fmla="*/ 55 h 217"/>
                <a:gd name="T30" fmla="*/ 214 w 234"/>
                <a:gd name="T31" fmla="*/ 0 h 217"/>
                <a:gd name="T32" fmla="*/ 234 w 234"/>
                <a:gd name="T33" fmla="*/ 32 h 217"/>
                <a:gd name="T34" fmla="*/ 198 w 234"/>
                <a:gd name="T35" fmla="*/ 63 h 217"/>
                <a:gd name="T36" fmla="*/ 185 w 234"/>
                <a:gd name="T37" fmla="*/ 122 h 217"/>
                <a:gd name="T38" fmla="*/ 227 w 234"/>
                <a:gd name="T39" fmla="*/ 122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217">
                  <a:moveTo>
                    <a:pt x="87" y="122"/>
                  </a:moveTo>
                  <a:cubicBezTo>
                    <a:pt x="87" y="217"/>
                    <a:pt x="87" y="217"/>
                    <a:pt x="87" y="217"/>
                  </a:cubicBezTo>
                  <a:cubicBezTo>
                    <a:pt x="0" y="217"/>
                    <a:pt x="0" y="217"/>
                    <a:pt x="0" y="217"/>
                  </a:cubicBezTo>
                  <a:cubicBezTo>
                    <a:pt x="0" y="142"/>
                    <a:pt x="0" y="142"/>
                    <a:pt x="0" y="142"/>
                  </a:cubicBezTo>
                  <a:cubicBezTo>
                    <a:pt x="0" y="102"/>
                    <a:pt x="5" y="73"/>
                    <a:pt x="14" y="55"/>
                  </a:cubicBezTo>
                  <a:cubicBezTo>
                    <a:pt x="27" y="30"/>
                    <a:pt x="47" y="12"/>
                    <a:pt x="74" y="0"/>
                  </a:cubicBezTo>
                  <a:cubicBezTo>
                    <a:pt x="94" y="32"/>
                    <a:pt x="94" y="32"/>
                    <a:pt x="94" y="32"/>
                  </a:cubicBezTo>
                  <a:cubicBezTo>
                    <a:pt x="78" y="38"/>
                    <a:pt x="65" y="49"/>
                    <a:pt x="58" y="63"/>
                  </a:cubicBezTo>
                  <a:cubicBezTo>
                    <a:pt x="50" y="76"/>
                    <a:pt x="45" y="96"/>
                    <a:pt x="44" y="122"/>
                  </a:cubicBezTo>
                  <a:lnTo>
                    <a:pt x="87" y="122"/>
                  </a:lnTo>
                  <a:close/>
                  <a:moveTo>
                    <a:pt x="227" y="122"/>
                  </a:moveTo>
                  <a:cubicBezTo>
                    <a:pt x="227" y="217"/>
                    <a:pt x="227" y="217"/>
                    <a:pt x="227" y="217"/>
                  </a:cubicBezTo>
                  <a:cubicBezTo>
                    <a:pt x="140" y="217"/>
                    <a:pt x="140" y="217"/>
                    <a:pt x="140" y="217"/>
                  </a:cubicBezTo>
                  <a:cubicBezTo>
                    <a:pt x="140" y="142"/>
                    <a:pt x="140" y="142"/>
                    <a:pt x="140" y="142"/>
                  </a:cubicBezTo>
                  <a:cubicBezTo>
                    <a:pt x="140" y="102"/>
                    <a:pt x="145" y="73"/>
                    <a:pt x="154" y="55"/>
                  </a:cubicBezTo>
                  <a:cubicBezTo>
                    <a:pt x="167" y="30"/>
                    <a:pt x="187" y="12"/>
                    <a:pt x="214" y="0"/>
                  </a:cubicBezTo>
                  <a:cubicBezTo>
                    <a:pt x="234" y="32"/>
                    <a:pt x="234" y="32"/>
                    <a:pt x="234" y="32"/>
                  </a:cubicBezTo>
                  <a:cubicBezTo>
                    <a:pt x="218" y="38"/>
                    <a:pt x="206" y="49"/>
                    <a:pt x="198" y="63"/>
                  </a:cubicBezTo>
                  <a:cubicBezTo>
                    <a:pt x="190" y="76"/>
                    <a:pt x="185" y="96"/>
                    <a:pt x="185" y="122"/>
                  </a:cubicBezTo>
                  <a:lnTo>
                    <a:pt x="227" y="122"/>
                  </a:lnTo>
                  <a:close/>
                </a:path>
              </a:pathLst>
            </a:custGeom>
            <a:solidFill>
              <a:schemeClr val="accent1">
                <a:alpha val="2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sz="1800">
                <a:solidFill>
                  <a:schemeClr val="dk1"/>
                </a:solidFill>
                <a:latin typeface="微软雅黑" panose="020B0503020204020204" charset="-122"/>
                <a:ea typeface="微软雅黑" panose="020B0503020204020204" charset="-122"/>
              </a:endParaRPr>
            </a:p>
          </p:txBody>
        </p:sp>
        <p:pic>
          <p:nvPicPr>
            <p:cNvPr id="103" name="图片 102"/>
            <p:cNvPicPr/>
            <p:nvPr/>
          </p:nvPicPr>
          <p:blipFill>
            <a:blip r:embed="rId7"/>
            <a:srcRect b="34435"/>
            <a:stretch>
              <a:fillRect/>
            </a:stretch>
          </p:blipFill>
          <p:spPr>
            <a:xfrm>
              <a:off x="4859" y="1939"/>
              <a:ext cx="9484" cy="4086"/>
            </a:xfrm>
            <a:prstGeom prst="rect">
              <a:avLst/>
            </a:prstGeom>
            <a:noFill/>
            <a:ln w="9525">
              <a:noFill/>
            </a:ln>
          </p:spPr>
        </p:pic>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三、第三方支付的内涵</a:t>
            </a:r>
            <a:endParaRPr lang="zh-CN" altLang="en-US"/>
          </a:p>
        </p:txBody>
      </p:sp>
      <p:sp>
        <p:nvSpPr>
          <p:cNvPr id="43" name="矩形 42"/>
          <p:cNvSpPr/>
          <p:nvPr>
            <p:custDataLst>
              <p:tags r:id="rId1"/>
            </p:custDataLst>
          </p:nvPr>
        </p:nvSpPr>
        <p:spPr>
          <a:xfrm>
            <a:off x="956945" y="1049338"/>
            <a:ext cx="10278110" cy="95694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5" name="TextBox 6"/>
          <p:cNvSpPr txBox="1"/>
          <p:nvPr>
            <p:custDataLst>
              <p:tags r:id="rId2"/>
            </p:custDataLst>
          </p:nvPr>
        </p:nvSpPr>
        <p:spPr>
          <a:xfrm>
            <a:off x="1391285" y="1343660"/>
            <a:ext cx="9408795" cy="368300"/>
          </a:xfrm>
          <a:prstGeom prst="rect">
            <a:avLst/>
          </a:prstGeom>
          <a:noFill/>
        </p:spPr>
        <p:txBody>
          <a:bodyPr wrap="square" rtlCol="0">
            <a:spAutoFit/>
          </a:bodyPr>
          <a:p>
            <a:pPr indent="0" fontAlgn="auto">
              <a:lnSpc>
                <a:spcPct val="100000"/>
              </a:lnSpc>
              <a:spcBef>
                <a:spcPts val="0"/>
              </a:spcBef>
              <a:spcAft>
                <a:spcPts val="1000"/>
              </a:spcAf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根据以上描述并结合实践可以看出，第三方支付的三个特点：</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TextBox 6"/>
          <p:cNvSpPr txBox="1"/>
          <p:nvPr>
            <p:custDataLst>
              <p:tags r:id="rId3"/>
            </p:custDataLst>
          </p:nvPr>
        </p:nvSpPr>
        <p:spPr>
          <a:xfrm>
            <a:off x="956945" y="2176145"/>
            <a:ext cx="5755640" cy="4087495"/>
          </a:xfrm>
          <a:prstGeom prst="rect">
            <a:avLst/>
          </a:prstGeom>
          <a:noFill/>
        </p:spPr>
        <p:txBody>
          <a:bodyPr wrap="square" rtlCol="0">
            <a:spAutoFit/>
          </a:bodyPr>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其一，第三方支付是建立在收款人与付款人之间的一个桥梁，买方付款至第三方支付机构，第三方支付机构通过银联或者网联与收付款银行进行信息交换，最后待买方确认后，将支付确认的信息反馈给收款方的中介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其二，其提供的是货币资金转移的相关服务，在资金流动过程中可以向利益相关者提供全方位的服务；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5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其三，提供服务的主体是非金融机构。</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4" name="组合 3"/>
          <p:cNvGrpSpPr/>
          <p:nvPr/>
        </p:nvGrpSpPr>
        <p:grpSpPr>
          <a:xfrm>
            <a:off x="7062470" y="2420620"/>
            <a:ext cx="4255135" cy="3843020"/>
            <a:chOff x="10255" y="3472"/>
            <a:chExt cx="7619" cy="6881"/>
          </a:xfrm>
        </p:grpSpPr>
        <p:sp>
          <p:nvSpPr>
            <p:cNvPr id="6" name="图形 7"/>
            <p:cNvSpPr/>
            <p:nvPr>
              <p:custDataLst>
                <p:tags r:id="rId4"/>
              </p:custDataLst>
            </p:nvPr>
          </p:nvSpPr>
          <p:spPr>
            <a:xfrm>
              <a:off x="10255" y="3890"/>
              <a:ext cx="5531" cy="4942"/>
            </a:xfrm>
            <a:custGeom>
              <a:avLst/>
              <a:gdLst>
                <a:gd name="connsiteX0" fmla="*/ 1995498 w 3652095"/>
                <a:gd name="connsiteY0" fmla="*/ 0 h 3263423"/>
                <a:gd name="connsiteX1" fmla="*/ 3556374 w 3652095"/>
                <a:gd name="connsiteY1" fmla="*/ 1038201 h 3263423"/>
                <a:gd name="connsiteX2" fmla="*/ 3441063 w 3652095"/>
                <a:gd name="connsiteY2" fmla="*/ 2369487 h 3263423"/>
                <a:gd name="connsiteX3" fmla="*/ 1344556 w 3652095"/>
                <a:gd name="connsiteY3" fmla="*/ 3218548 h 3263423"/>
                <a:gd name="connsiteX4" fmla="*/ 883311 w 3652095"/>
                <a:gd name="connsiteY4" fmla="*/ 3040376 h 3263423"/>
                <a:gd name="connsiteX5" fmla="*/ 11918 w 3652095"/>
                <a:gd name="connsiteY5" fmla="*/ 1947580 h 3263423"/>
                <a:gd name="connsiteX6" fmla="*/ 167680 w 3652095"/>
                <a:gd name="connsiteY6" fmla="*/ 1136426 h 3263423"/>
                <a:gd name="connsiteX7" fmla="*/ 1229245 w 3652095"/>
                <a:gd name="connsiteY7" fmla="*/ 168159 h 3263423"/>
                <a:gd name="connsiteX8" fmla="*/ 1995498 w 3652095"/>
                <a:gd name="connsiteY8" fmla="*/ 0 h 3263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52095" h="3263423">
                  <a:moveTo>
                    <a:pt x="1995498" y="0"/>
                  </a:moveTo>
                  <a:cubicBezTo>
                    <a:pt x="2712876" y="27735"/>
                    <a:pt x="3326149" y="439312"/>
                    <a:pt x="3556374" y="1038201"/>
                  </a:cubicBezTo>
                  <a:cubicBezTo>
                    <a:pt x="3804004" y="1682387"/>
                    <a:pt x="3499792" y="2261885"/>
                    <a:pt x="3441063" y="2369487"/>
                  </a:cubicBezTo>
                  <a:cubicBezTo>
                    <a:pt x="3005725" y="3166734"/>
                    <a:pt x="1998200" y="3366045"/>
                    <a:pt x="1344556" y="3218548"/>
                  </a:cubicBezTo>
                  <a:cubicBezTo>
                    <a:pt x="1295603" y="3207582"/>
                    <a:pt x="1109086" y="3153780"/>
                    <a:pt x="883311" y="3040376"/>
                  </a:cubicBezTo>
                  <a:cubicBezTo>
                    <a:pt x="730966" y="2963926"/>
                    <a:pt x="106885" y="2612985"/>
                    <a:pt x="11918" y="1947580"/>
                  </a:cubicBezTo>
                  <a:cubicBezTo>
                    <a:pt x="-37751" y="1599738"/>
                    <a:pt x="78276" y="1306175"/>
                    <a:pt x="167680" y="1136426"/>
                  </a:cubicBezTo>
                  <a:cubicBezTo>
                    <a:pt x="494224" y="516478"/>
                    <a:pt x="1049642" y="243497"/>
                    <a:pt x="1229245" y="168159"/>
                  </a:cubicBezTo>
                  <a:cubicBezTo>
                    <a:pt x="1541563" y="37113"/>
                    <a:pt x="1821458" y="6596"/>
                    <a:pt x="1995498" y="0"/>
                  </a:cubicBezTo>
                  <a:close/>
                </a:path>
              </a:pathLst>
            </a:custGeom>
            <a:solidFill>
              <a:schemeClr val="accent1"/>
            </a:solidFill>
            <a:ln w="9525" cap="flat">
              <a:noFill/>
              <a:prstDash val="solid"/>
              <a:miter/>
            </a:ln>
          </p:spPr>
          <p:txBody>
            <a:bodyPr rtlCol="0" anchor="ctr"/>
            <a:p>
              <a:pPr algn="ctr"/>
              <a:endParaRPr lang="zh-CN" altLang="en-US" sz="1800">
                <a:solidFill>
                  <a:schemeClr val="tx1"/>
                </a:solidFill>
              </a:endParaRPr>
            </a:p>
          </p:txBody>
        </p:sp>
        <p:sp>
          <p:nvSpPr>
            <p:cNvPr id="7" name="图形 7"/>
            <p:cNvSpPr/>
            <p:nvPr>
              <p:custDataLst>
                <p:tags r:id="rId5"/>
              </p:custDataLst>
            </p:nvPr>
          </p:nvSpPr>
          <p:spPr>
            <a:xfrm>
              <a:off x="11094" y="4481"/>
              <a:ext cx="5182" cy="5872"/>
            </a:xfrm>
            <a:custGeom>
              <a:avLst/>
              <a:gdLst>
                <a:gd name="connsiteX0" fmla="*/ 1889526 w 3421533"/>
                <a:gd name="connsiteY0" fmla="*/ 611 h 3877428"/>
                <a:gd name="connsiteX1" fmla="*/ 2143464 w 3421533"/>
                <a:gd name="connsiteY1" fmla="*/ 34502 h 3877428"/>
                <a:gd name="connsiteX2" fmla="*/ 2881248 w 3421533"/>
                <a:gd name="connsiteY2" fmla="*/ 503605 h 3877428"/>
                <a:gd name="connsiteX3" fmla="*/ 3421049 w 3421533"/>
                <a:gd name="connsiteY3" fmla="*/ 1925460 h 3877428"/>
                <a:gd name="connsiteX4" fmla="*/ 3288264 w 3421533"/>
                <a:gd name="connsiteY4" fmla="*/ 2745152 h 3877428"/>
                <a:gd name="connsiteX5" fmla="*/ 1658702 w 3421533"/>
                <a:gd name="connsiteY5" fmla="*/ 3877357 h 3877428"/>
                <a:gd name="connsiteX6" fmla="*/ 393198 w 3421533"/>
                <a:gd name="connsiteY6" fmla="*/ 3245580 h 3877428"/>
                <a:gd name="connsiteX7" fmla="*/ 373640 w 3421533"/>
                <a:gd name="connsiteY7" fmla="*/ 851433 h 3877428"/>
                <a:gd name="connsiteX8" fmla="*/ 728582 w 3421533"/>
                <a:gd name="connsiteY8" fmla="*/ 466790 h 3877428"/>
                <a:gd name="connsiteX9" fmla="*/ 1889526 w 3421533"/>
                <a:gd name="connsiteY9" fmla="*/ 611 h 3877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1533" h="3877428">
                  <a:moveTo>
                    <a:pt x="1889526" y="611"/>
                  </a:moveTo>
                  <a:cubicBezTo>
                    <a:pt x="1972097" y="3161"/>
                    <a:pt x="2056971" y="13806"/>
                    <a:pt x="2143464" y="34502"/>
                  </a:cubicBezTo>
                  <a:cubicBezTo>
                    <a:pt x="2505182" y="121029"/>
                    <a:pt x="2748969" y="349521"/>
                    <a:pt x="2881248" y="503605"/>
                  </a:cubicBezTo>
                  <a:cubicBezTo>
                    <a:pt x="3364342" y="1066373"/>
                    <a:pt x="3416813" y="1719346"/>
                    <a:pt x="3421049" y="1925460"/>
                  </a:cubicBezTo>
                  <a:cubicBezTo>
                    <a:pt x="3428451" y="2283892"/>
                    <a:pt x="3349526" y="2571274"/>
                    <a:pt x="3288264" y="2745152"/>
                  </a:cubicBezTo>
                  <a:cubicBezTo>
                    <a:pt x="2981686" y="3440474"/>
                    <a:pt x="2337818" y="3883894"/>
                    <a:pt x="1658702" y="3877357"/>
                  </a:cubicBezTo>
                  <a:cubicBezTo>
                    <a:pt x="928221" y="3870316"/>
                    <a:pt x="476248" y="3345277"/>
                    <a:pt x="393198" y="3245580"/>
                  </a:cubicBezTo>
                  <a:cubicBezTo>
                    <a:pt x="-222057" y="2506704"/>
                    <a:pt x="-26009" y="1437398"/>
                    <a:pt x="373640" y="851433"/>
                  </a:cubicBezTo>
                  <a:cubicBezTo>
                    <a:pt x="403492" y="807517"/>
                    <a:pt x="529062" y="644872"/>
                    <a:pt x="728582" y="466790"/>
                  </a:cubicBezTo>
                  <a:cubicBezTo>
                    <a:pt x="846320" y="361621"/>
                    <a:pt x="1311525" y="-17236"/>
                    <a:pt x="1889526" y="611"/>
                  </a:cubicBezTo>
                  <a:close/>
                </a:path>
              </a:pathLst>
            </a:custGeom>
            <a:solidFill>
              <a:schemeClr val="accent1">
                <a:alpha val="60000"/>
              </a:scheme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sz="1800">
                <a:solidFill>
                  <a:schemeClr val="tx1"/>
                </a:solidFill>
              </a:endParaRPr>
            </a:p>
          </p:txBody>
        </p:sp>
        <p:sp>
          <p:nvSpPr>
            <p:cNvPr id="8" name="图形 7"/>
            <p:cNvSpPr/>
            <p:nvPr>
              <p:custDataLst>
                <p:tags r:id="rId6"/>
              </p:custDataLst>
            </p:nvPr>
          </p:nvSpPr>
          <p:spPr>
            <a:xfrm>
              <a:off x="12184" y="3472"/>
              <a:ext cx="5690" cy="5324"/>
            </a:xfrm>
            <a:custGeom>
              <a:avLst/>
              <a:gdLst>
                <a:gd name="connsiteX0" fmla="*/ 1649501 w 3757501"/>
                <a:gd name="connsiteY0" fmla="*/ 383 h 3515861"/>
                <a:gd name="connsiteX1" fmla="*/ 3389186 w 3757501"/>
                <a:gd name="connsiteY1" fmla="*/ 912668 h 3515861"/>
                <a:gd name="connsiteX2" fmla="*/ 3625096 w 3757501"/>
                <a:gd name="connsiteY2" fmla="*/ 1379875 h 3515861"/>
                <a:gd name="connsiteX3" fmla="*/ 3534276 w 3757501"/>
                <a:gd name="connsiteY3" fmla="*/ 2856531 h 3515861"/>
                <a:gd name="connsiteX4" fmla="*/ 2836422 w 3757501"/>
                <a:gd name="connsiteY4" fmla="*/ 3383202 h 3515861"/>
                <a:gd name="connsiteX5" fmla="*/ 1315568 w 3757501"/>
                <a:gd name="connsiteY5" fmla="*/ 3390638 h 3515861"/>
                <a:gd name="connsiteX6" fmla="*/ 594352 w 3757501"/>
                <a:gd name="connsiteY6" fmla="*/ 2979088 h 3515861"/>
                <a:gd name="connsiteX7" fmla="*/ 104825 w 3757501"/>
                <a:gd name="connsiteY7" fmla="*/ 1056143 h 3515861"/>
                <a:gd name="connsiteX8" fmla="*/ 1139930 w 3757501"/>
                <a:gd name="connsiteY8" fmla="*/ 92193 h 3515861"/>
                <a:gd name="connsiteX9" fmla="*/ 1649501 w 3757501"/>
                <a:gd name="connsiteY9" fmla="*/ 383 h 3515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57501" h="3515861">
                  <a:moveTo>
                    <a:pt x="1649501" y="383"/>
                  </a:moveTo>
                  <a:cubicBezTo>
                    <a:pt x="2378929" y="-15100"/>
                    <a:pt x="3057031" y="441736"/>
                    <a:pt x="3389186" y="912668"/>
                  </a:cubicBezTo>
                  <a:cubicBezTo>
                    <a:pt x="3419860" y="956014"/>
                    <a:pt x="3528203" y="1130608"/>
                    <a:pt x="3625096" y="1379875"/>
                  </a:cubicBezTo>
                  <a:cubicBezTo>
                    <a:pt x="3690525" y="1548017"/>
                    <a:pt x="3931770" y="2266462"/>
                    <a:pt x="3534276" y="2856531"/>
                  </a:cubicBezTo>
                  <a:cubicBezTo>
                    <a:pt x="3326508" y="3165009"/>
                    <a:pt x="3027087" y="3313292"/>
                    <a:pt x="2836422" y="3383202"/>
                  </a:cubicBezTo>
                  <a:cubicBezTo>
                    <a:pt x="2140071" y="3638510"/>
                    <a:pt x="1510102" y="3458885"/>
                    <a:pt x="1315568" y="3390638"/>
                  </a:cubicBezTo>
                  <a:cubicBezTo>
                    <a:pt x="977260" y="3271996"/>
                    <a:pt x="735742" y="3097386"/>
                    <a:pt x="594352" y="2979088"/>
                  </a:cubicBezTo>
                  <a:cubicBezTo>
                    <a:pt x="50510" y="2448334"/>
                    <a:pt x="-139225" y="1689926"/>
                    <a:pt x="104825" y="1056143"/>
                  </a:cubicBezTo>
                  <a:cubicBezTo>
                    <a:pt x="367347" y="374426"/>
                    <a:pt x="1017457" y="135052"/>
                    <a:pt x="1139930" y="92193"/>
                  </a:cubicBezTo>
                  <a:cubicBezTo>
                    <a:pt x="1310110" y="32682"/>
                    <a:pt x="1481169" y="3956"/>
                    <a:pt x="1649501" y="383"/>
                  </a:cubicBezTo>
                  <a:close/>
                </a:path>
              </a:pathLst>
            </a:custGeom>
            <a:gradFill flip="none" rotWithShape="1">
              <a:gsLst>
                <a:gs pos="0">
                  <a:schemeClr val="accent1"/>
                </a:gs>
                <a:gs pos="100000">
                  <a:schemeClr val="accent1">
                    <a:lumMod val="100000"/>
                    <a:alpha val="66000"/>
                  </a:schemeClr>
                </a:gs>
              </a:gsLst>
              <a:path path="circle">
                <a:fillToRect l="100000" t="100000"/>
              </a:path>
              <a:tileRect r="-100000" b="-10000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sz="1800">
                <a:solidFill>
                  <a:schemeClr val="tx1"/>
                </a:solidFill>
              </a:endParaRPr>
            </a:p>
          </p:txBody>
        </p:sp>
        <p:pic>
          <p:nvPicPr>
            <p:cNvPr id="10" name="图片 9" descr="D:\meihua_service_cache\jpg/52826478da24baa2ab976ef98a638b37.jpg52826478da24baa2ab976ef98a638b37"/>
            <p:cNvPicPr>
              <a:picLocks noChangeAspect="1"/>
            </p:cNvPicPr>
            <p:nvPr>
              <p:custDataLst>
                <p:tags r:id="rId7"/>
              </p:custDataLst>
            </p:nvPr>
          </p:nvPicPr>
          <p:blipFill>
            <a:blip r:embed="rId8"/>
            <a:srcRect t="20214" b="20214"/>
            <a:stretch>
              <a:fillRect/>
            </a:stretch>
          </p:blipFill>
          <p:spPr>
            <a:xfrm>
              <a:off x="11274" y="4424"/>
              <a:ext cx="5576" cy="4982"/>
            </a:xfrm>
            <a:custGeom>
              <a:avLst/>
              <a:gdLst/>
              <a:ahLst/>
              <a:cxnLst>
                <a:cxn ang="3">
                  <a:pos x="hc" y="t"/>
                </a:cxn>
                <a:cxn ang="cd2">
                  <a:pos x="l" y="vc"/>
                </a:cxn>
                <a:cxn ang="cd4">
                  <a:pos x="hc" y="b"/>
                </a:cxn>
                <a:cxn ang="0">
                  <a:pos x="r" y="vc"/>
                </a:cxn>
              </a:cxnLst>
              <a:rect l="l" t="t" r="r" b="b"/>
              <a:pathLst>
                <a:path w="7200" h="6434">
                  <a:moveTo>
                    <a:pt x="3934" y="0"/>
                  </a:moveTo>
                  <a:cubicBezTo>
                    <a:pt x="5349" y="55"/>
                    <a:pt x="6558" y="866"/>
                    <a:pt x="7012" y="2047"/>
                  </a:cubicBezTo>
                  <a:cubicBezTo>
                    <a:pt x="7500" y="3317"/>
                    <a:pt x="6900" y="4459"/>
                    <a:pt x="6784" y="4672"/>
                  </a:cubicBezTo>
                  <a:cubicBezTo>
                    <a:pt x="5926" y="6243"/>
                    <a:pt x="3940" y="6636"/>
                    <a:pt x="2651" y="6345"/>
                  </a:cubicBezTo>
                  <a:cubicBezTo>
                    <a:pt x="2554" y="6324"/>
                    <a:pt x="2187" y="6218"/>
                    <a:pt x="1741" y="5994"/>
                  </a:cubicBezTo>
                  <a:cubicBezTo>
                    <a:pt x="1441" y="5843"/>
                    <a:pt x="211" y="5152"/>
                    <a:pt x="23" y="3840"/>
                  </a:cubicBezTo>
                  <a:cubicBezTo>
                    <a:pt x="-74" y="3154"/>
                    <a:pt x="154" y="2575"/>
                    <a:pt x="331" y="2241"/>
                  </a:cubicBezTo>
                  <a:cubicBezTo>
                    <a:pt x="974" y="1018"/>
                    <a:pt x="2069" y="480"/>
                    <a:pt x="2423" y="332"/>
                  </a:cubicBezTo>
                  <a:cubicBezTo>
                    <a:pt x="3039" y="73"/>
                    <a:pt x="3591" y="13"/>
                    <a:pt x="3934" y="0"/>
                  </a:cubicBezTo>
                  <a:close/>
                </a:path>
              </a:pathLst>
            </a:custGeom>
          </p:spPr>
        </p:pic>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left)">
                                      <p:cBhvr>
                                        <p:cTn id="10" dur="500"/>
                                        <p:tgtEl>
                                          <p:spTgt spid="43"/>
                                        </p:tgtEl>
                                      </p:cBhvr>
                                    </p:animEffect>
                                  </p:childTnLst>
                                </p:cTn>
                              </p:par>
                              <p:par>
                                <p:cTn id="11" presetID="14" presetClass="entr" presetSubtype="1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ldLvl="0" animBg="1"/>
      <p:bldP spid="45" grpId="0"/>
      <p:bldP spid="3" grpId="0" bldLvl="2"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三、第三方支付的内涵</a:t>
            </a:r>
            <a:endParaRPr lang="zh-CN" altLang="en-US"/>
          </a:p>
        </p:txBody>
      </p:sp>
      <p:sp>
        <p:nvSpPr>
          <p:cNvPr id="5" name="TextBox 6"/>
          <p:cNvSpPr txBox="1"/>
          <p:nvPr>
            <p:custDataLst>
              <p:tags r:id="rId1"/>
            </p:custDataLst>
          </p:nvPr>
        </p:nvSpPr>
        <p:spPr>
          <a:xfrm>
            <a:off x="956945" y="2461260"/>
            <a:ext cx="10278745" cy="1212850"/>
          </a:xfrm>
          <a:prstGeom prst="rect">
            <a:avLst/>
          </a:prstGeom>
          <a:noFill/>
        </p:spPr>
        <p:txBody>
          <a:bodyPr wrap="square" rtlCol="0">
            <a:spAutoFit/>
          </a:bodyPr>
          <a:p>
            <a:pPr indent="457200" fontAlgn="auto">
              <a:lnSpc>
                <a:spcPct val="135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平台先保存着买家支付的货款，在收到买家确认无误收到商品的反馈后，平台才会把保存的货款转到商家手里。在第三方支付出现之前，在线购物的最大难题就是信息不对称问题，买卖双方都担心自己先付出交易标后不能得到对等的回报。</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3" name="矩形 42"/>
          <p:cNvSpPr/>
          <p:nvPr>
            <p:custDataLst>
              <p:tags r:id="rId2"/>
            </p:custDataLst>
          </p:nvPr>
        </p:nvSpPr>
        <p:spPr>
          <a:xfrm>
            <a:off x="956945" y="1076960"/>
            <a:ext cx="10278110" cy="11741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5" name="TextBox 6"/>
          <p:cNvSpPr txBox="1"/>
          <p:nvPr>
            <p:custDataLst>
              <p:tags r:id="rId3"/>
            </p:custDataLst>
          </p:nvPr>
        </p:nvSpPr>
        <p:spPr>
          <a:xfrm>
            <a:off x="1391285" y="1244600"/>
            <a:ext cx="9408795" cy="838835"/>
          </a:xfrm>
          <a:prstGeom prst="rect">
            <a:avLst/>
          </a:prstGeom>
          <a:noFill/>
        </p:spPr>
        <p:txBody>
          <a:bodyPr wrap="square" rtlCol="0">
            <a:spAutoFit/>
          </a:bodyPr>
          <a:p>
            <a:pPr indent="457200" fontAlgn="auto">
              <a:lnSpc>
                <a:spcPct val="135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第三方支付平台的工作流程是买家在支付订单和确认收货之间有时间间隔，第三方支付平台的中介功能的发挥在这一期间得到淋漓尽致的发挥。</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TextBox 6"/>
          <p:cNvSpPr txBox="1"/>
          <p:nvPr>
            <p:custDataLst>
              <p:tags r:id="rId4"/>
            </p:custDataLst>
          </p:nvPr>
        </p:nvSpPr>
        <p:spPr>
          <a:xfrm>
            <a:off x="956945" y="3812540"/>
            <a:ext cx="5659120" cy="2462530"/>
          </a:xfrm>
          <a:prstGeom prst="rect">
            <a:avLst/>
          </a:prstGeom>
          <a:noFill/>
        </p:spPr>
        <p:txBody>
          <a:bodyPr wrap="square" rtlCol="0">
            <a:spAutoFit/>
          </a:bodyPr>
          <a:p>
            <a:pPr indent="457200" fontAlgn="auto">
              <a:lnSpc>
                <a:spcPct val="135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第三方支付形式的出现增强了交易过程中的信用，解决了交易双方信息不对称的问题。同时，第三方支付平台本身具备的中立属性，有助于推动交易双方建立了互信的业务关系。</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fontAlgn="auto">
              <a:lnSpc>
                <a:spcPct val="135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这些对降低交易成本，促进商品经济发展，都有着积极的推动作用。</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29" name="组合 28"/>
          <p:cNvGrpSpPr/>
          <p:nvPr/>
        </p:nvGrpSpPr>
        <p:grpSpPr>
          <a:xfrm>
            <a:off x="6690360" y="3416300"/>
            <a:ext cx="4545330" cy="2901950"/>
            <a:chOff x="10536" y="5380"/>
            <a:chExt cx="7158" cy="4570"/>
          </a:xfrm>
        </p:grpSpPr>
        <p:grpSp>
          <p:nvGrpSpPr>
            <p:cNvPr id="14" name="组合 13"/>
            <p:cNvGrpSpPr/>
            <p:nvPr/>
          </p:nvGrpSpPr>
          <p:grpSpPr>
            <a:xfrm>
              <a:off x="10536" y="5380"/>
              <a:ext cx="7158" cy="4570"/>
              <a:chOff x="10536" y="5380"/>
              <a:chExt cx="7158" cy="4570"/>
            </a:xfrm>
          </p:grpSpPr>
          <p:grpSp>
            <p:nvGrpSpPr>
              <p:cNvPr id="6" name="组合 5"/>
              <p:cNvGrpSpPr/>
              <p:nvPr/>
            </p:nvGrpSpPr>
            <p:grpSpPr>
              <a:xfrm>
                <a:off x="10536" y="5380"/>
                <a:ext cx="7158" cy="4571"/>
                <a:chOff x="10357" y="4315"/>
                <a:chExt cx="7158" cy="4571"/>
              </a:xfrm>
            </p:grpSpPr>
            <p:sp>
              <p:nvSpPr>
                <p:cNvPr id="4" name="矩形 3"/>
                <p:cNvSpPr/>
                <p:nvPr>
                  <p:custDataLst>
                    <p:tags r:id="rId5"/>
                  </p:custDataLst>
                </p:nvPr>
              </p:nvSpPr>
              <p:spPr>
                <a:xfrm>
                  <a:off x="10357" y="4315"/>
                  <a:ext cx="7158" cy="457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8" name="文本框 7"/>
                <p:cNvSpPr txBox="1"/>
                <p:nvPr/>
              </p:nvSpPr>
              <p:spPr>
                <a:xfrm>
                  <a:off x="11245" y="8334"/>
                  <a:ext cx="5382" cy="434"/>
                </a:xfrm>
                <a:prstGeom prst="rect">
                  <a:avLst/>
                </a:prstGeom>
                <a:noFill/>
              </p:spPr>
              <p:txBody>
                <a:bodyPr wrap="square" rtlCol="0">
                  <a:spAutoFit/>
                </a:bodyPr>
                <a:p>
                  <a:pPr algn="ctr"/>
                  <a:r>
                    <a:rPr lang="zh-CN" altLang="en-US" sz="1200">
                      <a:solidFill>
                        <a:schemeClr val="tx1">
                          <a:lumMod val="50000"/>
                          <a:lumOff val="50000"/>
                        </a:schemeClr>
                      </a:solidFill>
                    </a:rPr>
                    <a:t>第三方支付流程</a:t>
                  </a:r>
                  <a:endParaRPr lang="zh-CN" altLang="en-US" sz="1200">
                    <a:solidFill>
                      <a:schemeClr val="tx1">
                        <a:lumMod val="50000"/>
                        <a:lumOff val="50000"/>
                      </a:schemeClr>
                    </a:solidFill>
                  </a:endParaRPr>
                </a:p>
              </p:txBody>
            </p:sp>
          </p:grpSp>
          <p:sp>
            <p:nvSpPr>
              <p:cNvPr id="13" name="矩形 12"/>
              <p:cNvSpPr/>
              <p:nvPr>
                <p:custDataLst>
                  <p:tags r:id="rId6"/>
                </p:custDataLst>
              </p:nvPr>
            </p:nvSpPr>
            <p:spPr>
              <a:xfrm>
                <a:off x="10732" y="5541"/>
                <a:ext cx="6751" cy="37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grpSp>
        <p:sp>
          <p:nvSpPr>
            <p:cNvPr id="9" name="矩形 8"/>
            <p:cNvSpPr/>
            <p:nvPr/>
          </p:nvSpPr>
          <p:spPr>
            <a:xfrm>
              <a:off x="11316" y="5786"/>
              <a:ext cx="1772" cy="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买方</a:t>
              </a:r>
              <a:endParaRPr lang="zh-CN" altLang="en-US"/>
            </a:p>
          </p:txBody>
        </p:sp>
        <p:sp>
          <p:nvSpPr>
            <p:cNvPr id="10" name="矩形 9"/>
            <p:cNvSpPr/>
            <p:nvPr/>
          </p:nvSpPr>
          <p:spPr>
            <a:xfrm>
              <a:off x="15283" y="5786"/>
              <a:ext cx="1772" cy="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卖方</a:t>
              </a:r>
              <a:endParaRPr lang="zh-CN" altLang="en-US"/>
            </a:p>
          </p:txBody>
        </p:sp>
        <p:sp>
          <p:nvSpPr>
            <p:cNvPr id="11" name="矩形 10"/>
            <p:cNvSpPr/>
            <p:nvPr/>
          </p:nvSpPr>
          <p:spPr>
            <a:xfrm>
              <a:off x="10974" y="8485"/>
              <a:ext cx="2439" cy="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第三方支付平台</a:t>
              </a:r>
              <a:endParaRPr lang="zh-CN" altLang="en-US"/>
            </a:p>
          </p:txBody>
        </p:sp>
        <p:sp>
          <p:nvSpPr>
            <p:cNvPr id="12" name="矩形 11"/>
            <p:cNvSpPr/>
            <p:nvPr/>
          </p:nvSpPr>
          <p:spPr>
            <a:xfrm>
              <a:off x="15283" y="8485"/>
              <a:ext cx="1772" cy="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银行</a:t>
              </a:r>
              <a:endParaRPr lang="zh-CN" altLang="en-US"/>
            </a:p>
          </p:txBody>
        </p:sp>
        <p:cxnSp>
          <p:nvCxnSpPr>
            <p:cNvPr id="15" name="直接箭头连接符 14"/>
            <p:cNvCxnSpPr/>
            <p:nvPr/>
          </p:nvCxnSpPr>
          <p:spPr>
            <a:xfrm>
              <a:off x="13103" y="6038"/>
              <a:ext cx="2180" cy="0"/>
            </a:xfrm>
            <a:prstGeom prst="straightConnector1">
              <a:avLst/>
            </a:prstGeom>
            <a:ln>
              <a:solidFill>
                <a:srgbClr val="61849B"/>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flipH="1">
              <a:off x="13113" y="6190"/>
              <a:ext cx="2146" cy="0"/>
            </a:xfrm>
            <a:prstGeom prst="straightConnector1">
              <a:avLst/>
            </a:prstGeom>
            <a:ln>
              <a:solidFill>
                <a:srgbClr val="61849B"/>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a:stCxn id="10" idx="2"/>
              <a:endCxn id="12" idx="0"/>
            </p:cNvCxnSpPr>
            <p:nvPr/>
          </p:nvCxnSpPr>
          <p:spPr>
            <a:xfrm>
              <a:off x="16169" y="6388"/>
              <a:ext cx="0" cy="2097"/>
            </a:xfrm>
            <a:prstGeom prst="straightConnector1">
              <a:avLst/>
            </a:prstGeom>
            <a:ln>
              <a:solidFill>
                <a:srgbClr val="61849B"/>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9" idx="2"/>
              <a:endCxn id="11" idx="0"/>
            </p:cNvCxnSpPr>
            <p:nvPr/>
          </p:nvCxnSpPr>
          <p:spPr>
            <a:xfrm flipH="1">
              <a:off x="12194" y="6388"/>
              <a:ext cx="8" cy="2097"/>
            </a:xfrm>
            <a:prstGeom prst="straightConnector1">
              <a:avLst/>
            </a:prstGeom>
            <a:ln>
              <a:solidFill>
                <a:srgbClr val="61849B"/>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13413" y="8736"/>
              <a:ext cx="1870" cy="0"/>
            </a:xfrm>
            <a:prstGeom prst="straightConnector1">
              <a:avLst/>
            </a:prstGeom>
            <a:ln>
              <a:solidFill>
                <a:srgbClr val="61849B"/>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13445" y="8868"/>
              <a:ext cx="1838" cy="0"/>
            </a:xfrm>
            <a:prstGeom prst="straightConnector1">
              <a:avLst/>
            </a:prstGeom>
            <a:ln>
              <a:solidFill>
                <a:srgbClr val="61849B"/>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V="1">
              <a:off x="13396" y="6415"/>
              <a:ext cx="1902" cy="2081"/>
            </a:xfrm>
            <a:prstGeom prst="straightConnector1">
              <a:avLst/>
            </a:prstGeom>
            <a:ln>
              <a:solidFill>
                <a:srgbClr val="61849B"/>
              </a:solidFill>
              <a:tailEnd type="arrow"/>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13435" y="5657"/>
              <a:ext cx="1344" cy="386"/>
            </a:xfrm>
            <a:prstGeom prst="rect">
              <a:avLst/>
            </a:prstGeom>
            <a:noFill/>
          </p:spPr>
          <p:txBody>
            <a:bodyPr wrap="none" rtlCol="0">
              <a:spAutoFit/>
            </a:bodyPr>
            <a:p>
              <a:r>
                <a:rPr lang="zh-CN" altLang="en-US" sz="1000"/>
                <a:t>①</a:t>
              </a:r>
              <a:r>
                <a:rPr lang="en-US" altLang="zh-CN" sz="1000"/>
                <a:t> </a:t>
              </a:r>
              <a:r>
                <a:rPr lang="zh-CN" altLang="en-US" sz="1000"/>
                <a:t>订单信息</a:t>
              </a:r>
              <a:endParaRPr lang="zh-CN" altLang="en-US" sz="1000"/>
            </a:p>
          </p:txBody>
        </p:sp>
        <p:sp>
          <p:nvSpPr>
            <p:cNvPr id="23" name="文本框 22"/>
            <p:cNvSpPr txBox="1"/>
            <p:nvPr/>
          </p:nvSpPr>
          <p:spPr>
            <a:xfrm>
              <a:off x="13435" y="6245"/>
              <a:ext cx="1344" cy="386"/>
            </a:xfrm>
            <a:prstGeom prst="rect">
              <a:avLst/>
            </a:prstGeom>
            <a:noFill/>
          </p:spPr>
          <p:txBody>
            <a:bodyPr wrap="none" rtlCol="0">
              <a:spAutoFit/>
            </a:bodyPr>
            <a:p>
              <a:r>
                <a:rPr lang="zh-CN" altLang="en-US" sz="1000"/>
                <a:t>⑥</a:t>
              </a:r>
              <a:r>
                <a:rPr lang="en-US" altLang="zh-CN" sz="1000"/>
                <a:t> </a:t>
              </a:r>
              <a:r>
                <a:rPr lang="zh-CN" altLang="en-US" sz="1000"/>
                <a:t>卖家发货</a:t>
              </a:r>
              <a:endParaRPr lang="zh-CN" altLang="en-US" sz="1000"/>
            </a:p>
          </p:txBody>
        </p:sp>
        <p:sp>
          <p:nvSpPr>
            <p:cNvPr id="24" name="文本框 23"/>
            <p:cNvSpPr txBox="1"/>
            <p:nvPr/>
          </p:nvSpPr>
          <p:spPr>
            <a:xfrm>
              <a:off x="13676" y="8323"/>
              <a:ext cx="1344" cy="386"/>
            </a:xfrm>
            <a:prstGeom prst="rect">
              <a:avLst/>
            </a:prstGeom>
            <a:noFill/>
          </p:spPr>
          <p:txBody>
            <a:bodyPr wrap="none" rtlCol="0">
              <a:spAutoFit/>
            </a:bodyPr>
            <a:p>
              <a:r>
                <a:rPr lang="zh-CN" sz="1000"/>
                <a:t>③</a:t>
              </a:r>
              <a:r>
                <a:rPr lang="en-US" altLang="zh-CN" sz="1000"/>
                <a:t> </a:t>
              </a:r>
              <a:r>
                <a:rPr lang="zh-CN" altLang="en-US" sz="1000"/>
                <a:t>支付请求</a:t>
              </a:r>
              <a:endParaRPr lang="zh-CN" altLang="en-US" sz="1000"/>
            </a:p>
          </p:txBody>
        </p:sp>
        <p:sp>
          <p:nvSpPr>
            <p:cNvPr id="25" name="文本框 24"/>
            <p:cNvSpPr txBox="1"/>
            <p:nvPr/>
          </p:nvSpPr>
          <p:spPr>
            <a:xfrm>
              <a:off x="13676" y="8861"/>
              <a:ext cx="1344" cy="386"/>
            </a:xfrm>
            <a:prstGeom prst="rect">
              <a:avLst/>
            </a:prstGeom>
            <a:noFill/>
          </p:spPr>
          <p:txBody>
            <a:bodyPr wrap="none" rtlCol="0">
              <a:spAutoFit/>
            </a:bodyPr>
            <a:p>
              <a:r>
                <a:rPr lang="zh-CN" altLang="en-US" sz="1000"/>
                <a:t>④</a:t>
              </a:r>
              <a:r>
                <a:rPr lang="en-US" altLang="zh-CN" sz="1000"/>
                <a:t> </a:t>
              </a:r>
              <a:r>
                <a:rPr lang="zh-CN" altLang="en-US" sz="1000"/>
                <a:t>通知结果</a:t>
              </a:r>
              <a:endParaRPr lang="zh-CN" altLang="en-US" sz="1000"/>
            </a:p>
          </p:txBody>
        </p:sp>
        <p:sp>
          <p:nvSpPr>
            <p:cNvPr id="26" name="文本框 25"/>
            <p:cNvSpPr txBox="1"/>
            <p:nvPr/>
          </p:nvSpPr>
          <p:spPr>
            <a:xfrm>
              <a:off x="14278" y="7556"/>
              <a:ext cx="1744" cy="386"/>
            </a:xfrm>
            <a:prstGeom prst="rect">
              <a:avLst/>
            </a:prstGeom>
            <a:noFill/>
          </p:spPr>
          <p:txBody>
            <a:bodyPr wrap="none" rtlCol="0">
              <a:spAutoFit/>
            </a:bodyPr>
            <a:p>
              <a:r>
                <a:rPr lang="zh-CN" altLang="en-US" sz="1000"/>
                <a:t>⑤</a:t>
              </a:r>
              <a:r>
                <a:rPr lang="en-US" altLang="zh-CN" sz="1000"/>
                <a:t> </a:t>
              </a:r>
              <a:r>
                <a:rPr lang="zh-CN" altLang="en-US" sz="1000"/>
                <a:t>通知支付结果</a:t>
              </a:r>
              <a:endParaRPr lang="zh-CN" altLang="en-US" sz="1000"/>
            </a:p>
          </p:txBody>
        </p:sp>
        <p:sp>
          <p:nvSpPr>
            <p:cNvPr id="27" name="文本框 26"/>
            <p:cNvSpPr txBox="1"/>
            <p:nvPr/>
          </p:nvSpPr>
          <p:spPr>
            <a:xfrm>
              <a:off x="11674" y="7036"/>
              <a:ext cx="530" cy="800"/>
            </a:xfrm>
            <a:prstGeom prst="rect">
              <a:avLst/>
            </a:prstGeom>
            <a:noFill/>
          </p:spPr>
          <p:txBody>
            <a:bodyPr vert="eaVert" wrap="none" rtlCol="0">
              <a:spAutoFit/>
            </a:bodyPr>
            <a:p>
              <a:r>
                <a:rPr lang="zh-CN" altLang="en-US" sz="1000"/>
                <a:t>②</a:t>
              </a:r>
              <a:r>
                <a:rPr lang="en-US" altLang="zh-CN" sz="1000"/>
                <a:t> </a:t>
              </a:r>
              <a:r>
                <a:rPr lang="zh-CN" altLang="en-US" sz="1000"/>
                <a:t>付款</a:t>
              </a:r>
              <a:endParaRPr lang="zh-CN" altLang="en-US" sz="1000"/>
            </a:p>
          </p:txBody>
        </p:sp>
        <p:sp>
          <p:nvSpPr>
            <p:cNvPr id="28" name="文本框 27"/>
            <p:cNvSpPr txBox="1"/>
            <p:nvPr/>
          </p:nvSpPr>
          <p:spPr>
            <a:xfrm>
              <a:off x="16178" y="7036"/>
              <a:ext cx="530" cy="800"/>
            </a:xfrm>
            <a:prstGeom prst="rect">
              <a:avLst/>
            </a:prstGeom>
            <a:noFill/>
          </p:spPr>
          <p:txBody>
            <a:bodyPr vert="eaVert" wrap="none" rtlCol="0">
              <a:spAutoFit/>
            </a:bodyPr>
            <a:p>
              <a:r>
                <a:rPr lang="zh-CN" altLang="en-US" sz="1000"/>
                <a:t>⑦</a:t>
              </a:r>
              <a:r>
                <a:rPr lang="en-US" altLang="zh-CN" sz="1000"/>
                <a:t> </a:t>
              </a:r>
              <a:r>
                <a:rPr lang="zh-CN" altLang="en-US" sz="1000"/>
                <a:t>结算</a:t>
              </a:r>
              <a:endParaRPr lang="zh-CN" altLang="en-US" sz="1000"/>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500"/>
                                        <p:tgtEl>
                                          <p:spTgt spid="45"/>
                                        </p:tgtEl>
                                        <p:attrNameLst>
                                          <p:attrName>ppt_y</p:attrName>
                                        </p:attrNameLst>
                                      </p:cBhvr>
                                      <p:tavLst>
                                        <p:tav tm="0">
                                          <p:val>
                                            <p:strVal val="#ppt_y+#ppt_h*1.125000"/>
                                          </p:val>
                                        </p:tav>
                                        <p:tav tm="100000">
                                          <p:val>
                                            <p:strVal val="#ppt_y"/>
                                          </p:val>
                                        </p:tav>
                                      </p:tavLst>
                                    </p:anim>
                                    <p:animEffect transition="in" filter="wipe(up)">
                                      <p:cBhvr>
                                        <p:cTn id="8" dur="500"/>
                                        <p:tgtEl>
                                          <p:spTgt spid="45"/>
                                        </p:tgtEl>
                                      </p:cBhvr>
                                    </p:animEffect>
                                  </p:childTnLst>
                                </p:cTn>
                              </p:par>
                              <p:par>
                                <p:cTn id="9" presetID="16" presetClass="entr" presetSubtype="21"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barn(inVertical)">
                                      <p:cBhvr>
                                        <p:cTn id="11" dur="500"/>
                                        <p:tgtEl>
                                          <p:spTgt spid="43"/>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 calcmode="lin" valueType="num">
                                      <p:cBhvr additive="base">
                                        <p:cTn id="16"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17" dur="500"/>
                                        <p:tgtEl>
                                          <p:spTgt spid="5">
                                            <p:txEl>
                                              <p:pRg st="0" end="0"/>
                                            </p:txEl>
                                          </p:spTgt>
                                        </p:tgtEl>
                                      </p:cBhvr>
                                    </p:animEffect>
                                  </p:childTnLst>
                                </p:cTn>
                              </p:par>
                            </p:childTnLst>
                          </p:cTn>
                        </p:par>
                        <p:par>
                          <p:cTn id="18" fill="hold">
                            <p:stCondLst>
                              <p:cond delay="500"/>
                            </p:stCondLst>
                            <p:childTnLst>
                              <p:par>
                                <p:cTn id="19" presetID="18" presetClass="entr" presetSubtype="6"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strips(downRight)">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additive="base">
                                        <p:cTn id="26"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additive="base">
                                        <p:cTn id="32"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43" grpId="0" bldLvl="0" animBg="1"/>
      <p:bldP spid="45"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BLOCK" val="0"/>
  <p:tag name="KSO_WM_UNIT_SM_LIMIT_TYPE" val="2"/>
  <p:tag name="KSO_WM_UNIT_HIGHLIGHT" val="0"/>
  <p:tag name="KSO_WM_UNIT_COMPATIBLE" val="0"/>
  <p:tag name="KSO_WM_UNIT_DIAGRAM_ISNUMVISUAL" val="0"/>
  <p:tag name="KSO_WM_UNIT_DIAGRAM_ISREFERUNIT" val="0"/>
  <p:tag name="KSO_WM_UNIT_TYPE" val="i"/>
  <p:tag name="KSO_WM_UNIT_INDEX" val="1"/>
  <p:tag name="KSO_WM_UNIT_ID" val="diagram20212561_1*i*1"/>
  <p:tag name="KSO_WM_TEMPLATE_CATEGORY" val="diagram"/>
  <p:tag name="KSO_WM_TEMPLATE_INDEX" val="20212561"/>
  <p:tag name="KSO_WM_UNIT_LAYERLEVEL" val="1"/>
  <p:tag name="KSO_WM_TAG_VERSION" val="1.0"/>
  <p:tag name="KSO_WM_BEAUTIFY_FLAG" val="#wm#"/>
  <p:tag name="KSO_WM_UNIT_DEC_AREA_ID" val="098c4dd5de28487f84b8f955beb1b41b"/>
  <p:tag name="KSO_WM_UNIT_DECORATE_INFO" val="{&quot;DecorateInfoH&quot;:{&quot;IsAbs&quot;:false},&quot;DecorateInfoW&quot;:{&quot;IsAbs&quot;:false},&quot;DecorateInfoX&quot;:{&quot;IsAbs&quot;:true,&quot;Pos&quot;:1},&quot;DecorateInfoY&quot;:{&quot;IsAbs&quot;:true,&quot;Pos&quot;:1},&quot;ReferentInfo&quot;:{&quot;Id&quot;:&quot;51a40de90eed4b8885a2d7a040512b3f&quot;,&quot;X&quot;:{&quot;Pos&quot;:1},&quot;Y&quot;:{&quot;Pos&quot;:1}},&quot;whChangeMode&quot;:1}"/>
  <p:tag name="KSO_WM_CHIP_GROUPID" val="5eda13105860357932c55e1f"/>
  <p:tag name="KSO_WM_CHIP_XID" val="5ed1cf097ab0972fba70b1e8"/>
  <p:tag name="KSO_WM_TEMPLATE_ASSEMBLE_XID" val="60656f514054ed1e2fb807b8"/>
  <p:tag name="KSO_WM_TEMPLATE_ASSEMBLE_GROUPID" val="60656f514054ed1e2fb807b8"/>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2561_1*i*2"/>
  <p:tag name="KSO_WM_TEMPLATE_CATEGORY" val="diagram"/>
  <p:tag name="KSO_WM_TEMPLATE_INDEX" val="20212561"/>
  <p:tag name="KSO_WM_UNIT_LAYERLEVEL" val="1"/>
  <p:tag name="KSO_WM_TAG_VERSION" val="1.0"/>
  <p:tag name="KSO_WM_BEAUTIFY_FLAG" val="#wm#"/>
  <p:tag name="KSO_WM_UNIT_SM_LIMIT_TYPE" val="2"/>
  <p:tag name="KSO_WM_CHIP_GROUPID" val="5eda13105860357932c55e1f"/>
  <p:tag name="KSO_WM_CHIP_XID" val="5ed1cf097ab0972fba70b1e8"/>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340"/>
  <p:tag name="KSO_WM_TEMPLATE_ASSEMBLE_XID" val="60656f514054ed1e2fb807b8"/>
  <p:tag name="KSO_WM_TEMPLATE_ASSEMBLE_GROUPID" val="60656f514054ed1e2fb807b8"/>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2561_1*i*3"/>
  <p:tag name="KSO_WM_TEMPLATE_CATEGORY" val="diagram"/>
  <p:tag name="KSO_WM_TEMPLATE_INDEX" val="20212561"/>
  <p:tag name="KSO_WM_UNIT_LAYERLEVEL" val="1"/>
  <p:tag name="KSO_WM_TAG_VERSION" val="1.0"/>
  <p:tag name="KSO_WM_BEAUTIFY_FLAG" val="#wm#"/>
  <p:tag name="KSO_WM_UNIT_SM_LIMIT_TYPE" val="2"/>
  <p:tag name="KSO_WM_CHIP_GROUPID" val="5eda13105860357932c55e1f"/>
  <p:tag name="KSO_WM_CHIP_XID" val="5ed1cf097ab0972fba70b1e8"/>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55"/>
  <p:tag name="KSO_WM_TEMPLATE_ASSEMBLE_XID" val="60656f514054ed1e2fb807b8"/>
  <p:tag name="KSO_WM_TEMPLATE_ASSEMBLE_GROUPID" val="60656f514054ed1e2fb807b8"/>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2561_1*i*4"/>
  <p:tag name="KSO_WM_TEMPLATE_CATEGORY" val="diagram"/>
  <p:tag name="KSO_WM_TEMPLATE_INDEX" val="20212561"/>
  <p:tag name="KSO_WM_UNIT_LAYERLEVEL" val="1"/>
  <p:tag name="KSO_WM_TAG_VERSION" val="1.0"/>
  <p:tag name="KSO_WM_BEAUTIFY_FLAG" val="#wm#"/>
  <p:tag name="KSO_WM_UNIT_SM_LIMIT_TYPE" val="2"/>
  <p:tag name="KSO_WM_CHIP_GROUPID" val="5eda13105860357932c55e1f"/>
  <p:tag name="KSO_WM_CHIP_XID" val="5ed1cf097ab0972fba70b1e8"/>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55"/>
  <p:tag name="KSO_WM_TEMPLATE_ASSEMBLE_XID" val="60656f514054ed1e2fb807b8"/>
  <p:tag name="KSO_WM_TEMPLATE_ASSEMBLE_GROUPID" val="60656f514054ed1e2fb807b8"/>
</p:tagLst>
</file>

<file path=ppt/tags/tag16.xml><?xml version="1.0" encoding="utf-8"?>
<p:tagLst xmlns:p="http://schemas.openxmlformats.org/presentationml/2006/main">
  <p:tag name="KSO_WM_UNIT_VALUE" val="1184*1184"/>
  <p:tag name="KSO_WM_UNIT_HIGHLIGHT" val="0"/>
  <p:tag name="KSO_WM_UNIT_COMPATIBLE" val="1"/>
  <p:tag name="KSO_WM_UNIT_DIAGRAM_ISNUMVISUAL" val="0"/>
  <p:tag name="KSO_WM_UNIT_DIAGRAM_ISREFERUNIT" val="0"/>
  <p:tag name="KSO_WM_UNIT_TYPE" val="d"/>
  <p:tag name="KSO_WM_UNIT_INDEX" val="1"/>
  <p:tag name="KSO_WM_UNIT_ID" val="diagram20212561_1*d*1"/>
  <p:tag name="KSO_WM_TEMPLATE_CATEGORY" val="diagram"/>
  <p:tag name="KSO_WM_TEMPLATE_INDEX" val="20212561"/>
  <p:tag name="KSO_WM_UNIT_LAYERLEVEL" val="1"/>
  <p:tag name="KSO_WM_TAG_VERSION" val="1.0"/>
  <p:tag name="KSO_WM_BEAUTIFY_FLAG" val="#wm#"/>
  <p:tag name="KSO_WM_CHIP_GROUPID" val="5e7310da9a230a26b9e88a19"/>
  <p:tag name="KSO_WM_CHIP_XID" val="5e7310da9a230a26b9e88a1a"/>
  <p:tag name="KSO_WM_UNIT_DEC_AREA_ID" val="51a40de90eed4b8885a2d7a040512b3f"/>
  <p:tag name="KSO_WM_UNIT_DECORATE_INFO" val="{&quot;ReferentInfo&quot;:{&quot;Id&quot;:&quot;slide&quot;,&quot;X&quot;:{&quot;Pos&quot;:1},&quot;Y&quot;:{&quot;Pos&quot;:1}},&quot;DecorateInfoX&quot;:{&quot;Pos&quot;:0,&quot;IsAbs&quot;:false},&quot;DecorateInfoY&quot;:{&quot;Pos&quot;:1,&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1e46be13ccd943f1847fbee7e11e472e"/>
  <p:tag name="KSO_WM_UNIT_PLACING_PICTURE" val="1e46be13ccd943f1847fbee7e11e472e"/>
  <p:tag name="KSO_WM_TEMPLATE_ASSEMBLE_XID" val="60656f514054ed1e2fb807b8"/>
  <p:tag name="KSO_WM_TEMPLATE_ASSEMBLE_GROUPID" val="60656f514054ed1e2fb807b8"/>
</p:tagLst>
</file>

<file path=ppt/tags/tag1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xml><?xml version="1.0" encoding="utf-8"?>
<p:tagLst xmlns:p="http://schemas.openxmlformats.org/presentationml/2006/main">
  <p:tag name="KSO_WM_UNIT_ISCONTENTSTITLE" val="0"/>
  <p:tag name="KSO_WM_UNIT_ISNUMDGMTITLE" val="0"/>
  <p:tag name="KSO_WM_UNIT_PRESET_TEXT" val="添加标题"/>
  <p:tag name="KSO_WM_UNIT_NOCLEAR" val="0"/>
  <p:tag name="KSO_WM_UNIT_VALUE" val="14"/>
  <p:tag name="KSO_WM_UNIT_HIGHLIGHT" val="0"/>
  <p:tag name="KSO_WM_UNIT_COMPATIBLE" val="0"/>
  <p:tag name="KSO_WM_UNIT_DIAGRAM_ISNUMVISUAL" val="0"/>
  <p:tag name="KSO_WM_UNIT_DIAGRAM_ISREFERUNIT" val="0"/>
  <p:tag name="KSO_WM_UNIT_TYPE" val="h_a"/>
  <p:tag name="KSO_WM_UNIT_INDEX" val="1_1"/>
  <p:tag name="KSO_WM_UNIT_ID" val="diagram20212652_1*h_a*1_1"/>
  <p:tag name="KSO_WM_TEMPLATE_CATEGORY" val="diagram"/>
  <p:tag name="KSO_WM_TEMPLATE_INDEX" val="20212652"/>
  <p:tag name="KSO_WM_UNIT_LAYERLEVEL" val="1_1"/>
  <p:tag name="KSO_WM_TAG_VERSION" val="1.0"/>
  <p:tag name="KSO_WM_BEAUTIFY_FLAG" val="#wm#"/>
  <p:tag name="KSO_WM_UNIT_DEFAULT_FONT" val="18;24;2"/>
  <p:tag name="KSO_WM_UNIT_BLOCK" val="0"/>
  <p:tag name="KSO_WM_UNIT_SHOW_EDIT_AREA_INDICATION" val="1"/>
  <p:tag name="KSO_WM_CHIP_GROUPID" val="5e6b05b36848fb12bee65ad8"/>
  <p:tag name="KSO_WM_CHIP_XID" val="5e6b05b36848fb12bee65ada"/>
  <p:tag name="KSO_WM_UNIT_DEC_AREA_ID" val="50fa48fc0fd8447e812d75632727db4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72a15375a44e42a39cf74527ba1d38bd"/>
  <p:tag name="KSO_WM_UNIT_TEXT_FILL_FORE_SCHEMECOLOR_INDEX_BRIGHTNESS" val="0"/>
  <p:tag name="KSO_WM_UNIT_TEXT_FILL_FORE_SCHEMECOLOR_INDEX" val="13"/>
  <p:tag name="KSO_WM_UNIT_TEXT_FILL_TYPE" val="1"/>
  <p:tag name="KSO_WM_TEMPLATE_ASSEMBLE_XID" val="60656f514054ed1e2fb807b3"/>
  <p:tag name="KSO_WM_TEMPLATE_ASSEMBLE_GROUPID" val="60656f514054ed1e2fb807b3"/>
</p:tagLst>
</file>

<file path=ppt/tags/tag19.xml><?xml version="1.0" encoding="utf-8"?>
<p:tagLst xmlns:p="http://schemas.openxmlformats.org/presentationml/2006/main">
  <p:tag name="KSO_WM_UNIT_TEX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h_f"/>
  <p:tag name="KSO_WM_UNIT_INDEX" val="1_1"/>
  <p:tag name="KSO_WM_UNIT_ID" val="diagram20212652_1*h_f*1_1"/>
  <p:tag name="KSO_WM_TEMPLATE_CATEGORY" val="diagram"/>
  <p:tag name="KSO_WM_TEMPLATE_INDEX" val="20212652"/>
  <p:tag name="KSO_WM_UNIT_LAYERLEVEL" val="1_1"/>
  <p:tag name="KSO_WM_TAG_VERSION" val="1.0"/>
  <p:tag name="KSO_WM_BEAUTIFY_FLAG" val="#wm#"/>
  <p:tag name="KSO_WM_UNIT_SUBTYPE" val="a"/>
  <p:tag name="KSO_WM_UNIT_DEFAULT_FONT" val="14;20;2"/>
  <p:tag name="KSO_WM_UNIT_BLOCK" val="0"/>
  <p:tag name="KSO_WM_UNIT_VALUE" val="28"/>
  <p:tag name="KSO_WM_UNIT_SHOW_EDIT_AREA_INDICATION" val="1"/>
  <p:tag name="KSO_WM_CHIP_GROUPID" val="5e6b05b36848fb12bee65ad8"/>
  <p:tag name="KSO_WM_CHIP_XID" val="5e6b05b36848fb12bee65ada"/>
  <p:tag name="KSO_WM_UNIT_DEC_AREA_ID" val="e488c90dde3d4f19b9c490a15f9dc07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72a15375a44e42a39cf74527ba1d38bd"/>
  <p:tag name="KSO_WM_UNIT_TEXT_FILL_FORE_SCHEMECOLOR_INDEX_BRIGHTNESS" val="0.25"/>
  <p:tag name="KSO_WM_UNIT_TEXT_FILL_FORE_SCHEMECOLOR_INDEX" val="13"/>
  <p:tag name="KSO_WM_UNIT_TEXT_FILL_TYPE" val="1"/>
  <p:tag name="KSO_WM_TEMPLATE_ASSEMBLE_XID" val="60656f514054ed1e2fb807b3"/>
  <p:tag name="KSO_WM_TEMPLATE_ASSEMBLE_GROUPID" val="60656f514054ed1e2fb807b3"/>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VALUE" val="973*1692"/>
  <p:tag name="KSO_WM_UNIT_HIGHLIGHT" val="0"/>
  <p:tag name="KSO_WM_UNIT_COMPATIBLE" val="1"/>
  <p:tag name="KSO_WM_UNIT_DIAGRAM_ISNUMVISUAL" val="0"/>
  <p:tag name="KSO_WM_UNIT_DIAGRAM_ISREFERUNIT" val="0"/>
  <p:tag name="KSO_WM_UNIT_TYPE" val="d"/>
  <p:tag name="KSO_WM_UNIT_INDEX" val="1"/>
  <p:tag name="KSO_WM_UNIT_ID" val="diagram20212652_1*d*1"/>
  <p:tag name="KSO_WM_TEMPLATE_CATEGORY" val="diagram"/>
  <p:tag name="KSO_WM_TEMPLATE_INDEX" val="20212652"/>
  <p:tag name="KSO_WM_UNIT_LAYERLEVEL" val="1"/>
  <p:tag name="KSO_WM_TAG_VERSION" val="1.0"/>
  <p:tag name="KSO_WM_BEAUTIFY_FLAG" val="#wm#"/>
  <p:tag name="KSO_WM_CHIP_GROUPID" val="5e7310da9a230a26b9e88a19"/>
  <p:tag name="KSO_WM_CHIP_XID" val="5e7310da9a230a26b9e88a1a"/>
  <p:tag name="KSO_WM_UNIT_DEC_AREA_ID" val="97a290ce7fcd46679052e754f75f143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1de8547dc8cd4764aa97460bb2750dfc"/>
  <p:tag name="KSO_WM_UNIT_PLACING_PICTURE" val="1de8547dc8cd4764aa97460bb2750dfc"/>
  <p:tag name="KSO_WM_UNIT_SUPPORT_UNIT_TYPE" val="[&quot;d&quot;,&quot;θ&quot;]"/>
  <p:tag name="KSO_WM_TEMPLATE_ASSEMBLE_XID" val="60656f514054ed1e2fb807b3"/>
  <p:tag name="KSO_WM_TEMPLATE_ASSEMBLE_GROUPID" val="60656f514054ed1e2fb807b3"/>
</p:tagLst>
</file>

<file path=ppt/tags/tag21.xml><?xml version="1.0" encoding="utf-8"?>
<p:tagLst xmlns:p="http://schemas.openxmlformats.org/presentationml/2006/main">
  <p:tag name="KSO_WM_UNIT_BLOCK" val="0"/>
  <p:tag name="KSO_WM_UNIT_SM_LIMIT_TYPE" val="2"/>
  <p:tag name="KSO_WM_UNIT_DEC_AREA_ID" val="9e4b4ba33cf34432b593dde376d4df3b"/>
  <p:tag name="KSO_WM_UNIT_HIGHLIGHT" val="0"/>
  <p:tag name="KSO_WM_UNIT_COMPATIBLE" val="0"/>
  <p:tag name="KSO_WM_UNIT_DIAGRAM_ISNUMVISUAL" val="0"/>
  <p:tag name="KSO_WM_UNIT_DIAGRAM_ISREFERUNIT" val="0"/>
  <p:tag name="KSO_WM_UNIT_TYPE" val="i"/>
  <p:tag name="KSO_WM_UNIT_INDEX" val="2"/>
  <p:tag name="KSO_WM_UNIT_ID" val="diagram20212652_1*i*2"/>
  <p:tag name="KSO_WM_TEMPLATE_CATEGORY" val="diagram"/>
  <p:tag name="KSO_WM_TEMPLATE_INDEX" val="20212652"/>
  <p:tag name="KSO_WM_UNIT_LAYERLEVEL" val="1"/>
  <p:tag name="KSO_WM_TAG_VERSION" val="1.0"/>
  <p:tag name="KSO_WM_BEAUTIFY_FLAG" val="#wm#"/>
  <p:tag name="KSO_WM_UNIT_DECORATE_INFO" val="{&quot;DecorateInfoH&quot;:{&quot;IsAbs&quot;:true},&quot;DecorateInfoW&quot;:{&quot;IsAbs&quot;:true},&quot;DecorateInfoX&quot;:{&quot;IsAbs&quot;:true,&quot;Pos&quot;:1},&quot;DecorateInfoY&quot;:{&quot;IsAbs&quot;:true,&quot;Pos&quot;:1},&quot;ReferentInfo&quot;:{&quot;Id&quot;:&quot;97a290ce7fcd46679052e754f75f143e&quot;,&quot;X&quot;:{&quot;Pos&quot;:1},&quot;Y&quot;:{&quot;Pos&quot;:1}},&quot;whChangeMode&quot;:0}"/>
  <p:tag name="KSO_WM_CHIP_GROUPID" val="5e6effd1605d5daf04fe5f9d"/>
  <p:tag name="KSO_WM_CHIP_XID" val="5e6effd1605d5daf04fe5f9e"/>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435"/>
  <p:tag name="KSO_WM_TEMPLATE_ASSEMBLE_XID" val="60656f514054ed1e2fb807b3"/>
  <p:tag name="KSO_WM_TEMPLATE_ASSEMBLE_GROUPID" val="60656f514054ed1e2fb807b3"/>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3064_1*i*1"/>
  <p:tag name="KSO_WM_TEMPLATE_CATEGORY" val="diagram"/>
  <p:tag name="KSO_WM_TEMPLATE_INDEX" val="20213064"/>
  <p:tag name="KSO_WM_UNIT_LAYERLEVEL" val="1"/>
  <p:tag name="KSO_WM_TAG_VERSION" val="1.0"/>
  <p:tag name="KSO_WM_BEAUTIFY_FLAG" val="#wm#"/>
  <p:tag name="KSO_WM_UNIT_BLOCK" val="0"/>
  <p:tag name="KSO_WM_UNIT_SM_LIMIT_TYPE" val="0"/>
  <p:tag name="KSO_WM_UNIT_DEC_AREA_ID" val="3e3cf09c9dc14c5998649ab54e032c21"/>
  <p:tag name="KSO_WM_UNIT_DECORATE_INFO" val="{&quot;DecorateInfoH&quot;:{&quot;IsAbs&quot;:true},&quot;DecorateInfoW&quot;:{&quot;IsAbs&quot;:true},&quot;DecorateInfoX&quot;:{&quot;IsAbs&quot;:true,&quot;Pos&quot;:2},&quot;DecorateInfoY&quot;:{&quot;IsAbs&quot;:true,&quot;Pos&quot;:1},&quot;ReferentInfo&quot;:{&quot;Id&quot;:&quot;55887087ace444beb0fd907d654d26f0&quot;,&quot;X&quot;:{&quot;Pos&quot;:0},&quot;Y&quot;:{&quot;Pos&quot;:1}},&quot;whChangeMode&quot;:0}"/>
  <p:tag name="KSO_WM_CHIP_GROUPID" val="5f5ee1ca4d6848d78f644aed"/>
  <p:tag name="KSO_WM_CHIP_XID" val="5f696765553136823a5e625f"/>
  <p:tag name="KSO_WM_UNIT_TEXT_FILL_FORE_SCHEMECOLOR_INDEX_BRIGHTNESS" val="0"/>
  <p:tag name="KSO_WM_UNIT_TEXT_FILL_FORE_SCHEMECOLOR_INDEX" val="13"/>
  <p:tag name="KSO_WM_UNIT_TEXT_FILL_TYPE" val="1"/>
  <p:tag name="KSO_WM_UNIT_VALUE" val="6"/>
  <p:tag name="KSO_WM_TEMPLATE_ASSEMBLE_XID" val="60656ef04054ed1e2fb800d7"/>
  <p:tag name="KSO_WM_TEMPLATE_ASSEMBLE_GROUPID" val="60656ef04054ed1e2fb800d7"/>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3064_1*i*2"/>
  <p:tag name="KSO_WM_TEMPLATE_CATEGORY" val="diagram"/>
  <p:tag name="KSO_WM_TEMPLATE_INDEX" val="20213064"/>
  <p:tag name="KSO_WM_UNIT_LAYERLEVEL" val="1"/>
  <p:tag name="KSO_WM_TAG_VERSION" val="1.0"/>
  <p:tag name="KSO_WM_BEAUTIFY_FLAG" val="#wm#"/>
  <p:tag name="KSO_WM_UNIT_BLOCK" val="0"/>
  <p:tag name="KSO_WM_UNIT_SM_LIMIT_TYPE" val="0"/>
  <p:tag name="KSO_WM_UNIT_DEC_AREA_ID" val="a3d3d6103b184969896b41be7d5a5fd5"/>
  <p:tag name="KSO_WM_UNIT_DECORATE_INFO" val="{&quot;DecorateInfoH&quot;:{&quot;IsAbs&quot;:true},&quot;DecorateInfoW&quot;:{&quot;IsAbs&quot;:true},&quot;DecorateInfoX&quot;:{&quot;IsAbs&quot;:true,&quot;Pos&quot;:2},&quot;DecorateInfoY&quot;:{&quot;IsAbs&quot;:true,&quot;Pos&quot;:1},&quot;ReferentInfo&quot;:{&quot;Id&quot;:&quot;55887087ace444beb0fd907d654d26f0&quot;,&quot;X&quot;:{&quot;Pos&quot;:0},&quot;Y&quot;:{&quot;Pos&quot;:1}},&quot;whChangeMode&quot;:0}"/>
  <p:tag name="KSO_WM_CHIP_GROUPID" val="5f5ee1ca4d6848d78f644aed"/>
  <p:tag name="KSO_WM_CHIP_XID" val="5f696765553136823a5e625f"/>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VALUE" val="6"/>
  <p:tag name="KSO_WM_TEMPLATE_ASSEMBLE_XID" val="60656ef04054ed1e2fb800d7"/>
  <p:tag name="KSO_WM_TEMPLATE_ASSEMBLE_GROUPID" val="60656ef04054ed1e2fb800d7"/>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3064_1*i*3"/>
  <p:tag name="KSO_WM_TEMPLATE_CATEGORY" val="diagram"/>
  <p:tag name="KSO_WM_TEMPLATE_INDEX" val="20213064"/>
  <p:tag name="KSO_WM_UNIT_LAYERLEVEL" val="1"/>
  <p:tag name="KSO_WM_TAG_VERSION" val="1.0"/>
  <p:tag name="KSO_WM_BEAUTIFY_FLAG" val="#wm#"/>
  <p:tag name="KSO_WM_UNIT_BLOCK" val="0"/>
  <p:tag name="KSO_WM_UNIT_SM_LIMIT_TYPE" val="0"/>
  <p:tag name="KSO_WM_UNIT_DEC_AREA_ID" val="a07ea5c5c2134448a0677707f7bb77ca"/>
  <p:tag name="KSO_WM_UNIT_DECORATE_INFO" val="{&quot;DecorateInfoH&quot;:{&quot;IsAbs&quot;:true},&quot;DecorateInfoW&quot;:{&quot;IsAbs&quot;:true},&quot;DecorateInfoX&quot;:{&quot;IsAbs&quot;:true,&quot;Pos&quot;:0},&quot;DecorateInfoY&quot;:{&quot;IsAbs&quot;:true,&quot;Pos&quot;:1},&quot;ReferentInfo&quot;:{&quot;Id&quot;:&quot;55887087ace444beb0fd907d654d26f0&quot;,&quot;X&quot;:{&quot;Pos&quot;:2},&quot;Y&quot;:{&quot;Pos&quot;:1}},&quot;whChangeMode&quot;:0}"/>
  <p:tag name="KSO_WM_CHIP_GROUPID" val="5f5ee1ca4d6848d78f644aed"/>
  <p:tag name="KSO_WM_CHIP_XID" val="5f696765553136823a5e625f"/>
  <p:tag name="KSO_WM_UNIT_TEXT_FILL_FORE_SCHEMECOLOR_INDEX_BRIGHTNESS" val="0"/>
  <p:tag name="KSO_WM_UNIT_TEXT_FILL_FORE_SCHEMECOLOR_INDEX" val="13"/>
  <p:tag name="KSO_WM_UNIT_TEXT_FILL_TYPE" val="1"/>
  <p:tag name="KSO_WM_UNIT_VALUE" val="6"/>
  <p:tag name="KSO_WM_TEMPLATE_ASSEMBLE_XID" val="60656ef04054ed1e2fb800d7"/>
  <p:tag name="KSO_WM_TEMPLATE_ASSEMBLE_GROUPID" val="60656ef04054ed1e2fb800d7"/>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3064_1*i*4"/>
  <p:tag name="KSO_WM_TEMPLATE_CATEGORY" val="diagram"/>
  <p:tag name="KSO_WM_TEMPLATE_INDEX" val="20213064"/>
  <p:tag name="KSO_WM_UNIT_LAYERLEVEL" val="1"/>
  <p:tag name="KSO_WM_TAG_VERSION" val="1.0"/>
  <p:tag name="KSO_WM_BEAUTIFY_FLAG" val="#wm#"/>
  <p:tag name="KSO_WM_UNIT_BLOCK" val="0"/>
  <p:tag name="KSO_WM_UNIT_SM_LIMIT_TYPE" val="0"/>
  <p:tag name="KSO_WM_UNIT_DEC_AREA_ID" val="daf61bfae122464eb1fe69020b950926"/>
  <p:tag name="KSO_WM_UNIT_DECORATE_INFO" val="{&quot;DecorateInfoH&quot;:{&quot;IsAbs&quot;:true},&quot;DecorateInfoW&quot;:{&quot;IsAbs&quot;:true},&quot;DecorateInfoX&quot;:{&quot;IsAbs&quot;:true,&quot;Pos&quot;:0},&quot;DecorateInfoY&quot;:{&quot;IsAbs&quot;:true,&quot;Pos&quot;:1},&quot;ReferentInfo&quot;:{&quot;Id&quot;:&quot;55887087ace444beb0fd907d654d26f0&quot;,&quot;X&quot;:{&quot;Pos&quot;:2},&quot;Y&quot;:{&quot;Pos&quot;:1}},&quot;whChangeMode&quot;:0}"/>
  <p:tag name="KSO_WM_CHIP_GROUPID" val="5f5ee1ca4d6848d78f644aed"/>
  <p:tag name="KSO_WM_CHIP_XID" val="5f696765553136823a5e625f"/>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VALUE" val="6"/>
  <p:tag name="KSO_WM_TEMPLATE_ASSEMBLE_XID" val="60656ef04054ed1e2fb800d7"/>
  <p:tag name="KSO_WM_TEMPLATE_ASSEMBLE_GROUPID" val="60656ef04054ed1e2fb800d7"/>
</p:tagLst>
</file>

<file path=ppt/tags/tag28.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220_1*ζ_h_i*1_1_1"/>
  <p:tag name="KSO_WM_TEMPLATE_CATEGORY" val="diagram"/>
  <p:tag name="KSO_WM_TEMPLATE_INDEX" val="20215220"/>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2.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220_1*ζ_h_i*1_1_2"/>
  <p:tag name="KSO_WM_TEMPLATE_CATEGORY" val="diagram"/>
  <p:tag name="KSO_WM_TEMPLATE_INDEX" val="20215220"/>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33.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5220_1*ζ_h_i*1_1_3"/>
  <p:tag name="KSO_WM_TEMPLATE_CATEGORY" val="diagram"/>
  <p:tag name="KSO_WM_TEMPLATE_INDEX" val="20215220"/>
  <p:tag name="KSO_WM_UNIT_LAYERLEVEL" val="1_1_1"/>
  <p:tag name="KSO_WM_TAG_VERSION" val="1.0"/>
  <p:tag name="KSO_WM_BEAUTIFY_FLAG" val="#wm#"/>
  <p:tag name="KSO_WM_UNIT_DIAGRAM_MODELTYPE" val="creativePicture"/>
  <p:tag name="KSO_WM_UNIT_USESOURCEFORMAT_APPLY" val="1"/>
  <p:tag name="KSO_WM_UNIT_FILL_FORE_SCHEMECOLOR_INDEX_1_BRIGHTNESS" val="0"/>
  <p:tag name="KSO_WM_UNIT_FILL_FORE_SCHEMECOLOR_INDEX_1" val="5"/>
  <p:tag name="KSO_WM_UNIT_FILL_FORE_SCHEMECOLOR_INDEX_1_POS" val="0"/>
  <p:tag name="KSO_WM_UNIT_FILL_FORE_SCHEMECOLOR_INDEX_1_TRANS" val="0"/>
  <p:tag name="KSO_WM_UNIT_FILL_FORE_SCHEMECOLOR_INDEX_2_BRIGHTNESS" val="0"/>
  <p:tag name="KSO_WM_UNIT_FILL_FORE_SCHEMECOLOR_INDEX_2" val="5"/>
  <p:tag name="KSO_WM_UNIT_FILL_FORE_SCHEMECOLOR_INDEX_2_POS" val="1"/>
  <p:tag name="KSO_WM_UNIT_FILL_FORE_SCHEMECOLOR_INDEX_2_TRANS" val="0.34"/>
  <p:tag name="KSO_WM_UNIT_FILL_GRADIENT_TYPE" val="2"/>
  <p:tag name="KSO_WM_UNIT_FILL_GRADIENT_ANGLE" val="0"/>
  <p:tag name="KSO_WM_UNIT_FILL_GRADIENT_Direction" val="8"/>
  <p:tag name="KSO_WM_UNIT_FILL_TYPE" val="3"/>
  <p:tag name="KSO_WM_UNIT_TEXT_FILL_FORE_SCHEMECOLOR_INDEX_BRIGHTNESS" val="0"/>
  <p:tag name="KSO_WM_UNIT_TEXT_FILL_FORE_SCHEMECOLOR_INDEX" val="13"/>
  <p:tag name="KSO_WM_UNIT_TEXT_FILL_TYPE" val="1"/>
</p:tagLst>
</file>

<file path=ppt/tags/tag34.xml><?xml version="1.0" encoding="utf-8"?>
<p:tagLst xmlns:p="http://schemas.openxmlformats.org/presentationml/2006/main">
  <p:tag name="KSO_WM_UNIT_PICTURE_TOWARD" val="1"/>
  <p:tag name="KSO_WM_UNIT_VALUE" val="1134*1269"/>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220_1*ζ_h_d*1_1_1"/>
  <p:tag name="KSO_WM_TEMPLATE_CATEGORY" val="diagram"/>
  <p:tag name="KSO_WM_TEMPLATE_INDEX" val="20215220"/>
  <p:tag name="KSO_WM_UNIT_LAYERLEVEL" val="1_1_1"/>
  <p:tag name="KSO_WM_TAG_VERSION" val="1.0"/>
  <p:tag name="KSO_WM_BEAUTIFY_FLAG" val="#wm#"/>
  <p:tag name="KSO_WM_UNIT_DIAGRAM_MODELTYPE" val="creativePicture"/>
  <p:tag name="KSO_WM_UNIT_USESOURCEFORMAT_APPLY" val="1"/>
</p:tagLst>
</file>

<file path=ppt/tags/tag3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1.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42.xml><?xml version="1.0" encoding="utf-8"?>
<p:tagLst xmlns:p="http://schemas.openxmlformats.org/presentationml/2006/main">
  <p:tag name="KSO_WPP_MARK_KEY" val="ae6f5ba6-063d-476c-bb83-571592c43bb5"/>
  <p:tag name="COMMONDATA" val="eyJoZGlkIjoiOTRiYWY2ZDYxOTM2OTVmOTUwNjYxNzhkNWNmYTNiNjcifQ=="/>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1172</Words>
  <Application>WPS 演示</Application>
  <PresentationFormat>全屏显示(16:9)</PresentationFormat>
  <Paragraphs>71</Paragraphs>
  <Slides>7</Slides>
  <Notes>16</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7</vt:i4>
      </vt:variant>
    </vt:vector>
  </HeadingPairs>
  <TitlesOfParts>
    <vt:vector size="24"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Segoe UI</vt:lpstr>
      <vt:lpstr>Wingdings</vt:lpstr>
      <vt:lpstr>Arial Unicode MS</vt:lpstr>
      <vt:lpstr>等线</vt:lpstr>
      <vt:lpstr>第一PPT，www.1ppt.com</vt:lpstr>
      <vt:lpstr>1_第一PPT，www.1ppt.com</vt:lpstr>
      <vt:lpstr>PowerPoint 演示文稿</vt:lpstr>
      <vt:lpstr>三、第三方支付的内涵</vt:lpstr>
      <vt:lpstr>三、第三方支付的内涵</vt:lpstr>
      <vt:lpstr>三、第三方支付的内涵</vt:lpstr>
      <vt:lpstr>三、第三方支付的内涵</vt:lpstr>
      <vt:lpstr>三、第三方支付的内涵</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629</cp:revision>
  <dcterms:created xsi:type="dcterms:W3CDTF">2017-03-04T06:55:00Z</dcterms:created>
  <dcterms:modified xsi:type="dcterms:W3CDTF">2023-06-08T03:33:20Z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DF05EB019E2C478EBFDAB9223F981483</vt:lpwstr>
  </property>
  <property fmtid="{D5CDD505-2E9C-101B-9397-08002B2CF9AE}" pid="3" name="KSOProductBuildVer">
    <vt:lpwstr>2052-11.1.0.14309</vt:lpwstr>
  </property>
</Properties>
</file>