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5"/>
  </p:notesMasterIdLst>
  <p:sldIdLst>
    <p:sldId id="423" r:id="rId4"/>
    <p:sldId id="591" r:id="rId6"/>
    <p:sldId id="597" r:id="rId7"/>
    <p:sldId id="598" r:id="rId8"/>
    <p:sldId id="599" r:id="rId9"/>
    <p:sldId id="600" r:id="rId10"/>
    <p:sldId id="601" r:id="rId11"/>
    <p:sldId id="602" r:id="rId12"/>
    <p:sldId id="603" r:id="rId13"/>
    <p:sldId id="604" r:id="rId14"/>
    <p:sldId id="606" r:id="rId15"/>
    <p:sldId id="363" r:id="rId16"/>
  </p:sldIdLst>
  <p:sldSz cx="12192635" cy="6858000"/>
  <p:notesSz cx="6858000" cy="9144000"/>
  <p:custDataLst>
    <p:tags r:id="rId21"/>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93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2"/>
    <a:srgbClr val="FFFFFF"/>
    <a:srgbClr val="2B4663"/>
    <a:srgbClr val="61849B"/>
    <a:srgbClr val="526580"/>
    <a:srgbClr val="323F4B"/>
    <a:srgbClr val="00B6A5"/>
    <a:srgbClr val="43536A"/>
    <a:srgbClr val="F9FAFB"/>
    <a:srgbClr val="DBEF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94662" autoAdjust="0"/>
  </p:normalViewPr>
  <p:slideViewPr>
    <p:cSldViewPr snapToGrid="0">
      <p:cViewPr>
        <p:scale>
          <a:sx n="66" d="100"/>
          <a:sy n="66" d="100"/>
        </p:scale>
        <p:origin x="-432" y="-1626"/>
      </p:cViewPr>
      <p:guideLst>
        <p:guide orient="horz" pos="2160"/>
        <p:guide pos="3938"/>
      </p:guideLst>
    </p:cSldViewPr>
  </p:slideViewPr>
  <p:outlineViewPr>
    <p:cViewPr>
      <p:scale>
        <a:sx n="33" d="100"/>
        <a:sy n="33" d="100"/>
      </p:scale>
      <p:origin x="0" y="0"/>
    </p:cViewPr>
  </p:outlin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1" Type="http://schemas.openxmlformats.org/officeDocument/2006/relationships/tags" Target="tags/tag50.xml"/><Relationship Id="rId20" Type="http://schemas.openxmlformats.org/officeDocument/2006/relationships/commentAuthors" Target="commentAuthors.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E8BE76-29C8-41AB-8544-889D89FA4F9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530" y="1143000"/>
            <a:ext cx="548694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AD677-048F-409F-AACD-0A0B5EF61C8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solidFill>
                  <a:prstClr val="black"/>
                </a:solidFill>
                <a:latin typeface="Calibri" panose="020F0502020204030204" pitchFamily="34" charset="0"/>
                <a:ea typeface="宋体" panose="02010600030101010101" pitchFamily="2" charset="-122"/>
              </a:rPr>
            </a:fld>
            <a:endParaRPr lang="zh-CN" altLang="en-US" sz="1200">
              <a:solidFill>
                <a:prstClr val="black"/>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2.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634114" y="78536"/>
            <a:ext cx="9796051" cy="484318"/>
          </a:xfrm>
        </p:spPr>
        <p:txBody>
          <a:bodyPr>
            <a:noAutofit/>
          </a:bodyPr>
          <a:lstStyle>
            <a:lvl1pPr>
              <a:lnSpc>
                <a:spcPct val="100000"/>
              </a:lnSpc>
              <a:defRPr sz="2200" b="1">
                <a:solidFill>
                  <a:schemeClr val="accent1"/>
                </a:solidFill>
              </a:defRPr>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719839" y="107111"/>
            <a:ext cx="9796051" cy="484318"/>
          </a:xfrm>
        </p:spPr>
        <p:txBody>
          <a:bodyPr>
            <a:noAutofit/>
          </a:bodyPr>
          <a:lstStyle>
            <a:lvl1pPr>
              <a:lnSpc>
                <a:spcPct val="100000"/>
              </a:lnSpc>
              <a:defRPr sz="2200" b="1"/>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5.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image" Target="../media/image3.jpeg"/><Relationship Id="rId1" Type="http://schemas.openxmlformats.org/officeDocument/2006/relationships/tags" Target="../tags/tag5.xml"/></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44.xml"/><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s>
</file>

<file path=ppt/slides/_rels/slide11.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5.xml"/><Relationship Id="rId2" Type="http://schemas.openxmlformats.org/officeDocument/2006/relationships/tags" Target="../tags/tag49.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12.xml"/><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20.xml"/><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28.xml"/><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s>
</file>

<file path=ppt/slides/_rels/slide8.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s>
</file>

<file path=ppt/slides/_rels/slide9.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40.xml"/><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custDataLst>
              <p:tags r:id="rId1"/>
            </p:custDataLst>
          </p:nvPr>
        </p:nvSpPr>
        <p:spPr>
          <a:xfrm>
            <a:off x="1353" y="600"/>
            <a:ext cx="6879636" cy="6879636"/>
          </a:xfrm>
          <a:prstGeom prst="rtTriangle">
            <a:avLst/>
          </a:prstGeom>
          <a:blipFill dpi="0" rotWithShape="1">
            <a:blip r:embed="rId2"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3" name="任意多边形 2"/>
          <p:cNvSpPr/>
          <p:nvPr>
            <p:custDataLst>
              <p:tags r:id="rId3"/>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9" name="文本框 8"/>
          <p:cNvSpPr txBox="1"/>
          <p:nvPr/>
        </p:nvSpPr>
        <p:spPr>
          <a:xfrm rot="2708765">
            <a:off x="998603" y="1563600"/>
            <a:ext cx="4142229" cy="748030"/>
          </a:xfrm>
          <a:prstGeom prst="rect">
            <a:avLst/>
          </a:prstGeom>
          <a:noFill/>
        </p:spPr>
        <p:txBody>
          <a:bodyPr wrap="square" rtlCol="0">
            <a:spAutoFit/>
          </a:bodyPr>
          <a:lstStyle/>
          <a:p>
            <a:pPr algn="ctr"/>
            <a:r>
              <a:rPr kumimoji="1" lang="en-US" altLang="zh-CN" sz="4265" dirty="0">
                <a:solidFill>
                  <a:srgbClr val="43536A"/>
                </a:solidFill>
                <a:latin typeface="Agency FB" panose="020B0503020202020204" pitchFamily="34" charset="0"/>
                <a:cs typeface="+mn-ea"/>
                <a:sym typeface="+mn-lt"/>
              </a:rPr>
              <a:t>INTERNET FINANCE</a:t>
            </a:r>
            <a:endParaRPr kumimoji="1" lang="en-US" altLang="zh-CN" sz="4265" dirty="0">
              <a:solidFill>
                <a:srgbClr val="43536A"/>
              </a:solidFill>
              <a:latin typeface="Agency FB" panose="020B0503020202020204" pitchFamily="34" charset="0"/>
              <a:cs typeface="+mn-ea"/>
              <a:sym typeface="+mn-lt"/>
            </a:endParaRPr>
          </a:p>
        </p:txBody>
      </p:sp>
      <p:sp>
        <p:nvSpPr>
          <p:cNvPr id="12" name="直角三角形 11"/>
          <p:cNvSpPr/>
          <p:nvPr>
            <p:custDataLst>
              <p:tags r:id="rId4"/>
            </p:custDataLst>
          </p:nvPr>
        </p:nvSpPr>
        <p:spPr>
          <a:xfrm flipH="1">
            <a:off x="9654650"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2">
                  <a:lumMod val="25000"/>
                </a:scheme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7" name="文本框 6"/>
          <p:cNvSpPr txBox="1"/>
          <p:nvPr/>
        </p:nvSpPr>
        <p:spPr>
          <a:xfrm>
            <a:off x="5572125" y="3030855"/>
            <a:ext cx="6167755" cy="993775"/>
          </a:xfrm>
          <a:prstGeom prst="rect">
            <a:avLst/>
          </a:prstGeom>
          <a:noFill/>
        </p:spPr>
        <p:txBody>
          <a:bodyPr wrap="square" rtlCol="0">
            <a:spAutoFit/>
          </a:bodyPr>
          <a:p>
            <a:pPr algn="l"/>
            <a:r>
              <a:rPr kumimoji="1" lang="zh-CN" altLang="en-US" sz="5865" b="1" dirty="0" smtClean="0">
                <a:solidFill>
                  <a:srgbClr val="43536A"/>
                </a:solidFill>
                <a:cs typeface="+mn-ea"/>
                <a:sym typeface="+mn-lt"/>
              </a:rPr>
              <a:t>第三方支付的特点</a:t>
            </a:r>
            <a:endParaRPr kumimoji="1" lang="zh-CN" altLang="en-US" sz="5865" b="1" dirty="0" smtClean="0">
              <a:solidFill>
                <a:srgbClr val="43536A"/>
              </a:solidFill>
              <a:cs typeface="+mn-ea"/>
              <a:sym typeface="+mn-lt"/>
            </a:endParaRPr>
          </a:p>
        </p:txBody>
      </p:sp>
      <p:sp>
        <p:nvSpPr>
          <p:cNvPr id="8" name="平行四边形 7"/>
          <p:cNvSpPr/>
          <p:nvPr>
            <p:custDataLst>
              <p:tags r:id="rId5"/>
            </p:custDataLst>
          </p:nvPr>
        </p:nvSpPr>
        <p:spPr>
          <a:xfrm>
            <a:off x="5571948" y="4173323"/>
            <a:ext cx="2125718" cy="380953"/>
          </a:xfrm>
          <a:prstGeom prst="parallelogram">
            <a:avLst>
              <a:gd name="adj" fmla="val 35555"/>
            </a:avLst>
          </a:prstGeom>
          <a:solidFill>
            <a:schemeClr val="lt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zh-CN" altLang="en-US" sz="1600" dirty="0">
                <a:solidFill>
                  <a:schemeClr val="dk1"/>
                </a:solidFill>
                <a:latin typeface="+mn-ea"/>
                <a:cs typeface="+mn-ea"/>
                <a:sym typeface="+mn-lt"/>
              </a:rPr>
              <a:t>主讲人：于佳琦</a:t>
            </a:r>
            <a:endParaRPr kumimoji="1" lang="zh-CN" altLang="en-US" sz="1600" dirty="0">
              <a:solidFill>
                <a:schemeClr val="dk1"/>
              </a:solidFill>
              <a:latin typeface="+mn-ea"/>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left)">
                                      <p:cBhvr>
                                        <p:cTn id="29" dur="500"/>
                                        <p:tgtEl>
                                          <p:spTgt spid="7"/>
                                        </p:tgtEl>
                                      </p:cBhvr>
                                    </p:animEffect>
                                  </p:childTnLst>
                                </p:cTn>
                              </p:par>
                            </p:childTnLst>
                          </p:cTn>
                        </p:par>
                        <p:par>
                          <p:cTn id="30" fill="hold">
                            <p:stCondLst>
                              <p:cond delay="3000"/>
                            </p:stCondLst>
                            <p:childTnLst>
                              <p:par>
                                <p:cTn id="31" presetID="47"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9" grpId="0"/>
      <p:bldP spid="12" grpId="0" bldLvl="0" animBg="1"/>
      <p:bldP spid="16" grpId="0" bldLvl="0" animBg="1"/>
      <p:bldP spid="7" grpId="0"/>
      <p:bldP spid="8"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五、第三方支付的特点</a:t>
            </a:r>
            <a:endParaRPr lang="zh-CN" altLang="en-US"/>
          </a:p>
        </p:txBody>
      </p:sp>
      <p:grpSp>
        <p:nvGrpSpPr>
          <p:cNvPr id="39" name="组合 38"/>
          <p:cNvGrpSpPr/>
          <p:nvPr/>
        </p:nvGrpSpPr>
        <p:grpSpPr>
          <a:xfrm>
            <a:off x="634365" y="887095"/>
            <a:ext cx="3354018" cy="473075"/>
            <a:chOff x="2347" y="2773"/>
            <a:chExt cx="529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10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81876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（二）第三方支付的劣势</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剪去对角的矩形 4"/>
          <p:cNvSpPr/>
          <p:nvPr>
            <p:custDataLst>
              <p:tags r:id="rId1"/>
            </p:custDataLst>
          </p:nvPr>
        </p:nvSpPr>
        <p:spPr>
          <a:xfrm>
            <a:off x="634365" y="1899285"/>
            <a:ext cx="2493645" cy="4283075"/>
          </a:xfrm>
          <a:prstGeom prst="snip2Diag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6" name="TextBox 6"/>
          <p:cNvSpPr txBox="1"/>
          <p:nvPr>
            <p:custDataLst>
              <p:tags r:id="rId2"/>
            </p:custDataLst>
          </p:nvPr>
        </p:nvSpPr>
        <p:spPr>
          <a:xfrm>
            <a:off x="683260" y="4204970"/>
            <a:ext cx="2395855" cy="460375"/>
          </a:xfrm>
          <a:prstGeom prst="rect">
            <a:avLst/>
          </a:prstGeom>
          <a:noFill/>
        </p:spPr>
        <p:txBody>
          <a:bodyPr wrap="square" rtlCol="0">
            <a:spAutoFit/>
          </a:bodyPr>
          <a:p>
            <a:pPr indent="0" algn="ctr" fontAlgn="auto">
              <a:lnSpc>
                <a:spcPct val="10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rPr>
              <a:t>行业监管风险</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5" name="TextBox 6"/>
          <p:cNvSpPr txBox="1"/>
          <p:nvPr>
            <p:custDataLst>
              <p:tags r:id="rId3"/>
            </p:custDataLst>
          </p:nvPr>
        </p:nvSpPr>
        <p:spPr>
          <a:xfrm>
            <a:off x="3601720" y="1899285"/>
            <a:ext cx="7908290" cy="4374515"/>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根据艾瑞咨询2020年上半年数据，在国内第三方支付行业市场中，支付宝、财付通分别占据了55.6%和38.8%的市场份额，显然形成了大型平台厂商割据的态势，规范互联网平台经济发展势在必行。</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2020年11月10日，国家公布《关于平台经济领域的反垄断指南（征求意见稿）》并征求意见，于2021年2月7日正式颁布;2020年12月中央经济工作会议明确提出“要强化反垄断和防止资本无序扩张”;2021年3月15日又出台了《网络交易监督管理办法》，预防平台经济领域的垄断。2021年4月，阿里巴巴集团由于垄断行为被处罚182.28亿元，此后腾讯、百度、京东、美团、苏宁易购等互联网平台企业相继被监管部门约谈，平台经济反垄断监管不断深化并向纵深推进。</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4" name="椭圆 3"/>
          <p:cNvSpPr/>
          <p:nvPr>
            <p:custDataLst>
              <p:tags r:id="rId4"/>
            </p:custDataLst>
          </p:nvPr>
        </p:nvSpPr>
        <p:spPr>
          <a:xfrm>
            <a:off x="1449070" y="3270250"/>
            <a:ext cx="864235" cy="862965"/>
          </a:xfrm>
          <a:prstGeom prst="ellipse">
            <a:avLst/>
          </a:prstGeom>
          <a:solidFill>
            <a:srgbClr val="526580"/>
          </a:solidFill>
          <a:ln w="12700" cap="flat" cmpd="sng" algn="ctr">
            <a:noFill/>
            <a:prstDash val="solid"/>
            <a:miter lim="800000"/>
          </a:ln>
          <a:effectLst/>
        </p:spPr>
        <p:txBody>
          <a:bodyPr wrap="square" anchor="ctr">
            <a:normAutofit fontScale="80000"/>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05</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p:tgtEl>
                                          <p:spTgt spid="6"/>
                                        </p:tgtEl>
                                        <p:attrNameLst>
                                          <p:attrName>ppt_y</p:attrName>
                                        </p:attrNameLst>
                                      </p:cBhvr>
                                      <p:tavLst>
                                        <p:tav tm="0">
                                          <p:val>
                                            <p:strVal val="#ppt_y+#ppt_h*1.125000"/>
                                          </p:val>
                                        </p:tav>
                                        <p:tav tm="100000">
                                          <p:val>
                                            <p:strVal val="#ppt_y"/>
                                          </p:val>
                                        </p:tav>
                                      </p:tavLst>
                                    </p:anim>
                                    <p:animEffect transition="in" filter="wipe(up)">
                                      <p:cBhvr>
                                        <p:cTn id="16" dur="500"/>
                                        <p:tgtEl>
                                          <p:spTgt spid="6"/>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par>
                                <p:cTn id="20" presetID="49" presetClass="entr" presetSubtype="0" decel="10000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 calcmode="lin" valueType="num">
                                      <p:cBhvr>
                                        <p:cTn id="24" dur="500" fill="hold"/>
                                        <p:tgtEl>
                                          <p:spTgt spid="4"/>
                                        </p:tgtEl>
                                        <p:attrNameLst>
                                          <p:attrName>style.rotation</p:attrName>
                                        </p:attrNameLst>
                                      </p:cBhvr>
                                      <p:tavLst>
                                        <p:tav tm="0">
                                          <p:val>
                                            <p:fltVal val="360"/>
                                          </p:val>
                                        </p:tav>
                                        <p:tav tm="100000">
                                          <p:val>
                                            <p:fltVal val="0"/>
                                          </p:val>
                                        </p:tav>
                                      </p:tavLst>
                                    </p:anim>
                                    <p:animEffect transition="in" filter="fade">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5">
                                            <p:txEl>
                                              <p:pRg st="0" end="0"/>
                                            </p:txEl>
                                          </p:spTgt>
                                        </p:tgtEl>
                                        <p:attrNameLst>
                                          <p:attrName>style.visibility</p:attrName>
                                        </p:attrNameLst>
                                      </p:cBhvr>
                                      <p:to>
                                        <p:strVal val="visible"/>
                                      </p:to>
                                    </p:set>
                                    <p:anim calcmode="lin" valueType="num">
                                      <p:cBhvr additive="base">
                                        <p:cTn id="30" dur="500"/>
                                        <p:tgtEl>
                                          <p:spTgt spid="15">
                                            <p:txEl>
                                              <p:pRg st="0" end="0"/>
                                            </p:txEl>
                                          </p:spTgt>
                                        </p:tgtEl>
                                        <p:attrNameLst>
                                          <p:attrName>ppt_y</p:attrName>
                                        </p:attrNameLst>
                                      </p:cBhvr>
                                      <p:tavLst>
                                        <p:tav tm="0">
                                          <p:val>
                                            <p:strVal val="#ppt_y+#ppt_h*1.125000"/>
                                          </p:val>
                                        </p:tav>
                                        <p:tav tm="100000">
                                          <p:val>
                                            <p:strVal val="#ppt_y"/>
                                          </p:val>
                                        </p:tav>
                                      </p:tavLst>
                                    </p:anim>
                                    <p:animEffect transition="in" filter="wipe(up)">
                                      <p:cBhvr>
                                        <p:cTn id="31" dur="500"/>
                                        <p:tgtEl>
                                          <p:spTgt spid="15">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15">
                                            <p:txEl>
                                              <p:pRg st="1" end="1"/>
                                            </p:txEl>
                                          </p:spTgt>
                                        </p:tgtEl>
                                        <p:attrNameLst>
                                          <p:attrName>style.visibility</p:attrName>
                                        </p:attrNameLst>
                                      </p:cBhvr>
                                      <p:to>
                                        <p:strVal val="visible"/>
                                      </p:to>
                                    </p:set>
                                    <p:anim calcmode="lin" valueType="num">
                                      <p:cBhvr additive="base">
                                        <p:cTn id="36" dur="500"/>
                                        <p:tgtEl>
                                          <p:spTgt spid="15">
                                            <p:txEl>
                                              <p:pRg st="1" end="1"/>
                                            </p:txEl>
                                          </p:spTgt>
                                        </p:tgtEl>
                                        <p:attrNameLst>
                                          <p:attrName>ppt_y</p:attrName>
                                        </p:attrNameLst>
                                      </p:cBhvr>
                                      <p:tavLst>
                                        <p:tav tm="0">
                                          <p:val>
                                            <p:strVal val="#ppt_y+#ppt_h*1.125000"/>
                                          </p:val>
                                        </p:tav>
                                        <p:tav tm="100000">
                                          <p:val>
                                            <p:strVal val="#ppt_y"/>
                                          </p:val>
                                        </p:tav>
                                      </p:tavLst>
                                    </p:anim>
                                    <p:animEffect transition="in" filter="wipe(up)">
                                      <p:cBhvr>
                                        <p:cTn id="37" dur="500"/>
                                        <p:tgtEl>
                                          <p:spTgt spid="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6" grpId="0"/>
      <p:bldP spid="5" grpId="0" bldLvl="0" animBg="1"/>
      <p:bldP spid="15" grpId="0" build="p"/>
      <p:bldP spid="4"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五、第三方支付的特点</a:t>
            </a:r>
            <a:endParaRPr lang="zh-CN" altLang="en-US"/>
          </a:p>
        </p:txBody>
      </p:sp>
      <p:grpSp>
        <p:nvGrpSpPr>
          <p:cNvPr id="39" name="组合 38"/>
          <p:cNvGrpSpPr/>
          <p:nvPr/>
        </p:nvGrpSpPr>
        <p:grpSpPr>
          <a:xfrm>
            <a:off x="634365" y="887095"/>
            <a:ext cx="3354018" cy="473075"/>
            <a:chOff x="2347" y="2773"/>
            <a:chExt cx="529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10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81876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（二）第三方支付的劣势</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剪去对角的矩形 4"/>
          <p:cNvSpPr/>
          <p:nvPr>
            <p:custDataLst>
              <p:tags r:id="rId1"/>
            </p:custDataLst>
          </p:nvPr>
        </p:nvSpPr>
        <p:spPr>
          <a:xfrm>
            <a:off x="634228" y="1899285"/>
            <a:ext cx="2880000" cy="4283075"/>
          </a:xfrm>
          <a:prstGeom prst="snip2Diag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6" name="TextBox 6"/>
          <p:cNvSpPr txBox="1"/>
          <p:nvPr>
            <p:custDataLst>
              <p:tags r:id="rId2"/>
            </p:custDataLst>
          </p:nvPr>
        </p:nvSpPr>
        <p:spPr>
          <a:xfrm>
            <a:off x="876300" y="3869690"/>
            <a:ext cx="2395855" cy="1198880"/>
          </a:xfrm>
          <a:prstGeom prst="rect">
            <a:avLst/>
          </a:prstGeom>
          <a:noFill/>
        </p:spPr>
        <p:txBody>
          <a:bodyPr wrap="square" rtlCol="0">
            <a:spAutoFit/>
          </a:bodyPr>
          <a:p>
            <a:pPr indent="0" algn="ctr" fontAlgn="auto">
              <a:lnSpc>
                <a:spcPct val="10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第三方支付对商业银行中间业务的冲击</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5" name="TextBox 6"/>
          <p:cNvSpPr txBox="1"/>
          <p:nvPr>
            <p:custDataLst>
              <p:tags r:id="rId3"/>
            </p:custDataLst>
          </p:nvPr>
        </p:nvSpPr>
        <p:spPr>
          <a:xfrm>
            <a:off x="3988435" y="2084070"/>
            <a:ext cx="7501255" cy="3912870"/>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第三方支付平台借助自身的平台优势和用户粘性，开展基金销售，影响传统商业银行在基金销售市场的地位。</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例如支付宝和天弘基金合作的“余额宝”的货币基金年化收益率高于银行活期和一年期定期存款，申购和赎回都非常方便。同时，第三方支付理财产品的高收益、低准入门槛特性，冲击了商业银行的理财产品业务。提升了普通老百姓对小额理财的吸引力，分割了商业银行潜在的客源。同时，第三方支付应用场景的多元化，进一步冲击了传统银行的消费金融业务。</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4" name="椭圆 3"/>
          <p:cNvSpPr/>
          <p:nvPr>
            <p:custDataLst>
              <p:tags r:id="rId4"/>
            </p:custDataLst>
          </p:nvPr>
        </p:nvSpPr>
        <p:spPr>
          <a:xfrm>
            <a:off x="1642110" y="2934970"/>
            <a:ext cx="864235" cy="862965"/>
          </a:xfrm>
          <a:prstGeom prst="ellipse">
            <a:avLst/>
          </a:prstGeom>
          <a:solidFill>
            <a:srgbClr val="526580"/>
          </a:solidFill>
          <a:ln w="12700" cap="flat" cmpd="sng" algn="ctr">
            <a:noFill/>
            <a:prstDash val="solid"/>
            <a:miter lim="800000"/>
          </a:ln>
          <a:effectLst/>
        </p:spPr>
        <p:txBody>
          <a:bodyPr wrap="square" anchor="ctr">
            <a:normAutofit fontScale="80000"/>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06</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p:tgtEl>
                                          <p:spTgt spid="6"/>
                                        </p:tgtEl>
                                        <p:attrNameLst>
                                          <p:attrName>ppt_y</p:attrName>
                                        </p:attrNameLst>
                                      </p:cBhvr>
                                      <p:tavLst>
                                        <p:tav tm="0">
                                          <p:val>
                                            <p:strVal val="#ppt_y+#ppt_h*1.125000"/>
                                          </p:val>
                                        </p:tav>
                                        <p:tav tm="100000">
                                          <p:val>
                                            <p:strVal val="#ppt_y"/>
                                          </p:val>
                                        </p:tav>
                                      </p:tavLst>
                                    </p:anim>
                                    <p:animEffect transition="in" filter="wipe(up)">
                                      <p:cBhvr>
                                        <p:cTn id="16" dur="500"/>
                                        <p:tgtEl>
                                          <p:spTgt spid="6"/>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par>
                                <p:cTn id="20" presetID="49" presetClass="entr" presetSubtype="0" decel="10000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 calcmode="lin" valueType="num">
                                      <p:cBhvr>
                                        <p:cTn id="24" dur="500" fill="hold"/>
                                        <p:tgtEl>
                                          <p:spTgt spid="4"/>
                                        </p:tgtEl>
                                        <p:attrNameLst>
                                          <p:attrName>style.rotation</p:attrName>
                                        </p:attrNameLst>
                                      </p:cBhvr>
                                      <p:tavLst>
                                        <p:tav tm="0">
                                          <p:val>
                                            <p:fltVal val="360"/>
                                          </p:val>
                                        </p:tav>
                                        <p:tav tm="100000">
                                          <p:val>
                                            <p:fltVal val="0"/>
                                          </p:val>
                                        </p:tav>
                                      </p:tavLst>
                                    </p:anim>
                                    <p:animEffect transition="in" filter="fade">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5">
                                            <p:txEl>
                                              <p:pRg st="0" end="0"/>
                                            </p:txEl>
                                          </p:spTgt>
                                        </p:tgtEl>
                                        <p:attrNameLst>
                                          <p:attrName>style.visibility</p:attrName>
                                        </p:attrNameLst>
                                      </p:cBhvr>
                                      <p:to>
                                        <p:strVal val="visible"/>
                                      </p:to>
                                    </p:set>
                                    <p:anim calcmode="lin" valueType="num">
                                      <p:cBhvr additive="base">
                                        <p:cTn id="30" dur="500"/>
                                        <p:tgtEl>
                                          <p:spTgt spid="15">
                                            <p:txEl>
                                              <p:pRg st="0" end="0"/>
                                            </p:txEl>
                                          </p:spTgt>
                                        </p:tgtEl>
                                        <p:attrNameLst>
                                          <p:attrName>ppt_y</p:attrName>
                                        </p:attrNameLst>
                                      </p:cBhvr>
                                      <p:tavLst>
                                        <p:tav tm="0">
                                          <p:val>
                                            <p:strVal val="#ppt_y+#ppt_h*1.125000"/>
                                          </p:val>
                                        </p:tav>
                                        <p:tav tm="100000">
                                          <p:val>
                                            <p:strVal val="#ppt_y"/>
                                          </p:val>
                                        </p:tav>
                                      </p:tavLst>
                                    </p:anim>
                                    <p:animEffect transition="in" filter="wipe(up)">
                                      <p:cBhvr>
                                        <p:cTn id="31" dur="500"/>
                                        <p:tgtEl>
                                          <p:spTgt spid="15">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15">
                                            <p:txEl>
                                              <p:pRg st="1" end="1"/>
                                            </p:txEl>
                                          </p:spTgt>
                                        </p:tgtEl>
                                        <p:attrNameLst>
                                          <p:attrName>style.visibility</p:attrName>
                                        </p:attrNameLst>
                                      </p:cBhvr>
                                      <p:to>
                                        <p:strVal val="visible"/>
                                      </p:to>
                                    </p:set>
                                    <p:anim calcmode="lin" valueType="num">
                                      <p:cBhvr additive="base">
                                        <p:cTn id="36" dur="500"/>
                                        <p:tgtEl>
                                          <p:spTgt spid="15">
                                            <p:txEl>
                                              <p:pRg st="1" end="1"/>
                                            </p:txEl>
                                          </p:spTgt>
                                        </p:tgtEl>
                                        <p:attrNameLst>
                                          <p:attrName>ppt_y</p:attrName>
                                        </p:attrNameLst>
                                      </p:cBhvr>
                                      <p:tavLst>
                                        <p:tav tm="0">
                                          <p:val>
                                            <p:strVal val="#ppt_y+#ppt_h*1.125000"/>
                                          </p:val>
                                        </p:tav>
                                        <p:tav tm="100000">
                                          <p:val>
                                            <p:strVal val="#ppt_y"/>
                                          </p:val>
                                        </p:tav>
                                      </p:tavLst>
                                    </p:anim>
                                    <p:animEffect transition="in" filter="wipe(up)">
                                      <p:cBhvr>
                                        <p:cTn id="37" dur="500"/>
                                        <p:tgtEl>
                                          <p:spTgt spid="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6" grpId="0"/>
      <p:bldP spid="5" grpId="0" bldLvl="0" animBg="1"/>
      <p:bldP spid="15" grpId="0" build="p"/>
      <p:bldP spid="4"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nvSpPr>
        <p:spPr>
          <a:xfrm>
            <a:off x="1353" y="600"/>
            <a:ext cx="6879636" cy="6879636"/>
          </a:xfrm>
          <a:prstGeom prst="rtTriangle">
            <a:avLst/>
          </a:prstGeom>
          <a:blipFill dpi="0" rotWithShape="1">
            <a:blip r:embed="rId1"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3" name="任意多边形 2"/>
          <p:cNvSpPr/>
          <p:nvPr>
            <p:custDataLst>
              <p:tags r:id="rId2"/>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6" name="文本框 5"/>
          <p:cNvSpPr txBox="1"/>
          <p:nvPr/>
        </p:nvSpPr>
        <p:spPr>
          <a:xfrm>
            <a:off x="5423783" y="2272061"/>
            <a:ext cx="6229850" cy="2306955"/>
          </a:xfrm>
          <a:prstGeom prst="rect">
            <a:avLst/>
          </a:prstGeom>
          <a:noFill/>
        </p:spPr>
        <p:txBody>
          <a:bodyPr wrap="square" rtlCol="0">
            <a:spAutoFit/>
          </a:bodyPr>
          <a:lstStyle/>
          <a:p>
            <a:pPr algn="ctr"/>
            <a:r>
              <a:rPr kumimoji="1" lang="zh-CN" altLang="en-US" sz="7200" b="1" dirty="0" smtClean="0">
                <a:solidFill>
                  <a:prstClr val="white">
                    <a:lumMod val="50000"/>
                  </a:prstClr>
                </a:solidFill>
                <a:cs typeface="+mn-ea"/>
                <a:sym typeface="+mn-lt"/>
              </a:rPr>
              <a:t>感谢观看 </a:t>
            </a:r>
            <a:r>
              <a:rPr kumimoji="1" lang="en-US" altLang="zh-CN" sz="7200" b="1" dirty="0" smtClean="0">
                <a:solidFill>
                  <a:prstClr val="white">
                    <a:lumMod val="50000"/>
                  </a:prstClr>
                </a:solidFill>
                <a:cs typeface="+mn-ea"/>
                <a:sym typeface="+mn-lt"/>
              </a:rPr>
              <a:t>THANK YOU!</a:t>
            </a:r>
            <a:endParaRPr kumimoji="1" lang="en-US" altLang="zh-CN" sz="7200" b="1" dirty="0" smtClean="0">
              <a:solidFill>
                <a:prstClr val="white">
                  <a:lumMod val="50000"/>
                </a:prstClr>
              </a:solidFill>
              <a:cs typeface="+mn-ea"/>
              <a:sym typeface="+mn-lt"/>
            </a:endParaRPr>
          </a:p>
        </p:txBody>
      </p:sp>
      <p:sp>
        <p:nvSpPr>
          <p:cNvPr id="9" name="文本框 8"/>
          <p:cNvSpPr txBox="1"/>
          <p:nvPr/>
        </p:nvSpPr>
        <p:spPr>
          <a:xfrm rot="2648766">
            <a:off x="963533" y="1860942"/>
            <a:ext cx="4992812" cy="748030"/>
          </a:xfrm>
          <a:prstGeom prst="rect">
            <a:avLst/>
          </a:prstGeom>
          <a:noFill/>
        </p:spPr>
        <p:txBody>
          <a:bodyPr wrap="square" rtlCol="0">
            <a:spAutoFit/>
          </a:bodyPr>
          <a:lstStyle/>
          <a:p>
            <a:r>
              <a:rPr kumimoji="1" lang="en-US" altLang="zh-CN" sz="4265" dirty="0">
                <a:solidFill>
                  <a:schemeClr val="accent1"/>
                </a:solidFill>
                <a:latin typeface="Agency FB" panose="020B0503020202020204" pitchFamily="34" charset="0"/>
                <a:cs typeface="+mn-ea"/>
                <a:sym typeface="+mn-lt"/>
              </a:rPr>
              <a:t>BUSINESS POWERPOINT</a:t>
            </a:r>
            <a:endParaRPr kumimoji="1" lang="en-US" altLang="zh-CN" sz="4265" dirty="0">
              <a:solidFill>
                <a:schemeClr val="accent1"/>
              </a:solidFill>
              <a:latin typeface="Agency FB" panose="020B0503020202020204" pitchFamily="34" charset="0"/>
              <a:cs typeface="+mn-ea"/>
              <a:sym typeface="+mn-lt"/>
            </a:endParaRPr>
          </a:p>
        </p:txBody>
      </p:sp>
      <p:sp>
        <p:nvSpPr>
          <p:cNvPr id="12" name="直角三角形 11"/>
          <p:cNvSpPr/>
          <p:nvPr/>
        </p:nvSpPr>
        <p:spPr>
          <a:xfrm flipH="1">
            <a:off x="9655285"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rgbClr val="DBEFF9">
                  <a:lumMod val="25000"/>
                </a:srgb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p:bldP spid="9" grpId="0"/>
      <p:bldP spid="12" grpId="0" bldLvl="0" animBg="1"/>
      <p:bldP spid="16"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五、第三方支付的特点</a:t>
            </a:r>
            <a:endParaRPr lang="zh-CN" altLang="en-US"/>
          </a:p>
        </p:txBody>
      </p:sp>
      <p:grpSp>
        <p:nvGrpSpPr>
          <p:cNvPr id="39" name="组合 38"/>
          <p:cNvGrpSpPr/>
          <p:nvPr/>
        </p:nvGrpSpPr>
        <p:grpSpPr>
          <a:xfrm>
            <a:off x="634365" y="887095"/>
            <a:ext cx="3354018" cy="473075"/>
            <a:chOff x="2347" y="2773"/>
            <a:chExt cx="529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10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81876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（一）第三方支付的优势</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矩形 4"/>
          <p:cNvSpPr/>
          <p:nvPr>
            <p:custDataLst>
              <p:tags r:id="rId1"/>
            </p:custDataLst>
          </p:nvPr>
        </p:nvSpPr>
        <p:spPr>
          <a:xfrm>
            <a:off x="0" y="1734820"/>
            <a:ext cx="12192000" cy="256413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6" name="TextBox 6"/>
          <p:cNvSpPr txBox="1"/>
          <p:nvPr>
            <p:custDataLst>
              <p:tags r:id="rId2"/>
            </p:custDataLst>
          </p:nvPr>
        </p:nvSpPr>
        <p:spPr>
          <a:xfrm>
            <a:off x="986790" y="3508375"/>
            <a:ext cx="10278110" cy="570865"/>
          </a:xfrm>
          <a:prstGeom prst="rect">
            <a:avLst/>
          </a:prstGeom>
          <a:noFill/>
        </p:spPr>
        <p:txBody>
          <a:bodyPr wrap="square" rtlCol="0">
            <a:spAutoFit/>
          </a:bodyPr>
          <a:p>
            <a:pPr indent="0" algn="ctr" fontAlgn="auto">
              <a:lnSpc>
                <a:spcPct val="13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rPr>
              <a:t>成本优势</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4" name="椭圆 13"/>
          <p:cNvSpPr/>
          <p:nvPr>
            <p:custDataLst>
              <p:tags r:id="rId3"/>
            </p:custDataLst>
          </p:nvPr>
        </p:nvSpPr>
        <p:spPr>
          <a:xfrm>
            <a:off x="5486177" y="2230474"/>
            <a:ext cx="1279339" cy="1277656"/>
          </a:xfrm>
          <a:prstGeom prst="ellipse">
            <a:avLst/>
          </a:prstGeom>
          <a:solidFill>
            <a:srgbClr val="526580"/>
          </a:solidFill>
          <a:ln w="12700" cap="flat" cmpd="sng" algn="ctr">
            <a:noFill/>
            <a:prstDash val="solid"/>
            <a:miter lim="800000"/>
          </a:ln>
          <a:effectLst/>
        </p:spPr>
        <p:txBody>
          <a:bodyPr wrap="square" anchor="ctr">
            <a:normAutofit/>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01</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
        <p:nvSpPr>
          <p:cNvPr id="15" name="TextBox 6"/>
          <p:cNvSpPr txBox="1"/>
          <p:nvPr>
            <p:custDataLst>
              <p:tags r:id="rId4"/>
            </p:custDataLst>
          </p:nvPr>
        </p:nvSpPr>
        <p:spPr>
          <a:xfrm>
            <a:off x="1051560" y="4580890"/>
            <a:ext cx="10149205" cy="1014730"/>
          </a:xfrm>
          <a:prstGeom prst="rect">
            <a:avLst/>
          </a:prstGeom>
          <a:noFill/>
        </p:spPr>
        <p:txBody>
          <a:bodyPr wrap="square" rtlCol="0">
            <a:spAutoFit/>
          </a:bodyPr>
          <a:p>
            <a:pPr indent="508000" algn="just" fontAlgn="auto">
              <a:lnSpc>
                <a:spcPct val="150000"/>
              </a:lnSpc>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支付平台降低了政府、企业、事业单位直接连接银行的成本，满足了企业专注发展在线业务的收付要求。解决了单个企业和银行签约的成本，最小化了社会总成本。</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p:tgtEl>
                                          <p:spTgt spid="6"/>
                                        </p:tgtEl>
                                        <p:attrNameLst>
                                          <p:attrName>ppt_y</p:attrName>
                                        </p:attrNameLst>
                                      </p:cBhvr>
                                      <p:tavLst>
                                        <p:tav tm="0">
                                          <p:val>
                                            <p:strVal val="#ppt_y+#ppt_h*1.125000"/>
                                          </p:val>
                                        </p:tav>
                                        <p:tav tm="100000">
                                          <p:val>
                                            <p:strVal val="#ppt_y"/>
                                          </p:val>
                                        </p:tav>
                                      </p:tavLst>
                                    </p:anim>
                                    <p:animEffect transition="in" filter="wipe(up)">
                                      <p:cBhvr>
                                        <p:cTn id="16" dur="500"/>
                                        <p:tgtEl>
                                          <p:spTgt spid="6"/>
                                        </p:tgtEl>
                                      </p:cBhvr>
                                    </p:animEffect>
                                  </p:childTnLst>
                                </p:cTn>
                              </p:par>
                              <p:par>
                                <p:cTn id="17" presetID="49" presetClass="entr" presetSubtype="0" decel="10000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 calcmode="lin" valueType="num">
                                      <p:cBhvr>
                                        <p:cTn id="21" dur="500" fill="hold"/>
                                        <p:tgtEl>
                                          <p:spTgt spid="14"/>
                                        </p:tgtEl>
                                        <p:attrNameLst>
                                          <p:attrName>style.rotation</p:attrName>
                                        </p:attrNameLst>
                                      </p:cBhvr>
                                      <p:tavLst>
                                        <p:tav tm="0">
                                          <p:val>
                                            <p:fltVal val="360"/>
                                          </p:val>
                                        </p:tav>
                                        <p:tav tm="100000">
                                          <p:val>
                                            <p:fltVal val="0"/>
                                          </p:val>
                                        </p:tav>
                                      </p:tavLst>
                                    </p:anim>
                                    <p:animEffect transition="in" filter="fade">
                                      <p:cBhvr>
                                        <p:cTn id="22" dur="500"/>
                                        <p:tgtEl>
                                          <p:spTgt spid="14"/>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barn(inVertical)">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anim calcmode="lin" valueType="num">
                                      <p:cBhvr additive="base">
                                        <p:cTn id="30" dur="500"/>
                                        <p:tgtEl>
                                          <p:spTgt spid="15"/>
                                        </p:tgtEl>
                                        <p:attrNameLst>
                                          <p:attrName>ppt_y</p:attrName>
                                        </p:attrNameLst>
                                      </p:cBhvr>
                                      <p:tavLst>
                                        <p:tav tm="0">
                                          <p:val>
                                            <p:strVal val="#ppt_y+#ppt_h*1.125000"/>
                                          </p:val>
                                        </p:tav>
                                        <p:tav tm="100000">
                                          <p:val>
                                            <p:strVal val="#ppt_y"/>
                                          </p:val>
                                        </p:tav>
                                      </p:tavLst>
                                    </p:anim>
                                    <p:animEffect transition="in" filter="wipe(up)">
                                      <p:cBhvr>
                                        <p:cTn id="3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6" grpId="0"/>
      <p:bldP spid="5" grpId="0" bldLvl="0" animBg="1"/>
      <p:bldP spid="15" grpId="0"/>
      <p:bldP spid="14"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五、第三方支付的特点</a:t>
            </a:r>
            <a:endParaRPr lang="zh-CN" altLang="en-US"/>
          </a:p>
        </p:txBody>
      </p:sp>
      <p:grpSp>
        <p:nvGrpSpPr>
          <p:cNvPr id="39" name="组合 38"/>
          <p:cNvGrpSpPr/>
          <p:nvPr/>
        </p:nvGrpSpPr>
        <p:grpSpPr>
          <a:xfrm>
            <a:off x="634365" y="887095"/>
            <a:ext cx="3354018" cy="473075"/>
            <a:chOff x="2347" y="2773"/>
            <a:chExt cx="529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10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81876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（一）第三方支付的优势</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矩形 4"/>
          <p:cNvSpPr/>
          <p:nvPr>
            <p:custDataLst>
              <p:tags r:id="rId1"/>
            </p:custDataLst>
          </p:nvPr>
        </p:nvSpPr>
        <p:spPr>
          <a:xfrm>
            <a:off x="0" y="1734820"/>
            <a:ext cx="12192000" cy="256413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6" name="TextBox 6"/>
          <p:cNvSpPr txBox="1"/>
          <p:nvPr>
            <p:custDataLst>
              <p:tags r:id="rId2"/>
            </p:custDataLst>
          </p:nvPr>
        </p:nvSpPr>
        <p:spPr>
          <a:xfrm>
            <a:off x="986790" y="3508375"/>
            <a:ext cx="10278110" cy="570865"/>
          </a:xfrm>
          <a:prstGeom prst="rect">
            <a:avLst/>
          </a:prstGeom>
          <a:noFill/>
        </p:spPr>
        <p:txBody>
          <a:bodyPr wrap="square" rtlCol="0">
            <a:spAutoFit/>
          </a:bodyPr>
          <a:p>
            <a:pPr indent="0" algn="ctr" fontAlgn="auto">
              <a:lnSpc>
                <a:spcPct val="13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rPr>
              <a:t>竞争优势</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4" name="椭圆 13"/>
          <p:cNvSpPr/>
          <p:nvPr>
            <p:custDataLst>
              <p:tags r:id="rId3"/>
            </p:custDataLst>
          </p:nvPr>
        </p:nvSpPr>
        <p:spPr>
          <a:xfrm>
            <a:off x="5486177" y="2230474"/>
            <a:ext cx="1279339" cy="1277656"/>
          </a:xfrm>
          <a:prstGeom prst="ellipse">
            <a:avLst/>
          </a:prstGeom>
          <a:solidFill>
            <a:srgbClr val="526580"/>
          </a:solidFill>
          <a:ln w="12700" cap="flat" cmpd="sng" algn="ctr">
            <a:noFill/>
            <a:prstDash val="solid"/>
            <a:miter lim="800000"/>
          </a:ln>
          <a:effectLst/>
        </p:spPr>
        <p:txBody>
          <a:bodyPr wrap="square" anchor="ctr">
            <a:normAutofit/>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02</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
        <p:nvSpPr>
          <p:cNvPr id="15" name="TextBox 6"/>
          <p:cNvSpPr txBox="1"/>
          <p:nvPr>
            <p:custDataLst>
              <p:tags r:id="rId4"/>
            </p:custDataLst>
          </p:nvPr>
        </p:nvSpPr>
        <p:spPr>
          <a:xfrm>
            <a:off x="1051560" y="4580890"/>
            <a:ext cx="10149205" cy="1938020"/>
          </a:xfrm>
          <a:prstGeom prst="rect">
            <a:avLst/>
          </a:prstGeom>
          <a:noFill/>
        </p:spPr>
        <p:txBody>
          <a:bodyPr wrap="square" rtlCol="0">
            <a:spAutoFit/>
          </a:bodyPr>
          <a:p>
            <a:pPr indent="508000" algn="just" fontAlgn="auto">
              <a:lnSpc>
                <a:spcPct val="150000"/>
              </a:lnSpc>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第三方支付平台通过与银行签约，减少了银行和各个客户的谈判、和讨价还价的成本，第三方支付平台的这种中介服务角色，避免了与银行在客户上的竞争，从一定意义上，避免了和银行业的正面竞争，从而形成了自己的竞争优势。对银行而言，通过第三方平台银行可以扩展业务范畴，同时也节省了为大量中小企业提供网关接口的开发和维护费用。</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p:tgtEl>
                                          <p:spTgt spid="6"/>
                                        </p:tgtEl>
                                        <p:attrNameLst>
                                          <p:attrName>ppt_y</p:attrName>
                                        </p:attrNameLst>
                                      </p:cBhvr>
                                      <p:tavLst>
                                        <p:tav tm="0">
                                          <p:val>
                                            <p:strVal val="#ppt_y+#ppt_h*1.125000"/>
                                          </p:val>
                                        </p:tav>
                                        <p:tav tm="100000">
                                          <p:val>
                                            <p:strVal val="#ppt_y"/>
                                          </p:val>
                                        </p:tav>
                                      </p:tavLst>
                                    </p:anim>
                                    <p:animEffect transition="in" filter="wipe(up)">
                                      <p:cBhvr>
                                        <p:cTn id="16" dur="500"/>
                                        <p:tgtEl>
                                          <p:spTgt spid="6"/>
                                        </p:tgtEl>
                                      </p:cBhvr>
                                    </p:animEffect>
                                  </p:childTnLst>
                                </p:cTn>
                              </p:par>
                              <p:par>
                                <p:cTn id="17" presetID="49" presetClass="entr" presetSubtype="0" decel="10000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 calcmode="lin" valueType="num">
                                      <p:cBhvr>
                                        <p:cTn id="21" dur="500" fill="hold"/>
                                        <p:tgtEl>
                                          <p:spTgt spid="14"/>
                                        </p:tgtEl>
                                        <p:attrNameLst>
                                          <p:attrName>style.rotation</p:attrName>
                                        </p:attrNameLst>
                                      </p:cBhvr>
                                      <p:tavLst>
                                        <p:tav tm="0">
                                          <p:val>
                                            <p:fltVal val="360"/>
                                          </p:val>
                                        </p:tav>
                                        <p:tav tm="100000">
                                          <p:val>
                                            <p:fltVal val="0"/>
                                          </p:val>
                                        </p:tav>
                                      </p:tavLst>
                                    </p:anim>
                                    <p:animEffect transition="in" filter="fade">
                                      <p:cBhvr>
                                        <p:cTn id="22" dur="500"/>
                                        <p:tgtEl>
                                          <p:spTgt spid="14"/>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barn(inVertical)">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anim calcmode="lin" valueType="num">
                                      <p:cBhvr additive="base">
                                        <p:cTn id="30" dur="500"/>
                                        <p:tgtEl>
                                          <p:spTgt spid="15"/>
                                        </p:tgtEl>
                                        <p:attrNameLst>
                                          <p:attrName>ppt_y</p:attrName>
                                        </p:attrNameLst>
                                      </p:cBhvr>
                                      <p:tavLst>
                                        <p:tav tm="0">
                                          <p:val>
                                            <p:strVal val="#ppt_y+#ppt_h*1.125000"/>
                                          </p:val>
                                        </p:tav>
                                        <p:tav tm="100000">
                                          <p:val>
                                            <p:strVal val="#ppt_y"/>
                                          </p:val>
                                        </p:tav>
                                      </p:tavLst>
                                    </p:anim>
                                    <p:animEffect transition="in" filter="wipe(up)">
                                      <p:cBhvr>
                                        <p:cTn id="3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6" grpId="0"/>
      <p:bldP spid="5" grpId="0" bldLvl="0" animBg="1"/>
      <p:bldP spid="15" grpId="0"/>
      <p:bldP spid="14"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五、第三方支付的特点</a:t>
            </a:r>
            <a:endParaRPr lang="zh-CN" altLang="en-US"/>
          </a:p>
        </p:txBody>
      </p:sp>
      <p:grpSp>
        <p:nvGrpSpPr>
          <p:cNvPr id="39" name="组合 38"/>
          <p:cNvGrpSpPr/>
          <p:nvPr/>
        </p:nvGrpSpPr>
        <p:grpSpPr>
          <a:xfrm>
            <a:off x="634365" y="887095"/>
            <a:ext cx="3354018" cy="473075"/>
            <a:chOff x="2347" y="2773"/>
            <a:chExt cx="529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10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81876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（一）第三方支付的优势</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矩形 4"/>
          <p:cNvSpPr/>
          <p:nvPr>
            <p:custDataLst>
              <p:tags r:id="rId1"/>
            </p:custDataLst>
          </p:nvPr>
        </p:nvSpPr>
        <p:spPr>
          <a:xfrm>
            <a:off x="0" y="1734820"/>
            <a:ext cx="12192000" cy="256413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6" name="TextBox 6"/>
          <p:cNvSpPr txBox="1"/>
          <p:nvPr>
            <p:custDataLst>
              <p:tags r:id="rId2"/>
            </p:custDataLst>
          </p:nvPr>
        </p:nvSpPr>
        <p:spPr>
          <a:xfrm>
            <a:off x="986790" y="3508375"/>
            <a:ext cx="10278110" cy="570865"/>
          </a:xfrm>
          <a:prstGeom prst="rect">
            <a:avLst/>
          </a:prstGeom>
          <a:noFill/>
        </p:spPr>
        <p:txBody>
          <a:bodyPr wrap="square" rtlCol="0">
            <a:spAutoFit/>
          </a:bodyPr>
          <a:p>
            <a:pPr indent="0" algn="ctr" fontAlgn="auto">
              <a:lnSpc>
                <a:spcPct val="13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rPr>
              <a:t>创新优势</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4" name="椭圆 13"/>
          <p:cNvSpPr/>
          <p:nvPr>
            <p:custDataLst>
              <p:tags r:id="rId3"/>
            </p:custDataLst>
          </p:nvPr>
        </p:nvSpPr>
        <p:spPr>
          <a:xfrm>
            <a:off x="5486177" y="2230474"/>
            <a:ext cx="1279339" cy="1277656"/>
          </a:xfrm>
          <a:prstGeom prst="ellipse">
            <a:avLst/>
          </a:prstGeom>
          <a:solidFill>
            <a:srgbClr val="526580"/>
          </a:solidFill>
          <a:ln w="12700" cap="flat" cmpd="sng" algn="ctr">
            <a:noFill/>
            <a:prstDash val="solid"/>
            <a:miter lim="800000"/>
          </a:ln>
          <a:effectLst/>
        </p:spPr>
        <p:txBody>
          <a:bodyPr wrap="square" anchor="ctr">
            <a:normAutofit/>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03</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
        <p:nvSpPr>
          <p:cNvPr id="15" name="TextBox 6"/>
          <p:cNvSpPr txBox="1"/>
          <p:nvPr>
            <p:custDataLst>
              <p:tags r:id="rId4"/>
            </p:custDataLst>
          </p:nvPr>
        </p:nvSpPr>
        <p:spPr>
          <a:xfrm>
            <a:off x="1051560" y="4580890"/>
            <a:ext cx="10149205" cy="1014730"/>
          </a:xfrm>
          <a:prstGeom prst="rect">
            <a:avLst/>
          </a:prstGeom>
          <a:noFill/>
        </p:spPr>
        <p:txBody>
          <a:bodyPr wrap="square" rtlCol="0">
            <a:spAutoFit/>
          </a:bodyPr>
          <a:p>
            <a:pPr indent="508000" algn="just" fontAlgn="auto">
              <a:lnSpc>
                <a:spcPct val="150000"/>
              </a:lnSpc>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第三方支付平台的个性化服务，使得其可以根据被服务企业的市场竞争与业务发展所创新的商业模式，同步定制个性化的支付结算服务。</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p:tgtEl>
                                          <p:spTgt spid="6"/>
                                        </p:tgtEl>
                                        <p:attrNameLst>
                                          <p:attrName>ppt_y</p:attrName>
                                        </p:attrNameLst>
                                      </p:cBhvr>
                                      <p:tavLst>
                                        <p:tav tm="0">
                                          <p:val>
                                            <p:strVal val="#ppt_y+#ppt_h*1.125000"/>
                                          </p:val>
                                        </p:tav>
                                        <p:tav tm="100000">
                                          <p:val>
                                            <p:strVal val="#ppt_y"/>
                                          </p:val>
                                        </p:tav>
                                      </p:tavLst>
                                    </p:anim>
                                    <p:animEffect transition="in" filter="wipe(up)">
                                      <p:cBhvr>
                                        <p:cTn id="16" dur="500"/>
                                        <p:tgtEl>
                                          <p:spTgt spid="6"/>
                                        </p:tgtEl>
                                      </p:cBhvr>
                                    </p:animEffect>
                                  </p:childTnLst>
                                </p:cTn>
                              </p:par>
                              <p:par>
                                <p:cTn id="17" presetID="49" presetClass="entr" presetSubtype="0" decel="10000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 calcmode="lin" valueType="num">
                                      <p:cBhvr>
                                        <p:cTn id="21" dur="500" fill="hold"/>
                                        <p:tgtEl>
                                          <p:spTgt spid="14"/>
                                        </p:tgtEl>
                                        <p:attrNameLst>
                                          <p:attrName>style.rotation</p:attrName>
                                        </p:attrNameLst>
                                      </p:cBhvr>
                                      <p:tavLst>
                                        <p:tav tm="0">
                                          <p:val>
                                            <p:fltVal val="360"/>
                                          </p:val>
                                        </p:tav>
                                        <p:tav tm="100000">
                                          <p:val>
                                            <p:fltVal val="0"/>
                                          </p:val>
                                        </p:tav>
                                      </p:tavLst>
                                    </p:anim>
                                    <p:animEffect transition="in" filter="fade">
                                      <p:cBhvr>
                                        <p:cTn id="22" dur="500"/>
                                        <p:tgtEl>
                                          <p:spTgt spid="14"/>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barn(inVertical)">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anim calcmode="lin" valueType="num">
                                      <p:cBhvr additive="base">
                                        <p:cTn id="30" dur="500"/>
                                        <p:tgtEl>
                                          <p:spTgt spid="15"/>
                                        </p:tgtEl>
                                        <p:attrNameLst>
                                          <p:attrName>ppt_y</p:attrName>
                                        </p:attrNameLst>
                                      </p:cBhvr>
                                      <p:tavLst>
                                        <p:tav tm="0">
                                          <p:val>
                                            <p:strVal val="#ppt_y+#ppt_h*1.125000"/>
                                          </p:val>
                                        </p:tav>
                                        <p:tav tm="100000">
                                          <p:val>
                                            <p:strVal val="#ppt_y"/>
                                          </p:val>
                                        </p:tav>
                                      </p:tavLst>
                                    </p:anim>
                                    <p:animEffect transition="in" filter="wipe(up)">
                                      <p:cBhvr>
                                        <p:cTn id="3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6" grpId="0"/>
      <p:bldP spid="5" grpId="0" bldLvl="0" animBg="1"/>
      <p:bldP spid="15" grpId="0"/>
      <p:bldP spid="14"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五、第三方支付的特点</a:t>
            </a:r>
            <a:endParaRPr lang="zh-CN" altLang="en-US"/>
          </a:p>
        </p:txBody>
      </p:sp>
      <p:grpSp>
        <p:nvGrpSpPr>
          <p:cNvPr id="39" name="组合 38"/>
          <p:cNvGrpSpPr/>
          <p:nvPr/>
        </p:nvGrpSpPr>
        <p:grpSpPr>
          <a:xfrm>
            <a:off x="634365" y="887095"/>
            <a:ext cx="3354018" cy="473075"/>
            <a:chOff x="2347" y="2773"/>
            <a:chExt cx="529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10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81876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（一）第三方支付的优势</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矩形 4"/>
          <p:cNvSpPr/>
          <p:nvPr>
            <p:custDataLst>
              <p:tags r:id="rId1"/>
            </p:custDataLst>
          </p:nvPr>
        </p:nvSpPr>
        <p:spPr>
          <a:xfrm>
            <a:off x="0" y="1734820"/>
            <a:ext cx="12192000" cy="256413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6" name="TextBox 6"/>
          <p:cNvSpPr txBox="1"/>
          <p:nvPr>
            <p:custDataLst>
              <p:tags r:id="rId2"/>
            </p:custDataLst>
          </p:nvPr>
        </p:nvSpPr>
        <p:spPr>
          <a:xfrm>
            <a:off x="986790" y="3508375"/>
            <a:ext cx="10278110" cy="570865"/>
          </a:xfrm>
          <a:prstGeom prst="rect">
            <a:avLst/>
          </a:prstGeom>
          <a:noFill/>
        </p:spPr>
        <p:txBody>
          <a:bodyPr wrap="square" rtlCol="0">
            <a:spAutoFit/>
          </a:bodyPr>
          <a:p>
            <a:pPr indent="0" algn="ctr" fontAlgn="auto">
              <a:lnSpc>
                <a:spcPct val="13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rPr>
              <a:t>风控优势</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4" name="椭圆 13"/>
          <p:cNvSpPr/>
          <p:nvPr>
            <p:custDataLst>
              <p:tags r:id="rId3"/>
            </p:custDataLst>
          </p:nvPr>
        </p:nvSpPr>
        <p:spPr>
          <a:xfrm>
            <a:off x="5486177" y="2230474"/>
            <a:ext cx="1279339" cy="1277656"/>
          </a:xfrm>
          <a:prstGeom prst="ellipse">
            <a:avLst/>
          </a:prstGeom>
          <a:solidFill>
            <a:srgbClr val="526580"/>
          </a:solidFill>
          <a:ln w="12700" cap="flat" cmpd="sng" algn="ctr">
            <a:noFill/>
            <a:prstDash val="solid"/>
            <a:miter lim="800000"/>
          </a:ln>
          <a:effectLst/>
        </p:spPr>
        <p:txBody>
          <a:bodyPr wrap="square" anchor="ctr">
            <a:normAutofit/>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04</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
        <p:nvSpPr>
          <p:cNvPr id="15" name="TextBox 6"/>
          <p:cNvSpPr txBox="1"/>
          <p:nvPr>
            <p:custDataLst>
              <p:tags r:id="rId4"/>
            </p:custDataLst>
          </p:nvPr>
        </p:nvSpPr>
        <p:spPr>
          <a:xfrm>
            <a:off x="1051560" y="4580890"/>
            <a:ext cx="10149205" cy="1938020"/>
          </a:xfrm>
          <a:prstGeom prst="rect">
            <a:avLst/>
          </a:prstGeom>
          <a:noFill/>
        </p:spPr>
        <p:txBody>
          <a:bodyPr wrap="square" rtlCol="0">
            <a:spAutoFit/>
          </a:bodyPr>
          <a:p>
            <a:pPr indent="508000" algn="just" fontAlgn="auto">
              <a:lnSpc>
                <a:spcPct val="150000"/>
              </a:lnSpc>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对商家而言，通过第三方支付平台可以规避无法收到客户货款的风险，同时能够为客户提供多样化的支付工具。尤其为无法与银行网关建立接口的中小企业提供了便捷的支付平台。对客户而言，不但可以规避无法收到货物的风险，而且货物质量在一定程度上也有了保障，增强客户网上交易的信心。</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p:tgtEl>
                                          <p:spTgt spid="6"/>
                                        </p:tgtEl>
                                        <p:attrNameLst>
                                          <p:attrName>ppt_y</p:attrName>
                                        </p:attrNameLst>
                                      </p:cBhvr>
                                      <p:tavLst>
                                        <p:tav tm="0">
                                          <p:val>
                                            <p:strVal val="#ppt_y+#ppt_h*1.125000"/>
                                          </p:val>
                                        </p:tav>
                                        <p:tav tm="100000">
                                          <p:val>
                                            <p:strVal val="#ppt_y"/>
                                          </p:val>
                                        </p:tav>
                                      </p:tavLst>
                                    </p:anim>
                                    <p:animEffect transition="in" filter="wipe(up)">
                                      <p:cBhvr>
                                        <p:cTn id="16" dur="500"/>
                                        <p:tgtEl>
                                          <p:spTgt spid="6"/>
                                        </p:tgtEl>
                                      </p:cBhvr>
                                    </p:animEffect>
                                  </p:childTnLst>
                                </p:cTn>
                              </p:par>
                              <p:par>
                                <p:cTn id="17" presetID="49" presetClass="entr" presetSubtype="0" decel="10000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 calcmode="lin" valueType="num">
                                      <p:cBhvr>
                                        <p:cTn id="21" dur="500" fill="hold"/>
                                        <p:tgtEl>
                                          <p:spTgt spid="14"/>
                                        </p:tgtEl>
                                        <p:attrNameLst>
                                          <p:attrName>style.rotation</p:attrName>
                                        </p:attrNameLst>
                                      </p:cBhvr>
                                      <p:tavLst>
                                        <p:tav tm="0">
                                          <p:val>
                                            <p:fltVal val="360"/>
                                          </p:val>
                                        </p:tav>
                                        <p:tav tm="100000">
                                          <p:val>
                                            <p:fltVal val="0"/>
                                          </p:val>
                                        </p:tav>
                                      </p:tavLst>
                                    </p:anim>
                                    <p:animEffect transition="in" filter="fade">
                                      <p:cBhvr>
                                        <p:cTn id="22" dur="500"/>
                                        <p:tgtEl>
                                          <p:spTgt spid="14"/>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barn(inVertical)">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anim calcmode="lin" valueType="num">
                                      <p:cBhvr additive="base">
                                        <p:cTn id="30" dur="500"/>
                                        <p:tgtEl>
                                          <p:spTgt spid="15"/>
                                        </p:tgtEl>
                                        <p:attrNameLst>
                                          <p:attrName>ppt_y</p:attrName>
                                        </p:attrNameLst>
                                      </p:cBhvr>
                                      <p:tavLst>
                                        <p:tav tm="0">
                                          <p:val>
                                            <p:strVal val="#ppt_y+#ppt_h*1.125000"/>
                                          </p:val>
                                        </p:tav>
                                        <p:tav tm="100000">
                                          <p:val>
                                            <p:strVal val="#ppt_y"/>
                                          </p:val>
                                        </p:tav>
                                      </p:tavLst>
                                    </p:anim>
                                    <p:animEffect transition="in" filter="wipe(up)">
                                      <p:cBhvr>
                                        <p:cTn id="3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6" grpId="0"/>
      <p:bldP spid="5" grpId="0" bldLvl="0" animBg="1"/>
      <p:bldP spid="15" grpId="0"/>
      <p:bldP spid="14"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五、第三方支付的特点</a:t>
            </a:r>
            <a:endParaRPr lang="zh-CN" altLang="en-US"/>
          </a:p>
        </p:txBody>
      </p:sp>
      <p:grpSp>
        <p:nvGrpSpPr>
          <p:cNvPr id="39" name="组合 38"/>
          <p:cNvGrpSpPr/>
          <p:nvPr/>
        </p:nvGrpSpPr>
        <p:grpSpPr>
          <a:xfrm>
            <a:off x="634365" y="887095"/>
            <a:ext cx="3354018" cy="473075"/>
            <a:chOff x="2347" y="2773"/>
            <a:chExt cx="529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10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81876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（二）第三方支付的劣势</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剪去对角的矩形 4"/>
          <p:cNvSpPr/>
          <p:nvPr>
            <p:custDataLst>
              <p:tags r:id="rId1"/>
            </p:custDataLst>
          </p:nvPr>
        </p:nvSpPr>
        <p:spPr>
          <a:xfrm>
            <a:off x="634365" y="1899285"/>
            <a:ext cx="2493645" cy="4283075"/>
          </a:xfrm>
          <a:prstGeom prst="snip2Diag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6" name="TextBox 6"/>
          <p:cNvSpPr txBox="1"/>
          <p:nvPr>
            <p:custDataLst>
              <p:tags r:id="rId2"/>
            </p:custDataLst>
          </p:nvPr>
        </p:nvSpPr>
        <p:spPr>
          <a:xfrm>
            <a:off x="422910" y="4204970"/>
            <a:ext cx="2916555" cy="460375"/>
          </a:xfrm>
          <a:prstGeom prst="rect">
            <a:avLst/>
          </a:prstGeom>
          <a:noFill/>
        </p:spPr>
        <p:txBody>
          <a:bodyPr wrap="square" rtlCol="0">
            <a:spAutoFit/>
          </a:bodyPr>
          <a:p>
            <a:pPr indent="0" algn="ctr" fontAlgn="auto">
              <a:lnSpc>
                <a:spcPct val="10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rPr>
              <a:t>风险问题</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5" name="TextBox 6"/>
          <p:cNvSpPr txBox="1"/>
          <p:nvPr>
            <p:custDataLst>
              <p:tags r:id="rId3"/>
            </p:custDataLst>
          </p:nvPr>
        </p:nvSpPr>
        <p:spPr>
          <a:xfrm>
            <a:off x="3580765" y="2545715"/>
            <a:ext cx="7908290" cy="2989580"/>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在电子支付流程中，资金都会在第三方支付服务商处滞留即出现所谓的资金沉淀，如缺乏有效的流动性管理，则可能存在资金安全和支付的风险。</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同时，第三方支付机构开立支付结算账户，先代收买家的款项，然后付款给卖家，这实际已突破了现有的诸多特许经营的限制，它们可能为非法转移资金和套现提供便利，因此形成潜在的金融风险。</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4" name="椭圆 3"/>
          <p:cNvSpPr/>
          <p:nvPr>
            <p:custDataLst>
              <p:tags r:id="rId4"/>
            </p:custDataLst>
          </p:nvPr>
        </p:nvSpPr>
        <p:spPr>
          <a:xfrm>
            <a:off x="1449070" y="3270250"/>
            <a:ext cx="864235" cy="862965"/>
          </a:xfrm>
          <a:prstGeom prst="ellipse">
            <a:avLst/>
          </a:prstGeom>
          <a:solidFill>
            <a:srgbClr val="526580"/>
          </a:solidFill>
          <a:ln w="12700" cap="flat" cmpd="sng" algn="ctr">
            <a:noFill/>
            <a:prstDash val="solid"/>
            <a:miter lim="800000"/>
          </a:ln>
          <a:effectLst/>
        </p:spPr>
        <p:txBody>
          <a:bodyPr wrap="square" anchor="ctr">
            <a:normAutofit fontScale="80000"/>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01</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p:tgtEl>
                                          <p:spTgt spid="6"/>
                                        </p:tgtEl>
                                        <p:attrNameLst>
                                          <p:attrName>ppt_y</p:attrName>
                                        </p:attrNameLst>
                                      </p:cBhvr>
                                      <p:tavLst>
                                        <p:tav tm="0">
                                          <p:val>
                                            <p:strVal val="#ppt_y+#ppt_h*1.125000"/>
                                          </p:val>
                                        </p:tav>
                                        <p:tav tm="100000">
                                          <p:val>
                                            <p:strVal val="#ppt_y"/>
                                          </p:val>
                                        </p:tav>
                                      </p:tavLst>
                                    </p:anim>
                                    <p:animEffect transition="in" filter="wipe(up)">
                                      <p:cBhvr>
                                        <p:cTn id="16" dur="500"/>
                                        <p:tgtEl>
                                          <p:spTgt spid="6"/>
                                        </p:tgtEl>
                                      </p:cBhvr>
                                    </p:animEffect>
                                  </p:childTnLst>
                                </p:cTn>
                              </p:par>
                              <p:par>
                                <p:cTn id="17" presetID="49" presetClass="entr" presetSubtype="0" decel="10000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style.rotation</p:attrName>
                                        </p:attrNameLst>
                                      </p:cBhvr>
                                      <p:tavLst>
                                        <p:tav tm="0">
                                          <p:val>
                                            <p:fltVal val="360"/>
                                          </p:val>
                                        </p:tav>
                                        <p:tav tm="100000">
                                          <p:val>
                                            <p:fltVal val="0"/>
                                          </p:val>
                                        </p:tav>
                                      </p:tavLst>
                                    </p:anim>
                                    <p:animEffect transition="in" filter="fade">
                                      <p:cBhvr>
                                        <p:cTn id="22" dur="500"/>
                                        <p:tgtEl>
                                          <p:spTgt spid="4"/>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barn(inVertical)">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5">
                                            <p:txEl>
                                              <p:pRg st="0" end="0"/>
                                            </p:txEl>
                                          </p:spTgt>
                                        </p:tgtEl>
                                        <p:attrNameLst>
                                          <p:attrName>style.visibility</p:attrName>
                                        </p:attrNameLst>
                                      </p:cBhvr>
                                      <p:to>
                                        <p:strVal val="visible"/>
                                      </p:to>
                                    </p:set>
                                    <p:anim calcmode="lin" valueType="num">
                                      <p:cBhvr additive="base">
                                        <p:cTn id="30" dur="500"/>
                                        <p:tgtEl>
                                          <p:spTgt spid="15">
                                            <p:txEl>
                                              <p:pRg st="0" end="0"/>
                                            </p:txEl>
                                          </p:spTgt>
                                        </p:tgtEl>
                                        <p:attrNameLst>
                                          <p:attrName>ppt_y</p:attrName>
                                        </p:attrNameLst>
                                      </p:cBhvr>
                                      <p:tavLst>
                                        <p:tav tm="0">
                                          <p:val>
                                            <p:strVal val="#ppt_y+#ppt_h*1.125000"/>
                                          </p:val>
                                        </p:tav>
                                        <p:tav tm="100000">
                                          <p:val>
                                            <p:strVal val="#ppt_y"/>
                                          </p:val>
                                        </p:tav>
                                      </p:tavLst>
                                    </p:anim>
                                    <p:animEffect transition="in" filter="wipe(up)">
                                      <p:cBhvr>
                                        <p:cTn id="31" dur="500"/>
                                        <p:tgtEl>
                                          <p:spTgt spid="15">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15">
                                            <p:txEl>
                                              <p:pRg st="1" end="1"/>
                                            </p:txEl>
                                          </p:spTgt>
                                        </p:tgtEl>
                                        <p:attrNameLst>
                                          <p:attrName>style.visibility</p:attrName>
                                        </p:attrNameLst>
                                      </p:cBhvr>
                                      <p:to>
                                        <p:strVal val="visible"/>
                                      </p:to>
                                    </p:set>
                                    <p:anim calcmode="lin" valueType="num">
                                      <p:cBhvr additive="base">
                                        <p:cTn id="36" dur="500"/>
                                        <p:tgtEl>
                                          <p:spTgt spid="15">
                                            <p:txEl>
                                              <p:pRg st="1" end="1"/>
                                            </p:txEl>
                                          </p:spTgt>
                                        </p:tgtEl>
                                        <p:attrNameLst>
                                          <p:attrName>ppt_y</p:attrName>
                                        </p:attrNameLst>
                                      </p:cBhvr>
                                      <p:tavLst>
                                        <p:tav tm="0">
                                          <p:val>
                                            <p:strVal val="#ppt_y+#ppt_h*1.125000"/>
                                          </p:val>
                                        </p:tav>
                                        <p:tav tm="100000">
                                          <p:val>
                                            <p:strVal val="#ppt_y"/>
                                          </p:val>
                                        </p:tav>
                                      </p:tavLst>
                                    </p:anim>
                                    <p:animEffect transition="in" filter="wipe(up)">
                                      <p:cBhvr>
                                        <p:cTn id="37" dur="500"/>
                                        <p:tgtEl>
                                          <p:spTgt spid="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6" grpId="0"/>
      <p:bldP spid="5" grpId="0" bldLvl="0" animBg="1"/>
      <p:bldP spid="15" grpId="0" build="p"/>
      <p:bldP spid="4"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五、第三方支付的特点</a:t>
            </a:r>
            <a:endParaRPr lang="zh-CN" altLang="en-US"/>
          </a:p>
        </p:txBody>
      </p:sp>
      <p:grpSp>
        <p:nvGrpSpPr>
          <p:cNvPr id="39" name="组合 38"/>
          <p:cNvGrpSpPr/>
          <p:nvPr/>
        </p:nvGrpSpPr>
        <p:grpSpPr>
          <a:xfrm>
            <a:off x="634365" y="887095"/>
            <a:ext cx="3354018" cy="473075"/>
            <a:chOff x="2347" y="2773"/>
            <a:chExt cx="529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10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81876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（二）第三方支付的劣势</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剪去对角的矩形 4"/>
          <p:cNvSpPr/>
          <p:nvPr>
            <p:custDataLst>
              <p:tags r:id="rId1"/>
            </p:custDataLst>
          </p:nvPr>
        </p:nvSpPr>
        <p:spPr>
          <a:xfrm>
            <a:off x="634228" y="1899285"/>
            <a:ext cx="2880000" cy="4283075"/>
          </a:xfrm>
          <a:prstGeom prst="snip2Diag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6" name="TextBox 6"/>
          <p:cNvSpPr txBox="1"/>
          <p:nvPr>
            <p:custDataLst>
              <p:tags r:id="rId2"/>
            </p:custDataLst>
          </p:nvPr>
        </p:nvSpPr>
        <p:spPr>
          <a:xfrm>
            <a:off x="876300" y="3869690"/>
            <a:ext cx="2395855" cy="1198880"/>
          </a:xfrm>
          <a:prstGeom prst="rect">
            <a:avLst/>
          </a:prstGeom>
          <a:noFill/>
        </p:spPr>
        <p:txBody>
          <a:bodyPr wrap="square" rtlCol="0">
            <a:spAutoFit/>
          </a:bodyPr>
          <a:p>
            <a:pPr indent="0" algn="ctr" fontAlgn="auto">
              <a:lnSpc>
                <a:spcPct val="10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rPr>
              <a:t>电子支付经营资格的认知、保护和发展问题</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5" name="TextBox 6"/>
          <p:cNvSpPr txBox="1"/>
          <p:nvPr>
            <p:custDataLst>
              <p:tags r:id="rId3"/>
            </p:custDataLst>
          </p:nvPr>
        </p:nvSpPr>
        <p:spPr>
          <a:xfrm>
            <a:off x="3988435" y="2776855"/>
            <a:ext cx="7501255" cy="2527935"/>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第三方支付结算属于支付清算组织提供的非银行类金融业务，银行将以牌照的形式提高门槛。</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因此，对于那些从事金融业务的第三方支付公司来说，面临的挑战不仅仅是如何赢利，更重要的是能否拿到第三方支付业务牌照。</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4" name="椭圆 3"/>
          <p:cNvSpPr/>
          <p:nvPr>
            <p:custDataLst>
              <p:tags r:id="rId4"/>
            </p:custDataLst>
          </p:nvPr>
        </p:nvSpPr>
        <p:spPr>
          <a:xfrm>
            <a:off x="1642110" y="2934970"/>
            <a:ext cx="864235" cy="862965"/>
          </a:xfrm>
          <a:prstGeom prst="ellipse">
            <a:avLst/>
          </a:prstGeom>
          <a:solidFill>
            <a:srgbClr val="526580"/>
          </a:solidFill>
          <a:ln w="12700" cap="flat" cmpd="sng" algn="ctr">
            <a:noFill/>
            <a:prstDash val="solid"/>
            <a:miter lim="800000"/>
          </a:ln>
          <a:effectLst/>
        </p:spPr>
        <p:txBody>
          <a:bodyPr wrap="square" anchor="ctr">
            <a:normAutofit fontScale="80000"/>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02</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p:tgtEl>
                                          <p:spTgt spid="6"/>
                                        </p:tgtEl>
                                        <p:attrNameLst>
                                          <p:attrName>ppt_y</p:attrName>
                                        </p:attrNameLst>
                                      </p:cBhvr>
                                      <p:tavLst>
                                        <p:tav tm="0">
                                          <p:val>
                                            <p:strVal val="#ppt_y+#ppt_h*1.125000"/>
                                          </p:val>
                                        </p:tav>
                                        <p:tav tm="100000">
                                          <p:val>
                                            <p:strVal val="#ppt_y"/>
                                          </p:val>
                                        </p:tav>
                                      </p:tavLst>
                                    </p:anim>
                                    <p:animEffect transition="in" filter="wipe(up)">
                                      <p:cBhvr>
                                        <p:cTn id="16" dur="500"/>
                                        <p:tgtEl>
                                          <p:spTgt spid="6"/>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par>
                                <p:cTn id="20" presetID="49" presetClass="entr" presetSubtype="0" decel="10000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 calcmode="lin" valueType="num">
                                      <p:cBhvr>
                                        <p:cTn id="24" dur="500" fill="hold"/>
                                        <p:tgtEl>
                                          <p:spTgt spid="4"/>
                                        </p:tgtEl>
                                        <p:attrNameLst>
                                          <p:attrName>style.rotation</p:attrName>
                                        </p:attrNameLst>
                                      </p:cBhvr>
                                      <p:tavLst>
                                        <p:tav tm="0">
                                          <p:val>
                                            <p:fltVal val="360"/>
                                          </p:val>
                                        </p:tav>
                                        <p:tav tm="100000">
                                          <p:val>
                                            <p:fltVal val="0"/>
                                          </p:val>
                                        </p:tav>
                                      </p:tavLst>
                                    </p:anim>
                                    <p:animEffect transition="in" filter="fade">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5">
                                            <p:txEl>
                                              <p:pRg st="0" end="0"/>
                                            </p:txEl>
                                          </p:spTgt>
                                        </p:tgtEl>
                                        <p:attrNameLst>
                                          <p:attrName>style.visibility</p:attrName>
                                        </p:attrNameLst>
                                      </p:cBhvr>
                                      <p:to>
                                        <p:strVal val="visible"/>
                                      </p:to>
                                    </p:set>
                                    <p:anim calcmode="lin" valueType="num">
                                      <p:cBhvr additive="base">
                                        <p:cTn id="30" dur="500"/>
                                        <p:tgtEl>
                                          <p:spTgt spid="15">
                                            <p:txEl>
                                              <p:pRg st="0" end="0"/>
                                            </p:txEl>
                                          </p:spTgt>
                                        </p:tgtEl>
                                        <p:attrNameLst>
                                          <p:attrName>ppt_y</p:attrName>
                                        </p:attrNameLst>
                                      </p:cBhvr>
                                      <p:tavLst>
                                        <p:tav tm="0">
                                          <p:val>
                                            <p:strVal val="#ppt_y+#ppt_h*1.125000"/>
                                          </p:val>
                                        </p:tav>
                                        <p:tav tm="100000">
                                          <p:val>
                                            <p:strVal val="#ppt_y"/>
                                          </p:val>
                                        </p:tav>
                                      </p:tavLst>
                                    </p:anim>
                                    <p:animEffect transition="in" filter="wipe(up)">
                                      <p:cBhvr>
                                        <p:cTn id="31" dur="500"/>
                                        <p:tgtEl>
                                          <p:spTgt spid="15">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15">
                                            <p:txEl>
                                              <p:pRg st="1" end="1"/>
                                            </p:txEl>
                                          </p:spTgt>
                                        </p:tgtEl>
                                        <p:attrNameLst>
                                          <p:attrName>style.visibility</p:attrName>
                                        </p:attrNameLst>
                                      </p:cBhvr>
                                      <p:to>
                                        <p:strVal val="visible"/>
                                      </p:to>
                                    </p:set>
                                    <p:anim calcmode="lin" valueType="num">
                                      <p:cBhvr additive="base">
                                        <p:cTn id="36" dur="500"/>
                                        <p:tgtEl>
                                          <p:spTgt spid="15">
                                            <p:txEl>
                                              <p:pRg st="1" end="1"/>
                                            </p:txEl>
                                          </p:spTgt>
                                        </p:tgtEl>
                                        <p:attrNameLst>
                                          <p:attrName>ppt_y</p:attrName>
                                        </p:attrNameLst>
                                      </p:cBhvr>
                                      <p:tavLst>
                                        <p:tav tm="0">
                                          <p:val>
                                            <p:strVal val="#ppt_y+#ppt_h*1.125000"/>
                                          </p:val>
                                        </p:tav>
                                        <p:tav tm="100000">
                                          <p:val>
                                            <p:strVal val="#ppt_y"/>
                                          </p:val>
                                        </p:tav>
                                      </p:tavLst>
                                    </p:anim>
                                    <p:animEffect transition="in" filter="wipe(up)">
                                      <p:cBhvr>
                                        <p:cTn id="37" dur="500"/>
                                        <p:tgtEl>
                                          <p:spTgt spid="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6" grpId="0"/>
      <p:bldP spid="5" grpId="0" bldLvl="0" animBg="1"/>
      <p:bldP spid="15" grpId="0" build="p"/>
      <p:bldP spid="4"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五、第三方支付的特点</a:t>
            </a:r>
            <a:endParaRPr lang="zh-CN" altLang="en-US"/>
          </a:p>
        </p:txBody>
      </p:sp>
      <p:grpSp>
        <p:nvGrpSpPr>
          <p:cNvPr id="39" name="组合 38"/>
          <p:cNvGrpSpPr/>
          <p:nvPr/>
        </p:nvGrpSpPr>
        <p:grpSpPr>
          <a:xfrm>
            <a:off x="634365" y="887095"/>
            <a:ext cx="3354018" cy="473075"/>
            <a:chOff x="2347" y="2773"/>
            <a:chExt cx="529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10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81876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（二）第三方支付的劣势</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剪去对角的矩形 4"/>
          <p:cNvSpPr/>
          <p:nvPr>
            <p:custDataLst>
              <p:tags r:id="rId1"/>
            </p:custDataLst>
          </p:nvPr>
        </p:nvSpPr>
        <p:spPr>
          <a:xfrm>
            <a:off x="634365" y="1899285"/>
            <a:ext cx="2493645" cy="4283075"/>
          </a:xfrm>
          <a:prstGeom prst="snip2Diag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6" name="TextBox 6"/>
          <p:cNvSpPr txBox="1"/>
          <p:nvPr>
            <p:custDataLst>
              <p:tags r:id="rId2"/>
            </p:custDataLst>
          </p:nvPr>
        </p:nvSpPr>
        <p:spPr>
          <a:xfrm>
            <a:off x="683260" y="4204970"/>
            <a:ext cx="2395855" cy="460375"/>
          </a:xfrm>
          <a:prstGeom prst="rect">
            <a:avLst/>
          </a:prstGeom>
          <a:noFill/>
        </p:spPr>
        <p:txBody>
          <a:bodyPr wrap="square" rtlCol="0">
            <a:spAutoFit/>
          </a:bodyPr>
          <a:p>
            <a:pPr indent="0" algn="ctr" fontAlgn="auto">
              <a:lnSpc>
                <a:spcPct val="10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rPr>
              <a:t>业务革新问题</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5" name="TextBox 6"/>
          <p:cNvSpPr txBox="1"/>
          <p:nvPr>
            <p:custDataLst>
              <p:tags r:id="rId3"/>
            </p:custDataLst>
          </p:nvPr>
        </p:nvSpPr>
        <p:spPr>
          <a:xfrm>
            <a:off x="3590925" y="2545715"/>
            <a:ext cx="7908290" cy="2989580"/>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因为支付服务客观上提供了金融业务扩展和金融增值服务，其业务范围必须要明确并且要大胆推行革新。到目前为止，全球拥有手机的人多于拥有电脑的人，相对于单纯的网上支付，移动支付领域将有更大的作为。</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所以第三方支付能否趁此机遇改进自己的业务模式，将决定第三方支付最终能否走出困境，获得发展。</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4" name="椭圆 3"/>
          <p:cNvSpPr/>
          <p:nvPr>
            <p:custDataLst>
              <p:tags r:id="rId4"/>
            </p:custDataLst>
          </p:nvPr>
        </p:nvSpPr>
        <p:spPr>
          <a:xfrm>
            <a:off x="1449070" y="3270250"/>
            <a:ext cx="864235" cy="862965"/>
          </a:xfrm>
          <a:prstGeom prst="ellipse">
            <a:avLst/>
          </a:prstGeom>
          <a:solidFill>
            <a:srgbClr val="526580"/>
          </a:solidFill>
          <a:ln w="12700" cap="flat" cmpd="sng" algn="ctr">
            <a:noFill/>
            <a:prstDash val="solid"/>
            <a:miter lim="800000"/>
          </a:ln>
          <a:effectLst/>
        </p:spPr>
        <p:txBody>
          <a:bodyPr wrap="square" anchor="ctr">
            <a:normAutofit fontScale="80000"/>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03</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p:tgtEl>
                                          <p:spTgt spid="6"/>
                                        </p:tgtEl>
                                        <p:attrNameLst>
                                          <p:attrName>ppt_y</p:attrName>
                                        </p:attrNameLst>
                                      </p:cBhvr>
                                      <p:tavLst>
                                        <p:tav tm="0">
                                          <p:val>
                                            <p:strVal val="#ppt_y+#ppt_h*1.125000"/>
                                          </p:val>
                                        </p:tav>
                                        <p:tav tm="100000">
                                          <p:val>
                                            <p:strVal val="#ppt_y"/>
                                          </p:val>
                                        </p:tav>
                                      </p:tavLst>
                                    </p:anim>
                                    <p:animEffect transition="in" filter="wipe(up)">
                                      <p:cBhvr>
                                        <p:cTn id="16" dur="500"/>
                                        <p:tgtEl>
                                          <p:spTgt spid="6"/>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par>
                                <p:cTn id="20" presetID="49" presetClass="entr" presetSubtype="0" decel="10000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 calcmode="lin" valueType="num">
                                      <p:cBhvr>
                                        <p:cTn id="24" dur="500" fill="hold"/>
                                        <p:tgtEl>
                                          <p:spTgt spid="4"/>
                                        </p:tgtEl>
                                        <p:attrNameLst>
                                          <p:attrName>style.rotation</p:attrName>
                                        </p:attrNameLst>
                                      </p:cBhvr>
                                      <p:tavLst>
                                        <p:tav tm="0">
                                          <p:val>
                                            <p:fltVal val="360"/>
                                          </p:val>
                                        </p:tav>
                                        <p:tav tm="100000">
                                          <p:val>
                                            <p:fltVal val="0"/>
                                          </p:val>
                                        </p:tav>
                                      </p:tavLst>
                                    </p:anim>
                                    <p:animEffect transition="in" filter="fade">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5">
                                            <p:txEl>
                                              <p:pRg st="0" end="0"/>
                                            </p:txEl>
                                          </p:spTgt>
                                        </p:tgtEl>
                                        <p:attrNameLst>
                                          <p:attrName>style.visibility</p:attrName>
                                        </p:attrNameLst>
                                      </p:cBhvr>
                                      <p:to>
                                        <p:strVal val="visible"/>
                                      </p:to>
                                    </p:set>
                                    <p:anim calcmode="lin" valueType="num">
                                      <p:cBhvr additive="base">
                                        <p:cTn id="30" dur="500"/>
                                        <p:tgtEl>
                                          <p:spTgt spid="15">
                                            <p:txEl>
                                              <p:pRg st="0" end="0"/>
                                            </p:txEl>
                                          </p:spTgt>
                                        </p:tgtEl>
                                        <p:attrNameLst>
                                          <p:attrName>ppt_y</p:attrName>
                                        </p:attrNameLst>
                                      </p:cBhvr>
                                      <p:tavLst>
                                        <p:tav tm="0">
                                          <p:val>
                                            <p:strVal val="#ppt_y+#ppt_h*1.125000"/>
                                          </p:val>
                                        </p:tav>
                                        <p:tav tm="100000">
                                          <p:val>
                                            <p:strVal val="#ppt_y"/>
                                          </p:val>
                                        </p:tav>
                                      </p:tavLst>
                                    </p:anim>
                                    <p:animEffect transition="in" filter="wipe(up)">
                                      <p:cBhvr>
                                        <p:cTn id="31" dur="500"/>
                                        <p:tgtEl>
                                          <p:spTgt spid="15">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15">
                                            <p:txEl>
                                              <p:pRg st="1" end="1"/>
                                            </p:txEl>
                                          </p:spTgt>
                                        </p:tgtEl>
                                        <p:attrNameLst>
                                          <p:attrName>style.visibility</p:attrName>
                                        </p:attrNameLst>
                                      </p:cBhvr>
                                      <p:to>
                                        <p:strVal val="visible"/>
                                      </p:to>
                                    </p:set>
                                    <p:anim calcmode="lin" valueType="num">
                                      <p:cBhvr additive="base">
                                        <p:cTn id="36" dur="500"/>
                                        <p:tgtEl>
                                          <p:spTgt spid="15">
                                            <p:txEl>
                                              <p:pRg st="1" end="1"/>
                                            </p:txEl>
                                          </p:spTgt>
                                        </p:tgtEl>
                                        <p:attrNameLst>
                                          <p:attrName>ppt_y</p:attrName>
                                        </p:attrNameLst>
                                      </p:cBhvr>
                                      <p:tavLst>
                                        <p:tav tm="0">
                                          <p:val>
                                            <p:strVal val="#ppt_y+#ppt_h*1.125000"/>
                                          </p:val>
                                        </p:tav>
                                        <p:tav tm="100000">
                                          <p:val>
                                            <p:strVal val="#ppt_y"/>
                                          </p:val>
                                        </p:tav>
                                      </p:tavLst>
                                    </p:anim>
                                    <p:animEffect transition="in" filter="wipe(up)">
                                      <p:cBhvr>
                                        <p:cTn id="37" dur="500"/>
                                        <p:tgtEl>
                                          <p:spTgt spid="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6" grpId="0"/>
      <p:bldP spid="5" grpId="0" bldLvl="0" animBg="1"/>
      <p:bldP spid="15" grpId="0" build="p"/>
      <p:bldP spid="4"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五、第三方支付的特点</a:t>
            </a:r>
            <a:endParaRPr lang="zh-CN" altLang="en-US"/>
          </a:p>
        </p:txBody>
      </p:sp>
      <p:grpSp>
        <p:nvGrpSpPr>
          <p:cNvPr id="39" name="组合 38"/>
          <p:cNvGrpSpPr/>
          <p:nvPr/>
        </p:nvGrpSpPr>
        <p:grpSpPr>
          <a:xfrm>
            <a:off x="634365" y="887095"/>
            <a:ext cx="3354018" cy="473075"/>
            <a:chOff x="2347" y="2773"/>
            <a:chExt cx="529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10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81876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（二）第三方支付的劣势</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剪去对角的矩形 4"/>
          <p:cNvSpPr/>
          <p:nvPr>
            <p:custDataLst>
              <p:tags r:id="rId1"/>
            </p:custDataLst>
          </p:nvPr>
        </p:nvSpPr>
        <p:spPr>
          <a:xfrm>
            <a:off x="634365" y="1899285"/>
            <a:ext cx="2493645" cy="4283075"/>
          </a:xfrm>
          <a:prstGeom prst="snip2Diag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6" name="TextBox 6"/>
          <p:cNvSpPr txBox="1"/>
          <p:nvPr>
            <p:custDataLst>
              <p:tags r:id="rId2"/>
            </p:custDataLst>
          </p:nvPr>
        </p:nvSpPr>
        <p:spPr>
          <a:xfrm>
            <a:off x="683260" y="4204970"/>
            <a:ext cx="2395855" cy="460375"/>
          </a:xfrm>
          <a:prstGeom prst="rect">
            <a:avLst/>
          </a:prstGeom>
          <a:noFill/>
        </p:spPr>
        <p:txBody>
          <a:bodyPr wrap="square" rtlCol="0">
            <a:spAutoFit/>
          </a:bodyPr>
          <a:p>
            <a:pPr indent="0" algn="ctr" fontAlgn="auto">
              <a:lnSpc>
                <a:spcPct val="10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rPr>
              <a:t>恶性竞争问题</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5" name="TextBox 6"/>
          <p:cNvSpPr txBox="1"/>
          <p:nvPr>
            <p:custDataLst>
              <p:tags r:id="rId3"/>
            </p:custDataLst>
          </p:nvPr>
        </p:nvSpPr>
        <p:spPr>
          <a:xfrm>
            <a:off x="3590925" y="2315210"/>
            <a:ext cx="7691120" cy="3451225"/>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电子支付行业存在损害支付服务甚至给电子商务行业发展带来负面冲击的恶意竞争的问题。国内的专业电子支付公司已经超过40家，而且多数支付公司与银行之间采用纯技术网关接入服务，这种支付网关模式容易造成市场严重同质化，也挑起了支付公司之间激烈的价格战。</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由此直接导致了这一行业“利润削减快过市场增长”，在中国，惯用的价格营销策略让电子支付行业吞下了利润被摊薄的苦果。</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4" name="椭圆 3"/>
          <p:cNvSpPr/>
          <p:nvPr>
            <p:custDataLst>
              <p:tags r:id="rId4"/>
            </p:custDataLst>
          </p:nvPr>
        </p:nvSpPr>
        <p:spPr>
          <a:xfrm>
            <a:off x="1449070" y="3270250"/>
            <a:ext cx="864235" cy="862965"/>
          </a:xfrm>
          <a:prstGeom prst="ellipse">
            <a:avLst/>
          </a:prstGeom>
          <a:solidFill>
            <a:srgbClr val="526580"/>
          </a:solidFill>
          <a:ln w="12700" cap="flat" cmpd="sng" algn="ctr">
            <a:noFill/>
            <a:prstDash val="solid"/>
            <a:miter lim="800000"/>
          </a:ln>
          <a:effectLst/>
        </p:spPr>
        <p:txBody>
          <a:bodyPr wrap="square" anchor="ctr">
            <a:normAutofit fontScale="80000"/>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04</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p:tgtEl>
                                          <p:spTgt spid="6"/>
                                        </p:tgtEl>
                                        <p:attrNameLst>
                                          <p:attrName>ppt_y</p:attrName>
                                        </p:attrNameLst>
                                      </p:cBhvr>
                                      <p:tavLst>
                                        <p:tav tm="0">
                                          <p:val>
                                            <p:strVal val="#ppt_y+#ppt_h*1.125000"/>
                                          </p:val>
                                        </p:tav>
                                        <p:tav tm="100000">
                                          <p:val>
                                            <p:strVal val="#ppt_y"/>
                                          </p:val>
                                        </p:tav>
                                      </p:tavLst>
                                    </p:anim>
                                    <p:animEffect transition="in" filter="wipe(up)">
                                      <p:cBhvr>
                                        <p:cTn id="16" dur="500"/>
                                        <p:tgtEl>
                                          <p:spTgt spid="6"/>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par>
                                <p:cTn id="20" presetID="49" presetClass="entr" presetSubtype="0" decel="10000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 calcmode="lin" valueType="num">
                                      <p:cBhvr>
                                        <p:cTn id="24" dur="500" fill="hold"/>
                                        <p:tgtEl>
                                          <p:spTgt spid="4"/>
                                        </p:tgtEl>
                                        <p:attrNameLst>
                                          <p:attrName>style.rotation</p:attrName>
                                        </p:attrNameLst>
                                      </p:cBhvr>
                                      <p:tavLst>
                                        <p:tav tm="0">
                                          <p:val>
                                            <p:fltVal val="360"/>
                                          </p:val>
                                        </p:tav>
                                        <p:tav tm="100000">
                                          <p:val>
                                            <p:fltVal val="0"/>
                                          </p:val>
                                        </p:tav>
                                      </p:tavLst>
                                    </p:anim>
                                    <p:animEffect transition="in" filter="fade">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5">
                                            <p:txEl>
                                              <p:pRg st="0" end="0"/>
                                            </p:txEl>
                                          </p:spTgt>
                                        </p:tgtEl>
                                        <p:attrNameLst>
                                          <p:attrName>style.visibility</p:attrName>
                                        </p:attrNameLst>
                                      </p:cBhvr>
                                      <p:to>
                                        <p:strVal val="visible"/>
                                      </p:to>
                                    </p:set>
                                    <p:anim calcmode="lin" valueType="num">
                                      <p:cBhvr additive="base">
                                        <p:cTn id="30" dur="500"/>
                                        <p:tgtEl>
                                          <p:spTgt spid="15">
                                            <p:txEl>
                                              <p:pRg st="0" end="0"/>
                                            </p:txEl>
                                          </p:spTgt>
                                        </p:tgtEl>
                                        <p:attrNameLst>
                                          <p:attrName>ppt_y</p:attrName>
                                        </p:attrNameLst>
                                      </p:cBhvr>
                                      <p:tavLst>
                                        <p:tav tm="0">
                                          <p:val>
                                            <p:strVal val="#ppt_y+#ppt_h*1.125000"/>
                                          </p:val>
                                        </p:tav>
                                        <p:tav tm="100000">
                                          <p:val>
                                            <p:strVal val="#ppt_y"/>
                                          </p:val>
                                        </p:tav>
                                      </p:tavLst>
                                    </p:anim>
                                    <p:animEffect transition="in" filter="wipe(up)">
                                      <p:cBhvr>
                                        <p:cTn id="31" dur="500"/>
                                        <p:tgtEl>
                                          <p:spTgt spid="15">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15">
                                            <p:txEl>
                                              <p:pRg st="1" end="1"/>
                                            </p:txEl>
                                          </p:spTgt>
                                        </p:tgtEl>
                                        <p:attrNameLst>
                                          <p:attrName>style.visibility</p:attrName>
                                        </p:attrNameLst>
                                      </p:cBhvr>
                                      <p:to>
                                        <p:strVal val="visible"/>
                                      </p:to>
                                    </p:set>
                                    <p:anim calcmode="lin" valueType="num">
                                      <p:cBhvr additive="base">
                                        <p:cTn id="36" dur="500"/>
                                        <p:tgtEl>
                                          <p:spTgt spid="15">
                                            <p:txEl>
                                              <p:pRg st="1" end="1"/>
                                            </p:txEl>
                                          </p:spTgt>
                                        </p:tgtEl>
                                        <p:attrNameLst>
                                          <p:attrName>ppt_y</p:attrName>
                                        </p:attrNameLst>
                                      </p:cBhvr>
                                      <p:tavLst>
                                        <p:tav tm="0">
                                          <p:val>
                                            <p:strVal val="#ppt_y+#ppt_h*1.125000"/>
                                          </p:val>
                                        </p:tav>
                                        <p:tav tm="100000">
                                          <p:val>
                                            <p:strVal val="#ppt_y"/>
                                          </p:val>
                                        </p:tav>
                                      </p:tavLst>
                                    </p:anim>
                                    <p:animEffect transition="in" filter="wipe(up)">
                                      <p:cBhvr>
                                        <p:cTn id="37" dur="500"/>
                                        <p:tgtEl>
                                          <p:spTgt spid="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6" grpId="0"/>
      <p:bldP spid="5" grpId="0" bldLvl="0" animBg="1"/>
      <p:bldP spid="15" grpId="0" build="p"/>
      <p:bldP spid="4" grpId="0" bldLvl="0" animBg="1"/>
    </p:bldLst>
  </p:timing>
</p:sld>
</file>

<file path=ppt/tags/tag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1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1.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1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3.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1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5.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1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7.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1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9.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2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1.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3.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2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5.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8.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29.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3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2.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33.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3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6.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37.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3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40.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41.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4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4.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45.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4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8.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49.xml><?xml version="1.0" encoding="utf-8"?>
<p:tagLst xmlns:p="http://schemas.openxmlformats.org/presentationml/2006/main">
  <p:tag name="KSO_WM_UNIT_FILL_FORE_SCHEMECOLOR_INDEX_BRIGHTNESS" val="0"/>
  <p:tag name="KSO_WM_UNIT_FILL_FORE_SCHEMECOLOR_INDEX" val="16"/>
  <p:tag name="KSO_WM_UNIT_FILL_TYPE" val="1"/>
</p:tagLst>
</file>

<file path=ppt/tags/tag5.xml><?xml version="1.0" encoding="utf-8"?>
<p:tagLst xmlns:p="http://schemas.openxmlformats.org/presentationml/2006/main">
  <p:tag name="KSO_WM_UNIT_TEXT_FILL_FORE_SCHEMECOLOR_INDEX_BRIGHTNESS" val="0"/>
  <p:tag name="KSO_WM_UNIT_TEXT_FILL_FORE_SCHEMECOLOR_INDEX" val="2"/>
  <p:tag name="KSO_WM_UNIT_TEXT_FILL_TYPE" val="1"/>
</p:tagLst>
</file>

<file path=ppt/tags/tag50.xml><?xml version="1.0" encoding="utf-8"?>
<p:tagLst xmlns:p="http://schemas.openxmlformats.org/presentationml/2006/main">
  <p:tag name="KSO_WPP_MARK_KEY" val="6da47464-0046-4e9e-aa89-4313def087b1"/>
  <p:tag name="COMMONDATA" val="eyJoZGlkIjoiOTRiYWY2ZDYxOTM2OTVmOTUwNjYxNzhkNWNmYTNiNjcifQ=="/>
</p:tagLst>
</file>

<file path=ppt/tags/tag6.xml><?xml version="1.0" encoding="utf-8"?>
<p:tagLst xmlns:p="http://schemas.openxmlformats.org/presentationml/2006/main">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7.xml><?xml version="1.0" encoding="utf-8"?>
<p:tagLst xmlns:p="http://schemas.openxmlformats.org/presentationml/2006/main">
  <p:tag name="KSO_WM_UNIT_TEXT_FILL_FORE_SCHEMECOLOR_INDEX_BRIGHTNESS" val="-0.75"/>
  <p:tag name="KSO_WM_UNIT_TEXT_FILL_FORE_SCHEMECOLOR_INDEX" val="16"/>
  <p:tag name="KSO_WM_UNIT_TEXT_FILL_TYPE" val="1"/>
</p:tagLst>
</file>

<file path=ppt/tags/tag8.xml><?xml version="1.0" encoding="utf-8"?>
<p:tagLst xmlns:p="http://schemas.openxmlformats.org/presentationml/2006/main">
  <p:tag name="KSO_WM_UNIT_FILL_FORE_SCHEMECOLOR_INDEX_BRIGHTNESS" val="-0.15"/>
  <p:tag name="KSO_WM_UNIT_FILL_FORE_SCHEMECOLOR_INDEX" val="14"/>
  <p:tag name="KSO_WM_UNIT_FILL_TYPE" val="1"/>
  <p:tag name="KSO_WM_UNIT_TEXT_FILL_FORE_SCHEMECOLOR_INDEX_BRIGHTNESS" val="-0.5"/>
  <p:tag name="KSO_WM_UNIT_TEXT_FILL_FORE_SCHEMECOLOR_INDEX" val="14"/>
  <p:tag name="KSO_WM_UNIT_TEXT_FILL_TYPE" val="1"/>
</p:tagLst>
</file>

<file path=ppt/tags/tag9.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heme/theme1.xml><?xml version="1.0" encoding="utf-8"?>
<a:theme xmlns:a="http://schemas.openxmlformats.org/drawingml/2006/main" name="第一PPT，www.1ppt.com">
  <a:themeElements>
    <a:clrScheme name="自定义 2">
      <a:dk1>
        <a:sysClr val="windowText" lastClr="000000"/>
      </a:dk1>
      <a:lt1>
        <a:sysClr val="window" lastClr="FFFFFF"/>
      </a:lt1>
      <a:dk2>
        <a:srgbClr val="17406D"/>
      </a:dk2>
      <a:lt2>
        <a:srgbClr val="DBEFF9"/>
      </a:lt2>
      <a:accent1>
        <a:srgbClr val="43536A"/>
      </a:accent1>
      <a:accent2>
        <a:srgbClr val="7F7F7F"/>
      </a:accent2>
      <a:accent3>
        <a:srgbClr val="43536A"/>
      </a:accent3>
      <a:accent4>
        <a:srgbClr val="7F7F7F"/>
      </a:accent4>
      <a:accent5>
        <a:srgbClr val="43536A"/>
      </a:accent5>
      <a:accent6>
        <a:srgbClr val="7F7F7F"/>
      </a:accent6>
      <a:hlink>
        <a:srgbClr val="F49100"/>
      </a:hlink>
      <a:folHlink>
        <a:srgbClr val="85DFD0"/>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一PPT，www.1ppt.com">
  <a:themeElements>
    <a:clrScheme name="">
      <a:dk1>
        <a:srgbClr val="000000"/>
      </a:dk1>
      <a:lt1>
        <a:srgbClr val="FFFFFF"/>
      </a:lt1>
      <a:dk2>
        <a:srgbClr val="E8EEF2"/>
      </a:dk2>
      <a:lt2>
        <a:srgbClr val="F9FAFB"/>
      </a:lt2>
      <a:accent1>
        <a:srgbClr val="2B4663"/>
      </a:accent1>
      <a:accent2>
        <a:srgbClr val="5C7885"/>
      </a:accent2>
      <a:accent3>
        <a:srgbClr val="94ACBC"/>
      </a:accent3>
      <a:accent4>
        <a:srgbClr val="B9CAE1"/>
      </a:accent4>
      <a:accent5>
        <a:srgbClr val="97ABBD"/>
      </a:accent5>
      <a:accent6>
        <a:srgbClr val="3B606F"/>
      </a:accent6>
      <a:hlink>
        <a:srgbClr val="5FCBFB"/>
      </a:hlink>
      <a:folHlink>
        <a:srgbClr val="B759BC"/>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1877</Words>
  <Application>WPS 演示</Application>
  <PresentationFormat>全屏显示(16:9)</PresentationFormat>
  <Paragraphs>116</Paragraphs>
  <Slides>12</Slides>
  <Notes>16</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12</vt:i4>
      </vt:variant>
    </vt:vector>
  </HeadingPairs>
  <TitlesOfParts>
    <vt:vector size="29" baseType="lpstr">
      <vt:lpstr>Arial</vt:lpstr>
      <vt:lpstr>宋体</vt:lpstr>
      <vt:lpstr>Wingdings</vt:lpstr>
      <vt:lpstr>Calibri</vt:lpstr>
      <vt:lpstr>Agency FB</vt:lpstr>
      <vt:lpstr>Trebuchet MS</vt:lpstr>
      <vt:lpstr>方正正黑简体</vt:lpstr>
      <vt:lpstr>黑体</vt:lpstr>
      <vt:lpstr>Calibri</vt:lpstr>
      <vt:lpstr>微软雅黑</vt:lpstr>
      <vt:lpstr>Times New Roman</vt:lpstr>
      <vt:lpstr>DINPro-Black</vt:lpstr>
      <vt:lpstr>DejaVu Math TeX Gyre</vt:lpstr>
      <vt:lpstr>Arial Unicode MS</vt:lpstr>
      <vt:lpstr>等线</vt:lpstr>
      <vt:lpstr>第一PPT，www.1ppt.com</vt:lpstr>
      <vt:lpstr>1_第一PPT，www.1ppt.com</vt:lpstr>
      <vt:lpstr>PowerPoint 演示文稿</vt:lpstr>
      <vt:lpstr>五、第三方支付的特点</vt:lpstr>
      <vt:lpstr>五、第三方支付的特点</vt:lpstr>
      <vt:lpstr>五、第三方支付的特点</vt:lpstr>
      <vt:lpstr>五、第三方支付的特点</vt:lpstr>
      <vt:lpstr>五、第三方支付的特点</vt:lpstr>
      <vt:lpstr>五、第三方支付的特点</vt:lpstr>
      <vt:lpstr>五、第三方支付的特点</vt:lpstr>
      <vt:lpstr>五、第三方支付的特点</vt:lpstr>
      <vt:lpstr>五、第三方支付的特点</vt:lpstr>
      <vt:lpstr>五、第三方支付的特点</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欧美商务</dc:title>
  <dc:creator>第一PPT</dc:creator>
  <cp:keywords>www.1ppt.com</cp:keywords>
  <dc:description>www.1ppt.com</dc:description>
  <cp:lastModifiedBy>小刘</cp:lastModifiedBy>
  <cp:revision>674</cp:revision>
  <dcterms:created xsi:type="dcterms:W3CDTF">2017-03-04T06:55:00Z</dcterms:created>
  <dcterms:modified xsi:type="dcterms:W3CDTF">2023-06-08T03:33:15Z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9AB4091EA3B64AB3AD421775B5C9CDE7</vt:lpwstr>
  </property>
  <property fmtid="{D5CDD505-2E9C-101B-9397-08002B2CF9AE}" pid="3" name="KSOProductBuildVer">
    <vt:lpwstr>2052-11.1.0.14309</vt:lpwstr>
  </property>
</Properties>
</file>