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423" r:id="rId4"/>
    <p:sldId id="559" r:id="rId6"/>
    <p:sldId id="574" r:id="rId7"/>
    <p:sldId id="575" r:id="rId8"/>
    <p:sldId id="576" r:id="rId9"/>
    <p:sldId id="577" r:id="rId10"/>
    <p:sldId id="578" r:id="rId11"/>
    <p:sldId id="363" r:id="rId12"/>
  </p:sldIdLst>
  <p:sldSz cx="12192635" cy="6858000"/>
  <p:notesSz cx="6858000" cy="9144000"/>
  <p:custDataLst>
    <p:tags r:id="rId16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 userDrawn="1">
          <p15:clr>
            <a:srgbClr val="A4A3A4"/>
          </p15:clr>
        </p15:guide>
        <p15:guide id="2" pos="39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2"/>
    <a:srgbClr val="FFFFFF"/>
    <a:srgbClr val="2B4663"/>
    <a:srgbClr val="61849B"/>
    <a:srgbClr val="526580"/>
    <a:srgbClr val="323F4B"/>
    <a:srgbClr val="00B6A5"/>
    <a:srgbClr val="43536A"/>
    <a:srgbClr val="F9FAFB"/>
    <a:srgbClr val="DBE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62" autoAdjust="0"/>
  </p:normalViewPr>
  <p:slideViewPr>
    <p:cSldViewPr snapToGrid="0">
      <p:cViewPr>
        <p:scale>
          <a:sx n="66" d="100"/>
          <a:sy n="66" d="100"/>
        </p:scale>
        <p:origin x="-432" y="-1626"/>
      </p:cViewPr>
      <p:guideLst>
        <p:guide orient="horz" pos="2182"/>
        <p:guide pos="39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32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61849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EAEEF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银联</c:v>
                </c:pt>
                <c:pt idx="1">
                  <c:v>拉卡拉</c:v>
                </c:pt>
                <c:pt idx="2">
                  <c:v>其他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0.078</c:v>
                </c:pt>
                <c:pt idx="1">
                  <c:v>0.051</c:v>
                </c:pt>
                <c:pt idx="2">
                  <c:v>0.871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530" y="1143000"/>
            <a:ext cx="54869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4114" y="78536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839" y="10711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5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image" Target="../media/image3.jpeg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7.xml"/><Relationship Id="rId8" Type="http://schemas.openxmlformats.org/officeDocument/2006/relationships/tags" Target="../tags/tag16.xml"/><Relationship Id="rId7" Type="http://schemas.openxmlformats.org/officeDocument/2006/relationships/tags" Target="../tags/tag15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3" Type="http://schemas.openxmlformats.org/officeDocument/2006/relationships/slideLayout" Target="../slideLayouts/slideLayout14.xml"/><Relationship Id="rId12" Type="http://schemas.openxmlformats.org/officeDocument/2006/relationships/tags" Target="../tags/tag20.xml"/><Relationship Id="rId11" Type="http://schemas.openxmlformats.org/officeDocument/2006/relationships/tags" Target="../tags/tag19.xml"/><Relationship Id="rId10" Type="http://schemas.openxmlformats.org/officeDocument/2006/relationships/tags" Target="../tags/tag18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4.jpeg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5.png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6.png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29.xml"/><Relationship Id="rId1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7.jpeg"/><Relationship Id="rId1" Type="http://schemas.openxmlformats.org/officeDocument/2006/relationships/tags" Target="../tags/tag30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5.xml"/><Relationship Id="rId2" Type="http://schemas.openxmlformats.org/officeDocument/2006/relationships/tags" Target="../tags/tag31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3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708765">
            <a:off x="998603" y="1563600"/>
            <a:ext cx="414222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265" dirty="0">
                <a:solidFill>
                  <a:srgbClr val="43536A"/>
                </a:solidFill>
                <a:latin typeface="Agency FB" panose="020B0503020202020204" pitchFamily="34" charset="0"/>
                <a:cs typeface="+mn-ea"/>
                <a:sym typeface="+mn-lt"/>
              </a:rPr>
              <a:t>INTERNET FINANCE</a:t>
            </a:r>
            <a:endParaRPr kumimoji="1" lang="en-US" altLang="zh-CN" sz="4265" dirty="0">
              <a:solidFill>
                <a:srgbClr val="43536A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9654650" y="4597353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72125" y="2442845"/>
            <a:ext cx="6167755" cy="18967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kumimoji="1" lang="zh-CN" altLang="en-US" sz="5865" b="1" dirty="0" smtClean="0">
                <a:solidFill>
                  <a:srgbClr val="43536A"/>
                </a:solidFill>
                <a:cs typeface="+mn-ea"/>
                <a:sym typeface="+mn-lt"/>
              </a:rPr>
              <a:t>第三方支付发展的现状</a:t>
            </a:r>
            <a:endParaRPr kumimoji="1" lang="zh-CN" altLang="en-US" sz="5865" b="1" dirty="0" smtClean="0">
              <a:solidFill>
                <a:srgbClr val="43536A"/>
              </a:solidFill>
              <a:cs typeface="+mn-ea"/>
              <a:sym typeface="+mn-lt"/>
            </a:endParaRPr>
          </a:p>
        </p:txBody>
      </p:sp>
      <p:sp>
        <p:nvSpPr>
          <p:cNvPr id="8" name="平行四边形 7"/>
          <p:cNvSpPr/>
          <p:nvPr>
            <p:custDataLst>
              <p:tags r:id="rId5"/>
            </p:custDataLst>
          </p:nvPr>
        </p:nvSpPr>
        <p:spPr>
          <a:xfrm>
            <a:off x="5571948" y="4473043"/>
            <a:ext cx="2125718" cy="380953"/>
          </a:xfrm>
          <a:prstGeom prst="parallelogram">
            <a:avLst>
              <a:gd name="adj" fmla="val 35555"/>
            </a:avLst>
          </a:prstGeom>
          <a:solidFill>
            <a:schemeClr val="lt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sz="1600" dirty="0">
                <a:solidFill>
                  <a:schemeClr val="dk1"/>
                </a:solidFill>
                <a:latin typeface="+mn-ea"/>
                <a:cs typeface="+mn-ea"/>
                <a:sym typeface="+mn-lt"/>
              </a:rPr>
              <a:t>主讲人：于佳琦</a:t>
            </a:r>
            <a:endParaRPr kumimoji="1" lang="zh-CN" altLang="en-US" sz="1600" dirty="0">
              <a:solidFill>
                <a:schemeClr val="dk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9" grpId="0"/>
      <p:bldP spid="12" grpId="0" bldLvl="0" animBg="1"/>
      <p:bldP spid="16" grpId="0" bldLvl="0" animBg="1"/>
      <p:bldP spid="7" grpId="0"/>
      <p:bldP spid="8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二、第三方支付发展的现状</a:t>
            </a:r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2160905" y="2385695"/>
            <a:ext cx="7829550" cy="1850390"/>
            <a:chOff x="3403" y="3597"/>
            <a:chExt cx="12330" cy="2914"/>
          </a:xfrm>
        </p:grpSpPr>
        <p:sp>
          <p:nvSpPr>
            <p:cNvPr id="20" name="圆角矩形 19"/>
            <p:cNvSpPr/>
            <p:nvPr>
              <p:custDataLst>
                <p:tags r:id="rId1"/>
              </p:custDataLst>
            </p:nvPr>
          </p:nvSpPr>
          <p:spPr>
            <a:xfrm rot="2702816">
              <a:off x="3403" y="3597"/>
              <a:ext cx="2915" cy="2915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6" name="任意多边形 25"/>
            <p:cNvSpPr/>
            <p:nvPr>
              <p:custDataLst>
                <p:tags r:id="rId2"/>
              </p:custDataLst>
            </p:nvPr>
          </p:nvSpPr>
          <p:spPr>
            <a:xfrm rot="2702816">
              <a:off x="3567" y="3760"/>
              <a:ext cx="2587" cy="2587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7" name="文本框 26"/>
            <p:cNvSpPr txBox="1"/>
            <p:nvPr>
              <p:custDataLst>
                <p:tags r:id="rId3"/>
              </p:custDataLst>
            </p:nvPr>
          </p:nvSpPr>
          <p:spPr>
            <a:xfrm>
              <a:off x="5293" y="4619"/>
              <a:ext cx="996" cy="871"/>
            </a:xfrm>
            <a:prstGeom prst="rect">
              <a:avLst/>
            </a:prstGeom>
            <a:noFill/>
          </p:spPr>
          <p:txBody>
            <a:bodyPr wrap="square" lIns="90000" tIns="46800" rIns="90000" bIns="46800"/>
            <a:p>
              <a:pPr>
                <a:lnSpc>
                  <a:spcPct val="100000"/>
                </a:lnSpc>
              </a:pPr>
              <a:r>
                <a:rPr lang="en-US" sz="2800" b="1" spc="150" dirty="0">
                  <a:solidFill>
                    <a:sysClr val="window" lastClr="FFFFFF"/>
                  </a:solidFill>
                  <a:latin typeface="DINPro-Black" panose="02000503030000020004" charset="0"/>
                  <a:ea typeface="微软雅黑" panose="020B0503020204020204" charset="-122"/>
                  <a:cs typeface="DINPro-Black" panose="02000503030000020004" charset="0"/>
                  <a:sym typeface="Arial" panose="020B0604020202020204" pitchFamily="34" charset="0"/>
                </a:rPr>
                <a:t>01</a:t>
              </a:r>
              <a:endParaRPr lang="en-US" sz="2800" b="1" spc="150" dirty="0">
                <a:solidFill>
                  <a:sysClr val="window" lastClr="FFFFFF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Arial" panose="020B0604020202020204" pitchFamily="34" charset="0"/>
              </a:endParaRPr>
            </a:p>
          </p:txBody>
        </p:sp>
        <p:sp>
          <p:nvSpPr>
            <p:cNvPr id="21" name="圆角矩形 20"/>
            <p:cNvSpPr/>
            <p:nvPr>
              <p:custDataLst>
                <p:tags r:id="rId4"/>
              </p:custDataLst>
            </p:nvPr>
          </p:nvSpPr>
          <p:spPr>
            <a:xfrm rot="2702816">
              <a:off x="8143" y="3597"/>
              <a:ext cx="2915" cy="2915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7" name="任意多边形 16"/>
            <p:cNvSpPr/>
            <p:nvPr>
              <p:custDataLst>
                <p:tags r:id="rId5"/>
              </p:custDataLst>
            </p:nvPr>
          </p:nvSpPr>
          <p:spPr>
            <a:xfrm rot="2702816">
              <a:off x="8307" y="3760"/>
              <a:ext cx="2587" cy="2587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9" name="文本框 28"/>
            <p:cNvSpPr txBox="1"/>
            <p:nvPr>
              <p:custDataLst>
                <p:tags r:id="rId6"/>
              </p:custDataLst>
            </p:nvPr>
          </p:nvSpPr>
          <p:spPr>
            <a:xfrm>
              <a:off x="10015" y="4619"/>
              <a:ext cx="996" cy="871"/>
            </a:xfrm>
            <a:prstGeom prst="rect">
              <a:avLst/>
            </a:prstGeom>
            <a:noFill/>
          </p:spPr>
          <p:txBody>
            <a:bodyPr wrap="square" lIns="90000" tIns="46800" rIns="90000" bIns="46800"/>
            <a:p>
              <a:pPr>
                <a:lnSpc>
                  <a:spcPct val="100000"/>
                </a:lnSpc>
              </a:pPr>
              <a:r>
                <a:rPr lang="en-US" sz="2800" b="1" spc="150" dirty="0">
                  <a:solidFill>
                    <a:sysClr val="window" lastClr="FFFFFF"/>
                  </a:solidFill>
                  <a:latin typeface="DINPro-Black" panose="02000503030000020004" charset="0"/>
                  <a:ea typeface="微软雅黑" panose="020B0503020204020204" charset="-122"/>
                  <a:cs typeface="DINPro-Black" panose="02000503030000020004" charset="0"/>
                  <a:sym typeface="Arial" panose="020B0604020202020204" pitchFamily="34" charset="0"/>
                </a:rPr>
                <a:t>02</a:t>
              </a:r>
              <a:endParaRPr lang="en-US" sz="2800" b="1" spc="150" dirty="0">
                <a:solidFill>
                  <a:sysClr val="window" lastClr="FFFFFF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Arial" panose="020B0604020202020204" pitchFamily="34" charset="0"/>
              </a:endParaRPr>
            </a:p>
          </p:txBody>
        </p:sp>
        <p:sp>
          <p:nvSpPr>
            <p:cNvPr id="24" name="圆角矩形 23"/>
            <p:cNvSpPr/>
            <p:nvPr>
              <p:custDataLst>
                <p:tags r:id="rId7"/>
              </p:custDataLst>
            </p:nvPr>
          </p:nvSpPr>
          <p:spPr>
            <a:xfrm rot="2702816">
              <a:off x="12819" y="3597"/>
              <a:ext cx="2915" cy="2915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30" name="任意多边形 29"/>
            <p:cNvSpPr/>
            <p:nvPr>
              <p:custDataLst>
                <p:tags r:id="rId8"/>
              </p:custDataLst>
            </p:nvPr>
          </p:nvSpPr>
          <p:spPr>
            <a:xfrm rot="2702816">
              <a:off x="12981" y="3760"/>
              <a:ext cx="2587" cy="2587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rgbClr val="526580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5" name="文本框 24"/>
            <p:cNvSpPr txBox="1"/>
            <p:nvPr>
              <p:custDataLst>
                <p:tags r:id="rId9"/>
              </p:custDataLst>
            </p:nvPr>
          </p:nvSpPr>
          <p:spPr>
            <a:xfrm>
              <a:off x="14692" y="4619"/>
              <a:ext cx="996" cy="871"/>
            </a:xfrm>
            <a:prstGeom prst="rect">
              <a:avLst/>
            </a:prstGeom>
            <a:noFill/>
          </p:spPr>
          <p:txBody>
            <a:bodyPr wrap="square" lIns="90000" tIns="46800" rIns="90000" bIns="46800"/>
            <a:p>
              <a:pPr>
                <a:lnSpc>
                  <a:spcPct val="100000"/>
                </a:lnSpc>
              </a:pPr>
              <a:r>
                <a:rPr lang="en-US" sz="2800" b="1" spc="150" dirty="0">
                  <a:solidFill>
                    <a:sysClr val="window" lastClr="FFFFFF"/>
                  </a:solidFill>
                  <a:latin typeface="DINPro-Black" panose="02000503030000020004" charset="0"/>
                  <a:ea typeface="微软雅黑" panose="020B0503020204020204" charset="-122"/>
                  <a:cs typeface="DINPro-Black" panose="02000503030000020004" charset="0"/>
                  <a:sym typeface="Arial" panose="020B0604020202020204" pitchFamily="34" charset="0"/>
                </a:rPr>
                <a:t>03</a:t>
              </a:r>
              <a:endParaRPr lang="en-US" sz="2800" b="1" spc="150" dirty="0">
                <a:solidFill>
                  <a:sysClr val="window" lastClr="FFFFFF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Arial" panose="020B0604020202020204" pitchFamily="34" charset="0"/>
              </a:endParaRPr>
            </a:p>
          </p:txBody>
        </p:sp>
      </p:grpSp>
      <p:sp>
        <p:nvSpPr>
          <p:cNvPr id="54" name="TextBox 6"/>
          <p:cNvSpPr txBox="1"/>
          <p:nvPr>
            <p:custDataLst>
              <p:tags r:id="rId10"/>
            </p:custDataLst>
          </p:nvPr>
        </p:nvSpPr>
        <p:spPr>
          <a:xfrm>
            <a:off x="1944370" y="4721860"/>
            <a:ext cx="22237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</a:pPr>
            <a:r>
              <a:rPr lang="zh-CN" altLang="zh-CN" sz="24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规模平稳增加</a:t>
            </a:r>
            <a:endParaRPr lang="zh-CN" altLang="zh-CN" sz="24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5" name="TextBox 6"/>
          <p:cNvSpPr txBox="1"/>
          <p:nvPr>
            <p:custDataLst>
              <p:tags r:id="rId11"/>
            </p:custDataLst>
          </p:nvPr>
        </p:nvSpPr>
        <p:spPr>
          <a:xfrm>
            <a:off x="4984750" y="4721860"/>
            <a:ext cx="22237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</a:pPr>
            <a:r>
              <a:rPr lang="zh-CN" altLang="zh-CN" sz="24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寡头格局稳固</a:t>
            </a:r>
            <a:endParaRPr lang="zh-CN" altLang="zh-CN" sz="24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6" name="TextBox 6"/>
          <p:cNvSpPr txBox="1"/>
          <p:nvPr>
            <p:custDataLst>
              <p:tags r:id="rId12"/>
            </p:custDataLst>
          </p:nvPr>
        </p:nvSpPr>
        <p:spPr>
          <a:xfrm>
            <a:off x="7959090" y="4721860"/>
            <a:ext cx="22237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</a:pPr>
            <a:r>
              <a:rPr lang="zh-CN" altLang="zh-CN" sz="24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业务范围扩大</a:t>
            </a:r>
            <a:endParaRPr lang="zh-CN" altLang="zh-CN" sz="24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二、第三方支付发展的现状</a:t>
            </a:r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634365" y="887095"/>
            <a:ext cx="3331210" cy="473075"/>
            <a:chOff x="2347" y="2773"/>
            <a:chExt cx="5258" cy="952"/>
          </a:xfrm>
        </p:grpSpPr>
        <p:sp>
          <p:nvSpPr>
            <p:cNvPr id="40" name="平行四边形 39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平行四边形 40"/>
            <p:cNvSpPr/>
            <p:nvPr/>
          </p:nvSpPr>
          <p:spPr>
            <a:xfrm>
              <a:off x="2539" y="2773"/>
              <a:ext cx="5066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889000" y="939165"/>
            <a:ext cx="285877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（一）规模平稳增加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3" name="矩形 42"/>
          <p:cNvSpPr/>
          <p:nvPr>
            <p:custDataLst>
              <p:tags r:id="rId1"/>
            </p:custDataLst>
          </p:nvPr>
        </p:nvSpPr>
        <p:spPr>
          <a:xfrm>
            <a:off x="956945" y="1688465"/>
            <a:ext cx="10278110" cy="19577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2"/>
            </p:custDataLst>
          </p:nvPr>
        </p:nvSpPr>
        <p:spPr>
          <a:xfrm>
            <a:off x="1391285" y="1934210"/>
            <a:ext cx="9408795" cy="1466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第三方支付在经历十多年的快速发展后，如今，在金融市场扮演者越来越重要的角色。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互联网支付是最早的第三方支付形式，其规模在整体上不断增长，近年来，由于移动支付形式的异军突起，互联网支付市场规模的增长速度慢慢降低。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TextBox 6"/>
          <p:cNvSpPr txBox="1"/>
          <p:nvPr>
            <p:custDataLst>
              <p:tags r:id="rId3"/>
            </p:custDataLst>
          </p:nvPr>
        </p:nvSpPr>
        <p:spPr>
          <a:xfrm>
            <a:off x="956945" y="3904615"/>
            <a:ext cx="6238240" cy="22967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2015年互联网支付交易规模为14万亿人民币，年增长率为55.42%，2019交易规模为28.6万亿元，年增长率则已经降为7.79%，略低于2018年8.07%的年增长率。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这表明互联网支付交易规模趋于稳定，并呈现出缓慢增长的态势。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1" name="图片 100"/>
          <p:cNvPicPr/>
          <p:nvPr/>
        </p:nvPicPr>
        <p:blipFill>
          <a:blip r:embed="rId4"/>
          <a:stretch>
            <a:fillRect/>
          </a:stretch>
        </p:blipFill>
        <p:spPr>
          <a:xfrm>
            <a:off x="7448550" y="3936365"/>
            <a:ext cx="3351530" cy="2232660"/>
          </a:xfrm>
          <a:prstGeom prst="round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 bldLvl="0" animBg="1"/>
      <p:bldP spid="45" grpId="0"/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二、第三方支付发展的现状</a:t>
            </a:r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634365" y="887095"/>
            <a:ext cx="3331210" cy="473075"/>
            <a:chOff x="2347" y="2773"/>
            <a:chExt cx="5258" cy="952"/>
          </a:xfrm>
        </p:grpSpPr>
        <p:sp>
          <p:nvSpPr>
            <p:cNvPr id="40" name="平行四边形 39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平行四边形 40"/>
            <p:cNvSpPr/>
            <p:nvPr/>
          </p:nvSpPr>
          <p:spPr>
            <a:xfrm>
              <a:off x="2539" y="2773"/>
              <a:ext cx="5066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889000" y="939165"/>
            <a:ext cx="285877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（一）规模平稳增加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1"/>
            </p:custDataLst>
          </p:nvPr>
        </p:nvSpPr>
        <p:spPr>
          <a:xfrm>
            <a:off x="634365" y="1631950"/>
            <a:ext cx="5088890" cy="45027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移动支付一直处于快速膨胀的状态。移动支付在2013年的市场规模为1.2万亿，2019年，这一数字已经达到204万亿，年度复合增长率在这一时期达到330%。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原因在于：一方面，硬件设施的完善和普及提高了网民人数，我国智能手机网民在2019年接近8亿。另一方面，数字化成为行业发展的大势所趋，如餐饮、零售行业通过大数据分析进行精准营销，构建会员管理体系，提供增值服务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第三方支付市场的总体交易规模预测如图。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5947410" y="1715770"/>
            <a:ext cx="5699760" cy="4334510"/>
            <a:chOff x="9187" y="2059"/>
            <a:chExt cx="8976" cy="6826"/>
          </a:xfrm>
        </p:grpSpPr>
        <p:sp>
          <p:nvSpPr>
            <p:cNvPr id="43" name="矩形 42"/>
            <p:cNvSpPr/>
            <p:nvPr>
              <p:custDataLst>
                <p:tags r:id="rId2"/>
              </p:custDataLst>
            </p:nvPr>
          </p:nvSpPr>
          <p:spPr>
            <a:xfrm>
              <a:off x="9187" y="2059"/>
              <a:ext cx="8977" cy="682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zh-CN" altLang="zh-CN" sz="2000" kern="100" dirty="0">
                <a:solidFill>
                  <a:schemeClr val="dk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endParaRPr>
            </a:p>
          </p:txBody>
        </p:sp>
        <p:pic>
          <p:nvPicPr>
            <p:cNvPr id="4" name="图片 4"/>
            <p:cNvPicPr>
              <a:picLocks noChangeAspect="1"/>
            </p:cNvPicPr>
            <p:nvPr/>
          </p:nvPicPr>
          <p:blipFill>
            <a:blip r:embed="rId3"/>
            <a:srcRect t="6792"/>
            <a:stretch>
              <a:fillRect/>
            </a:stretch>
          </p:blipFill>
          <p:spPr>
            <a:xfrm>
              <a:off x="9523" y="2402"/>
              <a:ext cx="8306" cy="5352"/>
            </a:xfrm>
            <a:prstGeom prst="rect">
              <a:avLst/>
            </a:prstGeom>
            <a:ln>
              <a:noFill/>
            </a:ln>
          </p:spPr>
        </p:pic>
        <p:sp>
          <p:nvSpPr>
            <p:cNvPr id="3" name="文本框 2"/>
            <p:cNvSpPr txBox="1"/>
            <p:nvPr/>
          </p:nvSpPr>
          <p:spPr>
            <a:xfrm>
              <a:off x="10984" y="7960"/>
              <a:ext cx="5382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2021-2026年中国第三方支付综合交易规模预测（单位：万亿元）</a:t>
              </a:r>
              <a:endParaRPr lang="zh-CN" alt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二、第三方支付发展的现状</a:t>
            </a:r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634365" y="887095"/>
            <a:ext cx="3331210" cy="473075"/>
            <a:chOff x="2347" y="2773"/>
            <a:chExt cx="5258" cy="952"/>
          </a:xfrm>
        </p:grpSpPr>
        <p:sp>
          <p:nvSpPr>
            <p:cNvPr id="40" name="平行四边形 39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平行四边形 40"/>
            <p:cNvSpPr/>
            <p:nvPr/>
          </p:nvSpPr>
          <p:spPr>
            <a:xfrm>
              <a:off x="2539" y="2773"/>
              <a:ext cx="5066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889000" y="939165"/>
            <a:ext cx="285877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（二）寡头格局稳固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1"/>
            </p:custDataLst>
          </p:nvPr>
        </p:nvSpPr>
        <p:spPr>
          <a:xfrm>
            <a:off x="634365" y="1631950"/>
            <a:ext cx="3516630" cy="4789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支付宝和腾讯金融依托背后的互联网公司巨头，从诞生之初，就在第三方支付市场上占有重要地位。伴随着监管趋紧，第三方支付市场格局加速洗牌，但两强格局依然稳固。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目前，我国第三方支付C端市场竞争格局已基本形成，财付通（微信支付）和支付宝等机构凭借着二维码支付，抢占线下市场。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TextBox 6"/>
          <p:cNvSpPr txBox="1"/>
          <p:nvPr>
            <p:custDataLst>
              <p:tags r:id="rId2"/>
            </p:custDataLst>
          </p:nvPr>
        </p:nvSpPr>
        <p:spPr>
          <a:xfrm>
            <a:off x="4433570" y="1631950"/>
            <a:ext cx="70021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根据易观公布的数据显示，2020年第二季度，支付宝和财付通分别以55.39%和38.47%的市场份额稳居前两名。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432935" y="2644775"/>
            <a:ext cx="7002780" cy="3776980"/>
            <a:chOff x="6981" y="4165"/>
            <a:chExt cx="11028" cy="5948"/>
          </a:xfrm>
        </p:grpSpPr>
        <p:sp>
          <p:nvSpPr>
            <p:cNvPr id="43" name="矩形 42"/>
            <p:cNvSpPr/>
            <p:nvPr>
              <p:custDataLst>
                <p:tags r:id="rId3"/>
              </p:custDataLst>
            </p:nvPr>
          </p:nvSpPr>
          <p:spPr>
            <a:xfrm>
              <a:off x="6981" y="4165"/>
              <a:ext cx="11029" cy="594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zh-CN" altLang="zh-CN" sz="2000" kern="100" dirty="0">
                <a:solidFill>
                  <a:schemeClr val="dk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8715" y="9161"/>
              <a:ext cx="7560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2020年Q2中国第三方支付综合支付及第三方移动支付市场竞争格局（单位：%）</a:t>
              </a:r>
              <a:endParaRPr lang="zh-CN" alt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7" name="图片 5"/>
            <p:cNvPicPr>
              <a:picLocks noChangeAspect="1"/>
            </p:cNvPicPr>
            <p:nvPr/>
          </p:nvPicPr>
          <p:blipFill>
            <a:blip r:embed="rId4"/>
            <a:srcRect t="12174"/>
            <a:stretch>
              <a:fillRect/>
            </a:stretch>
          </p:blipFill>
          <p:spPr>
            <a:xfrm>
              <a:off x="7281" y="4481"/>
              <a:ext cx="10427" cy="4529"/>
            </a:xfrm>
            <a:prstGeom prst="rect">
              <a:avLst/>
            </a:prstGeom>
            <a:ln>
              <a:noFill/>
            </a:ln>
          </p:spPr>
        </p:pic>
      </p:grp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二、第三方支付发展的现状</a:t>
            </a:r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634365" y="887095"/>
            <a:ext cx="3331210" cy="473075"/>
            <a:chOff x="2347" y="2773"/>
            <a:chExt cx="5258" cy="952"/>
          </a:xfrm>
        </p:grpSpPr>
        <p:sp>
          <p:nvSpPr>
            <p:cNvPr id="40" name="平行四边形 39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平行四边形 40"/>
            <p:cNvSpPr/>
            <p:nvPr/>
          </p:nvSpPr>
          <p:spPr>
            <a:xfrm>
              <a:off x="2539" y="2773"/>
              <a:ext cx="5066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889000" y="939165"/>
            <a:ext cx="285877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（二）寡头格局稳固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2"/>
            </p:custDataLst>
          </p:nvPr>
        </p:nvSpPr>
        <p:spPr>
          <a:xfrm>
            <a:off x="5487035" y="2370455"/>
            <a:ext cx="5632450" cy="29895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相较于C端市场，目前我国第三方支付B端市场相对分散。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根据iResearch公布的数据显示，2019年我国第三方支付线下收单市场中，银联商务流水约为5万亿元，占线下收单市场交易规模的比重为7.8%，拉卡拉占比为5.1%。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24765" y="1790700"/>
          <a:ext cx="5991860" cy="4493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二、第三方支付发展的现状</a:t>
            </a:r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634365" y="887095"/>
            <a:ext cx="3331210" cy="473075"/>
            <a:chOff x="2347" y="2773"/>
            <a:chExt cx="5258" cy="952"/>
          </a:xfrm>
        </p:grpSpPr>
        <p:sp>
          <p:nvSpPr>
            <p:cNvPr id="40" name="平行四边形 39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平行四边形 40"/>
            <p:cNvSpPr/>
            <p:nvPr/>
          </p:nvSpPr>
          <p:spPr>
            <a:xfrm>
              <a:off x="2539" y="2773"/>
              <a:ext cx="5066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889000" y="939165"/>
            <a:ext cx="285877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（三）业务范围扩大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1"/>
            </p:custDataLst>
          </p:nvPr>
        </p:nvSpPr>
        <p:spPr>
          <a:xfrm>
            <a:off x="756285" y="1746250"/>
            <a:ext cx="6264275" cy="4374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第三方支付业务主体涵盖企业和个人，业务领域则扩展到衣食住行的方方面面，涉及到餐饮、零售、教育、航旅、汽车、互联网金融、物流物业等诸多行业，并不断向各垂直细分领域渗透。服务项目逐渐由单一支付功能向多元化方向扩展，提供个人理财，小额贷款，保险，信用评级等多种业务服务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除此之外，第三方支付凭借支付业务进入行业内部，满足不同行业需求，为行业提供订制化服务，如大数据用户分析、核心竞争力判定。同时通过促进应用操作提速升级，改进业务流程，助力产业数字化转型。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2" name="图片 101"/>
          <p:cNvPicPr/>
          <p:nvPr/>
        </p:nvPicPr>
        <p:blipFill>
          <a:blip r:embed="rId2"/>
          <a:srcRect l="14648" r="11444"/>
          <a:stretch>
            <a:fillRect/>
          </a:stretch>
        </p:blipFill>
        <p:spPr>
          <a:xfrm>
            <a:off x="7174865" y="1828165"/>
            <a:ext cx="4360545" cy="4292600"/>
          </a:xfrm>
          <a:prstGeom prst="snip2DiagRect">
            <a:avLst>
              <a:gd name="adj1" fmla="val 5178"/>
              <a:gd name="adj2" fmla="val 16667"/>
            </a:avLst>
          </a:prstGeom>
          <a:noFill/>
          <a:ln w="9525">
            <a:noFill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3783" y="2272061"/>
            <a:ext cx="62298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 smtClean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感谢观看 </a:t>
            </a:r>
            <a:r>
              <a:rPr kumimoji="1" lang="en-US" altLang="zh-CN" sz="7200" b="1" dirty="0" smtClean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THANK YOU!</a:t>
            </a:r>
            <a:endParaRPr kumimoji="1" lang="en-US" altLang="zh-CN" sz="7200" b="1" dirty="0" smtClean="0">
              <a:solidFill>
                <a:prstClr val="white">
                  <a:lumMod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648766">
            <a:off x="963533" y="1860942"/>
            <a:ext cx="4992812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265" dirty="0">
                <a:solidFill>
                  <a:schemeClr val="accent1"/>
                </a:solidFill>
                <a:latin typeface="Agency FB" panose="020B0503020202020204" pitchFamily="34" charset="0"/>
                <a:cs typeface="+mn-ea"/>
                <a:sym typeface="+mn-lt"/>
              </a:rPr>
              <a:t>BUSINESS POWERPOINT</a:t>
            </a:r>
            <a:endParaRPr kumimoji="1" lang="en-US" altLang="zh-CN" sz="4265" dirty="0">
              <a:solidFill>
                <a:schemeClr val="accent1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/>
        </p:nvSpPr>
        <p:spPr>
          <a:xfrm flipH="1">
            <a:off x="9655285" y="4597353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rgbClr val="DBEFF9">
                  <a:lumMod val="2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tags/tag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178812_3*m_h_i*1_1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178812_3*m_h_i*1_1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178812_3*m_h_i*1_2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2"/>
  <p:tag name="KSO_WM_UNIT_ID" val="diagram20178812_3*m_h_i*1_2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178812_3*m_h_i*1_2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178812_3*m_h_i*1_3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2"/>
  <p:tag name="KSO_WM_UNIT_ID" val="diagram20178812_3*m_h_i*1_3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178812_3*m_h_i*1_3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2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1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5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8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3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1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</p:tagLst>
</file>

<file path=ppt/tags/tag32.xml><?xml version="1.0" encoding="utf-8"?>
<p:tagLst xmlns:p="http://schemas.openxmlformats.org/presentationml/2006/main">
  <p:tag name="KSO_WPP_MARK_KEY" val="bc55992f-c9ea-44e1-a367-a140c4c6e6db"/>
  <p:tag name="COMMONDATA" val="eyJoZGlkIjoiOTRiYWY2ZDYxOTM2OTVmOTUwNjYxNzhkNWNmYTNiNjcifQ=="/>
</p:tagLst>
</file>

<file path=ppt/tags/tag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2"/>
  <p:tag name="KSO_WM_UNIT_TEXT_FILL_TYPE" val="1"/>
</p:tagLst>
</file>

<file path=ppt/tags/tag6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TEXT_FILL_FORE_SCHEMECOLOR_INDEX_BRIGHTNESS" val="-0.75"/>
  <p:tag name="KSO_WM_UNIT_TEXT_FILL_FORE_SCHEMECOLOR_INDEX" val="16"/>
  <p:tag name="KSO_WM_UNIT_TEXT_FILL_TYPE" val="1"/>
</p:tagLst>
</file>

<file path=ppt/tags/tag8.xml><?xml version="1.0" encoding="utf-8"?>
<p:tagLst xmlns:p="http://schemas.openxmlformats.org/presentationml/2006/main">
  <p:tag name="KSO_WM_UNIT_FILL_FORE_SCHEMECOLOR_INDEX_BRIGHTNESS" val="-0.15"/>
  <p:tag name="KSO_WM_UNIT_FILL_FORE_SCHEMECOLOR_INDEX" val="14"/>
  <p:tag name="KSO_WM_UNIT_FILL_TYPE" val="1"/>
  <p:tag name="KSO_WM_UNIT_TEXT_FILL_FORE_SCHEMECOLOR_INDEX_BRIGHTNESS" val="-0.5"/>
  <p:tag name="KSO_WM_UNIT_TEXT_FILL_FORE_SCHEMECOLOR_INDEX" val="14"/>
  <p:tag name="KSO_WM_UNIT_TEXT_FILL_TYPE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178812_3*m_h_i*1_1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43536A"/>
      </a:accent1>
      <a:accent2>
        <a:srgbClr val="7F7F7F"/>
      </a:accent2>
      <a:accent3>
        <a:srgbClr val="43536A"/>
      </a:accent3>
      <a:accent4>
        <a:srgbClr val="7F7F7F"/>
      </a:accent4>
      <a:accent5>
        <a:srgbClr val="43536A"/>
      </a:accent5>
      <a:accent6>
        <a:srgbClr val="7F7F7F"/>
      </a:accent6>
      <a:hlink>
        <a:srgbClr val="F49100"/>
      </a:hlink>
      <a:folHlink>
        <a:srgbClr val="85DFD0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">
      <a:dk1>
        <a:srgbClr val="000000"/>
      </a:dk1>
      <a:lt1>
        <a:srgbClr val="FFFFFF"/>
      </a:lt1>
      <a:dk2>
        <a:srgbClr val="E8EEF2"/>
      </a:dk2>
      <a:lt2>
        <a:srgbClr val="F9FAFB"/>
      </a:lt2>
      <a:accent1>
        <a:srgbClr val="2B4663"/>
      </a:accent1>
      <a:accent2>
        <a:srgbClr val="5C7885"/>
      </a:accent2>
      <a:accent3>
        <a:srgbClr val="94ACBC"/>
      </a:accent3>
      <a:accent4>
        <a:srgbClr val="B9CAE1"/>
      </a:accent4>
      <a:accent5>
        <a:srgbClr val="97ABBD"/>
      </a:accent5>
      <a:accent6>
        <a:srgbClr val="3B606F"/>
      </a:accent6>
      <a:hlink>
        <a:srgbClr val="5FCBFB"/>
      </a:hlink>
      <a:folHlink>
        <a:srgbClr val="B759BC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1219</Words>
  <Application>WPS 演示</Application>
  <PresentationFormat>全屏显示(16:9)</PresentationFormat>
  <Paragraphs>69</Paragraphs>
  <Slides>8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5" baseType="lpstr">
      <vt:lpstr>Arial</vt:lpstr>
      <vt:lpstr>宋体</vt:lpstr>
      <vt:lpstr>Wingdings</vt:lpstr>
      <vt:lpstr>Calibri</vt:lpstr>
      <vt:lpstr>Agency FB</vt:lpstr>
      <vt:lpstr>Trebuchet MS</vt:lpstr>
      <vt:lpstr>方正正黑简体</vt:lpstr>
      <vt:lpstr>黑体</vt:lpstr>
      <vt:lpstr>Calibri</vt:lpstr>
      <vt:lpstr>微软雅黑</vt:lpstr>
      <vt:lpstr>DINPro-Black</vt:lpstr>
      <vt:lpstr>DejaVu Math TeX Gyre</vt:lpstr>
      <vt:lpstr>Times New Roman</vt:lpstr>
      <vt:lpstr>Arial Unicode MS</vt:lpstr>
      <vt:lpstr>等线</vt:lpstr>
      <vt:lpstr>第一PPT，www.1ppt.com</vt:lpstr>
      <vt:lpstr>1_第一PPT，www.1ppt.com</vt:lpstr>
      <vt:lpstr>PowerPoint 演示文稿</vt:lpstr>
      <vt:lpstr>二、第三方支付发展的现状</vt:lpstr>
      <vt:lpstr>二、第三方支付发展的现状</vt:lpstr>
      <vt:lpstr>二、第三方支付发展的现状</vt:lpstr>
      <vt:lpstr>二、第三方支付发展的现状</vt:lpstr>
      <vt:lpstr>二、第三方支付发展的现状</vt:lpstr>
      <vt:lpstr>二、第三方支付发展的现状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欧美商务</dc:title>
  <dc:creator>第一PPT</dc:creator>
  <cp:keywords>www.1ppt.com</cp:keywords>
  <dc:description>www.1ppt.com</dc:description>
  <cp:lastModifiedBy>小刘</cp:lastModifiedBy>
  <cp:revision>593</cp:revision>
  <dcterms:created xsi:type="dcterms:W3CDTF">2017-03-04T06:55:00Z</dcterms:created>
  <dcterms:modified xsi:type="dcterms:W3CDTF">2023-06-08T03:33:29Z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5D2D19D6C9604CF0BBF9F1A368C41B7E</vt:lpwstr>
  </property>
  <property fmtid="{D5CDD505-2E9C-101B-9397-08002B2CF9AE}" pid="3" name="KSOProductBuildVer">
    <vt:lpwstr>2052-11.1.0.14309</vt:lpwstr>
  </property>
</Properties>
</file>