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591" r:id="rId6"/>
    <p:sldId id="608" r:id="rId7"/>
    <p:sldId id="615" r:id="rId8"/>
    <p:sldId id="616" r:id="rId9"/>
    <p:sldId id="617" r:id="rId10"/>
    <p:sldId id="618" r:id="rId11"/>
    <p:sldId id="619" r:id="rId12"/>
    <p:sldId id="620" r:id="rId13"/>
    <p:sldId id="621" r:id="rId14"/>
    <p:sldId id="622" r:id="rId15"/>
    <p:sldId id="623" r:id="rId16"/>
    <p:sldId id="363" r:id="rId17"/>
  </p:sldIdLst>
  <p:sldSz cx="12192635" cy="6858000"/>
  <p:notesSz cx="6858000" cy="9144000"/>
  <p:custDataLst>
    <p:tags r:id="rId22"/>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userDrawn="1">
          <p15:clr>
            <a:srgbClr val="A4A3A4"/>
          </p15:clr>
        </p15:guide>
        <p15:guide id="2" pos="39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EAEEF2"/>
    <a:srgbClr val="FFFFFF"/>
    <a:srgbClr val="2B4663"/>
    <a:srgbClr val="61849B"/>
    <a:srgbClr val="526580"/>
    <a:srgbClr val="323F4B"/>
    <a:srgbClr val="00B6A5"/>
    <a:srgbClr val="43536A"/>
    <a:srgbClr val="F9FA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62"/>
        <p:guide pos="3900"/>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57.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8.jpeg"/><Relationship Id="rId1" Type="http://schemas.openxmlformats.org/officeDocument/2006/relationships/tags" Target="../tags/tag55.xml"/></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56.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3" Type="http://schemas.openxmlformats.org/officeDocument/2006/relationships/slideLayout" Target="../slideLayouts/slideLayout14.xml"/><Relationship Id="rId12" Type="http://schemas.openxmlformats.org/officeDocument/2006/relationships/tags" Target="../tags/tag2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1" Type="http://schemas.openxmlformats.org/officeDocument/2006/relationships/slideLayout" Target="../slideLayouts/slideLayout14.xml"/><Relationship Id="rId10" Type="http://schemas.openxmlformats.org/officeDocument/2006/relationships/tags" Target="../tags/tag33.xml"/><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jpeg"/><Relationship Id="rId2" Type="http://schemas.openxmlformats.org/officeDocument/2006/relationships/tags" Target="../tags/tag35.xml"/><Relationship Id="rId1" Type="http://schemas.openxmlformats.org/officeDocument/2006/relationships/tags" Target="../tags/tag3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5.jpeg"/><Relationship Id="rId1" Type="http://schemas.openxmlformats.org/officeDocument/2006/relationships/tags" Target="../tags/tag3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image" Target="../media/image6.jpeg"/><Relationship Id="rId1" Type="http://schemas.openxmlformats.org/officeDocument/2006/relationships/tags" Target="../tags/tag37.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7.jpeg"/><Relationship Id="rId2" Type="http://schemas.openxmlformats.org/officeDocument/2006/relationships/tags" Target="../tags/tag39.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14.xml"/><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483485"/>
            <a:ext cx="6167755" cy="1896745"/>
          </a:xfrm>
          <a:prstGeom prst="rect">
            <a:avLst/>
          </a:prstGeom>
          <a:noFill/>
        </p:spPr>
        <p:txBody>
          <a:bodyPr wrap="square" rtlCol="0">
            <a:spAutoFit/>
          </a:bodyPr>
          <a:p>
            <a:pPr algn="l"/>
            <a:r>
              <a:rPr kumimoji="1" lang="zh-CN" altLang="en-US" sz="5865" b="1" dirty="0" smtClean="0">
                <a:solidFill>
                  <a:srgbClr val="43536A"/>
                </a:solidFill>
                <a:cs typeface="+mn-ea"/>
                <a:sym typeface="+mn-lt"/>
              </a:rPr>
              <a:t>第三方支付的盈利模式</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513683"/>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604010"/>
            <a:ext cx="10278110" cy="99758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736049" cy="473075"/>
            <a:chOff x="2347" y="2773"/>
            <a:chExt cx="5897"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70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26390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（三）微信支付盈利模式分析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144270" y="1684655"/>
            <a:ext cx="9769475" cy="829945"/>
          </a:xfrm>
          <a:prstGeom prst="rect">
            <a:avLst/>
          </a:prstGeom>
          <a:noFill/>
        </p:spPr>
        <p:txBody>
          <a:bodyPr wrap="square" rtlCol="0">
            <a:spAutoFit/>
          </a:bodyPr>
          <a:p>
            <a:pPr indent="406400" algn="just" fontAlgn="auto">
              <a:lnSpc>
                <a:spcPct val="150000"/>
              </a:lnSpc>
              <a:spcBef>
                <a:spcPts val="0"/>
              </a:spcBef>
              <a:spcAft>
                <a:spcPts val="1000"/>
              </a:spcAft>
              <a:extLst>
                <a:ext uri="{35155182-B16C-46BC-9424-99874614C6A1}">
                  <wpsdc:indentchars xmlns:wpsdc="http://www.wps.cn/officeDocument/2017/drawingmlCustomData" val="200" checksum="1740828767"/>
                </a:ext>
              </a:extLst>
            </a:pPr>
            <a:r>
              <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rPr>
              <a:t>个人用户是微信支付重要的盈利对象，其所进行的活动是微信支付的重要来源。微信具有社交性，微商、代购在近些年十分活跃，进行交易的平台多为微信支付，交易方式一般为红包、转账。</a:t>
            </a:r>
            <a:endPar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437070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1.</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用户收入</a:t>
            </a:r>
            <a:endParaRPr sz="1800" b="1" dirty="0">
              <a:solidFill>
                <a:schemeClr val="accent1"/>
              </a:solidFill>
              <a:latin typeface="微软雅黑" panose="020B0503020204020204" charset="-122"/>
              <a:ea typeface="微软雅黑" panose="020B0503020204020204" charset="-122"/>
              <a:sym typeface="+mn-ea"/>
            </a:endParaRPr>
          </a:p>
        </p:txBody>
      </p:sp>
      <p:sp>
        <p:nvSpPr>
          <p:cNvPr id="9" name="TextBox 6"/>
          <p:cNvSpPr txBox="1"/>
          <p:nvPr>
            <p:custDataLst>
              <p:tags r:id="rId3"/>
            </p:custDataLst>
          </p:nvPr>
        </p:nvSpPr>
        <p:spPr>
          <a:xfrm>
            <a:off x="1144270" y="2823845"/>
            <a:ext cx="6464935" cy="3174365"/>
          </a:xfrm>
          <a:prstGeom prst="rect">
            <a:avLst/>
          </a:prstGeom>
          <a:noFill/>
        </p:spPr>
        <p:txBody>
          <a:bodyPr wrap="square" rtlCol="0">
            <a:spAutoFit/>
          </a:bodyPr>
          <a:p>
            <a:pPr indent="406400" algn="just" fontAlgn="auto">
              <a:lnSpc>
                <a:spcPct val="150000"/>
              </a:lnSpc>
              <a:spcBef>
                <a:spcPts val="0"/>
              </a:spcBef>
              <a:spcAft>
                <a:spcPts val="1000"/>
              </a:spcAft>
              <a:extLst>
                <a:ext uri="{35155182-B16C-46BC-9424-99874614C6A1}">
                  <wpsdc:indentchars xmlns:wpsdc="http://www.wps.cn/officeDocument/2017/drawingmlCustomData" val="200" checksum="1740828767"/>
                </a:ext>
              </a:extLst>
            </a:pPr>
            <a:r>
              <a:rPr lang="zh-CN" altLang="zh-CN" sz="1600" b="1" kern="100" dirty="0">
                <a:solidFill>
                  <a:schemeClr val="dk1"/>
                </a:solidFill>
                <a:latin typeface="微软雅黑" panose="020B0503020204020204" charset="-122"/>
                <a:ea typeface="微软雅黑" panose="020B0503020204020204" charset="-122"/>
                <a:cs typeface="Times New Roman" panose="02020603050405020304" pitchFamily="18" charset="0"/>
              </a:rPr>
              <a:t>便民服务收入：</a:t>
            </a:r>
            <a:r>
              <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rPr>
              <a:t>打开微信支付界面，我们可以清晰看到，微信支付不仅仅只可以线下收付款，也可以进行还银行欠款，通过微信支付借贷平台借款，也可以进行手机充值，缴纳水电费；例如手机可以在微信支付上快速充值，摆脱了时间地点限制。与微店，京东合作；虽然与微店的合作能在一定程度上弥补微信缺少电商平台的依附，但微信庞大的客流量为微店在电商平台中赢得一席之地打下基础。</a:t>
            </a:r>
            <a:endPar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06400" algn="just" fontAlgn="auto">
              <a:lnSpc>
                <a:spcPct val="150000"/>
              </a:lnSpc>
              <a:spcBef>
                <a:spcPts val="0"/>
              </a:spcBef>
              <a:spcAft>
                <a:spcPts val="1000"/>
              </a:spcAft>
              <a:extLst>
                <a:ext uri="{35155182-B16C-46BC-9424-99874614C6A1}">
                  <wpsdc:indentchars xmlns:wpsdc="http://www.wps.cn/officeDocument/2017/drawingmlCustomData" val="200" checksum="1740828767"/>
                </a:ext>
              </a:extLst>
            </a:pPr>
            <a:r>
              <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rPr>
              <a:t>同样，在费用收取方面，个人用户或者不同商户使用这些服务并不用支付这些费用，而与微信支付合作的企业需要进行缴纳。</a:t>
            </a:r>
            <a:endPar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TextBox 6"/>
          <p:cNvSpPr txBox="1"/>
          <p:nvPr>
            <p:custDataLst>
              <p:tags r:id="rId4"/>
            </p:custDataLst>
          </p:nvPr>
        </p:nvSpPr>
        <p:spPr>
          <a:xfrm>
            <a:off x="8141970" y="2823845"/>
            <a:ext cx="2771775" cy="3046095"/>
          </a:xfrm>
          <a:prstGeom prst="rect">
            <a:avLst/>
          </a:prstGeom>
          <a:noFill/>
        </p:spPr>
        <p:txBody>
          <a:bodyPr wrap="square" rtlCol="0">
            <a:spAutoFit/>
          </a:bodyPr>
          <a:p>
            <a:pPr indent="406400" algn="just" fontAlgn="auto">
              <a:lnSpc>
                <a:spcPct val="150000"/>
              </a:lnSpc>
              <a:spcBef>
                <a:spcPts val="0"/>
              </a:spcBef>
              <a:spcAft>
                <a:spcPts val="1000"/>
              </a:spcAft>
              <a:extLst>
                <a:ext uri="{35155182-B16C-46BC-9424-99874614C6A1}">
                  <wpsdc:indentchars xmlns:wpsdc="http://www.wps.cn/officeDocument/2017/drawingmlCustomData" val="200" checksum="1740828767"/>
                </a:ext>
              </a:extLst>
            </a:pPr>
            <a:r>
              <a:rPr lang="zh-CN" altLang="zh-CN" sz="1600" b="1" kern="100" dirty="0">
                <a:solidFill>
                  <a:schemeClr val="dk1"/>
                </a:solidFill>
                <a:latin typeface="微软雅黑" panose="020B0503020204020204" charset="-122"/>
                <a:ea typeface="微软雅黑" panose="020B0503020204020204" charset="-122"/>
                <a:cs typeface="Times New Roman" panose="02020603050405020304" pitchFamily="18" charset="0"/>
              </a:rPr>
              <a:t>营销收入：</a:t>
            </a:r>
            <a:r>
              <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rPr>
              <a:t>营销商在微信做广告，不仅可以出现在公众号的下方；在朋友圈中，在小程序上，营销上可以根据自己的需要进行选择按点击收费（CPC）和按千次广告展示计费（CPM）两种方式。</a:t>
            </a:r>
            <a:endParaRPr lang="zh-CN" altLang="zh-CN" sz="16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1" dur="500"/>
                                        <p:tgtEl>
                                          <p:spTgt spid="3">
                                            <p:txEl>
                                              <p:pRg st="0" end="0"/>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barn(inVertical)">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 calcmode="lin" valueType="num">
                                      <p:cBhvr additive="base">
                                        <p:cTn id="29"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30" dur="500"/>
                                        <p:tgtEl>
                                          <p:spTgt spid="9">
                                            <p:txEl>
                                              <p:pRg st="0" end="0"/>
                                            </p:txEl>
                                          </p:spTgt>
                                        </p:tgtEl>
                                      </p:cBhvr>
                                    </p:animEffect>
                                  </p:childTnLst>
                                </p:cTn>
                              </p:par>
                            </p:childTnLst>
                          </p:cTn>
                        </p:par>
                        <p:par>
                          <p:cTn id="31" fill="hold">
                            <p:stCondLst>
                              <p:cond delay="500"/>
                            </p:stCondLst>
                            <p:childTnLst>
                              <p:par>
                                <p:cTn id="32" presetID="12" presetClass="entr" presetSubtype="4" fill="hold" grpId="0" nodeType="afterEffect">
                                  <p:stCondLst>
                                    <p:cond delay="0"/>
                                  </p:stCondLst>
                                  <p:childTnLst>
                                    <p:set>
                                      <p:cBhvr>
                                        <p:cTn id="33" dur="1" fill="hold">
                                          <p:stCondLst>
                                            <p:cond delay="0"/>
                                          </p:stCondLst>
                                        </p:cTn>
                                        <p:tgtEl>
                                          <p:spTgt spid="9">
                                            <p:txEl>
                                              <p:pRg st="1" end="1"/>
                                            </p:txEl>
                                          </p:spTgt>
                                        </p:tgtEl>
                                        <p:attrNameLst>
                                          <p:attrName>style.visibility</p:attrName>
                                        </p:attrNameLst>
                                      </p:cBhvr>
                                      <p:to>
                                        <p:strVal val="visible"/>
                                      </p:to>
                                    </p:set>
                                    <p:anim calcmode="lin" valueType="num">
                                      <p:cBhvr additive="base">
                                        <p:cTn id="34"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35" dur="500"/>
                                        <p:tgtEl>
                                          <p:spTgt spid="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41"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3" grpId="0" bldLvl="0" animBg="1"/>
      <p:bldP spid="5" grpId="0"/>
      <p:bldP spid="9" grpId="0" uiExpand="1" build="p"/>
      <p:bldP spid="1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736049" cy="473075"/>
            <a:chOff x="2347" y="2773"/>
            <a:chExt cx="5897"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70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26390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（三）微信支付盈利模式分析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437070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2.</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增值收入</a:t>
            </a:r>
            <a:endParaRPr sz="1800" b="1" dirty="0">
              <a:solidFill>
                <a:schemeClr val="accent1"/>
              </a:solidFill>
              <a:latin typeface="微软雅黑" panose="020B0503020204020204" charset="-122"/>
              <a:ea typeface="微软雅黑" panose="020B0503020204020204" charset="-122"/>
              <a:sym typeface="+mn-ea"/>
            </a:endParaRPr>
          </a:p>
        </p:txBody>
      </p:sp>
      <p:sp>
        <p:nvSpPr>
          <p:cNvPr id="9" name="TextBox 6"/>
          <p:cNvSpPr txBox="1"/>
          <p:nvPr>
            <p:custDataLst>
              <p:tags r:id="rId1"/>
            </p:custDataLst>
          </p:nvPr>
        </p:nvSpPr>
        <p:spPr>
          <a:xfrm>
            <a:off x="855345" y="2508885"/>
            <a:ext cx="2968625" cy="341503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微信公众号是微信独特的服务之一，个人或者企业只要想要申请公众号，经过一定的认证程序就可以在微信拥有一个公众号，可以发布文章与众人交流自己的看法，并可以通过页面下推送的小广告获利。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10" name="TextBox 6"/>
          <p:cNvSpPr txBox="1"/>
          <p:nvPr>
            <p:custDataLst>
              <p:tags r:id="rId2"/>
            </p:custDataLst>
          </p:nvPr>
        </p:nvSpPr>
        <p:spPr>
          <a:xfrm>
            <a:off x="8490585" y="2508885"/>
            <a:ext cx="2771775" cy="258445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像QQ一样，微信也有VIP用户，只要微信使用者交钱，就可以享受特别服务。商户通过把钱交给微信支付，可以获得更多，更好地服务。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4" name="TextBox 6"/>
          <p:cNvSpPr txBox="1"/>
          <p:nvPr>
            <p:custDataLst>
              <p:tags r:id="rId3"/>
            </p:custDataLst>
          </p:nvPr>
        </p:nvSpPr>
        <p:spPr>
          <a:xfrm>
            <a:off x="4363720" y="2508885"/>
            <a:ext cx="3587115" cy="341503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目前知识付费成为了当前最为流行的趋势，很多作家利用微信公众号的平台进行更新小说，允许付费的人提前看；很多小说平台也入驻微信，用户可以通过付费的方式阅读自己喜欢的小说，同样也可以通过知识付费形式获得某一领域知识。</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6" name="文本框 7"/>
          <p:cNvSpPr txBox="1"/>
          <p:nvPr/>
        </p:nvSpPr>
        <p:spPr>
          <a:xfrm>
            <a:off x="854710" y="1942465"/>
            <a:ext cx="296926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认证收入</a:t>
            </a:r>
            <a:endParaRPr lang="zh-CN" altLang="en-US" sz="1800" b="1" dirty="0">
              <a:solidFill>
                <a:schemeClr val="accent1"/>
              </a:solidFill>
              <a:latin typeface="微软雅黑" panose="020B0503020204020204" charset="-122"/>
              <a:ea typeface="微软雅黑" panose="020B0503020204020204" charset="-122"/>
            </a:endParaRPr>
          </a:p>
        </p:txBody>
      </p:sp>
      <p:sp>
        <p:nvSpPr>
          <p:cNvPr id="7" name="文本框 7"/>
          <p:cNvSpPr txBox="1"/>
          <p:nvPr/>
        </p:nvSpPr>
        <p:spPr>
          <a:xfrm>
            <a:off x="4362450" y="1942465"/>
            <a:ext cx="358775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版权收入</a:t>
            </a:r>
            <a:endParaRPr lang="zh-CN" altLang="en-US" sz="1800" b="1" dirty="0">
              <a:solidFill>
                <a:schemeClr val="accent1"/>
              </a:solidFill>
              <a:latin typeface="微软雅黑" panose="020B0503020204020204" charset="-122"/>
              <a:ea typeface="微软雅黑" panose="020B0503020204020204" charset="-122"/>
            </a:endParaRPr>
          </a:p>
        </p:txBody>
      </p:sp>
      <p:sp>
        <p:nvSpPr>
          <p:cNvPr id="8" name="文本框 7"/>
          <p:cNvSpPr txBox="1"/>
          <p:nvPr/>
        </p:nvSpPr>
        <p:spPr>
          <a:xfrm>
            <a:off x="8488680" y="1942465"/>
            <a:ext cx="277368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en-US" altLang="zh-CN" sz="1800" b="1" dirty="0">
                <a:solidFill>
                  <a:schemeClr val="accent1"/>
                </a:solidFill>
                <a:latin typeface="微软雅黑" panose="020B0503020204020204" charset="-122"/>
                <a:ea typeface="微软雅黑" panose="020B0503020204020204" charset="-122"/>
              </a:rPr>
              <a:t>VIP</a:t>
            </a:r>
            <a:r>
              <a:rPr lang="zh-CN" altLang="en-US" sz="1800" b="1" dirty="0">
                <a:solidFill>
                  <a:schemeClr val="accent1"/>
                </a:solidFill>
                <a:latin typeface="微软雅黑" panose="020B0503020204020204" charset="-122"/>
                <a:ea typeface="微软雅黑" panose="020B0503020204020204" charset="-122"/>
              </a:rPr>
              <a:t>收入</a:t>
            </a:r>
            <a:endParaRPr lang="zh-CN" altLang="en-US" sz="1800" b="1" dirty="0">
              <a:solidFill>
                <a:schemeClr val="accent1"/>
              </a:solidFill>
              <a:latin typeface="微软雅黑" panose="020B0503020204020204" charset="-122"/>
              <a:ea typeface="微软雅黑" panose="020B0503020204020204" charset="-122"/>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childTnLst>
                          </p:cTn>
                        </p:par>
                        <p:par>
                          <p:cTn id="22" fill="hold">
                            <p:stCondLst>
                              <p:cond delay="500"/>
                            </p:stCondLst>
                            <p:childTnLst>
                              <p:par>
                                <p:cTn id="23" presetID="12" presetClass="entr" presetSubtype="4" fill="hold" grpId="0" nodeType="after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6" dur="500"/>
                                        <p:tgtEl>
                                          <p:spTgt spid="9">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12" presetClass="entr" presetSubtype="4" fill="hold" grpId="0" nodeType="afterEffect">
                                  <p:stCondLst>
                                    <p:cond delay="0"/>
                                  </p:stCondLst>
                                  <p:childTnLst>
                                    <p:set>
                                      <p:cBhvr>
                                        <p:cTn id="35" dur="1" fill="hold">
                                          <p:stCondLst>
                                            <p:cond delay="0"/>
                                          </p:stCondLst>
                                        </p:cTn>
                                        <p:tgtEl>
                                          <p:spTgt spid="4">
                                            <p:txEl>
                                              <p:pRg st="0" end="0"/>
                                            </p:txEl>
                                          </p:spTgt>
                                        </p:tgtEl>
                                        <p:attrNameLst>
                                          <p:attrName>style.visibility</p:attrName>
                                        </p:attrNameLst>
                                      </p:cBhvr>
                                      <p:to>
                                        <p:strVal val="visible"/>
                                      </p:to>
                                    </p:set>
                                    <p:anim calcmode="lin" valueType="num">
                                      <p:cBhvr additive="base">
                                        <p:cTn id="36"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par>
                          <p:cTn id="44" fill="hold">
                            <p:stCondLst>
                              <p:cond delay="500"/>
                            </p:stCondLst>
                            <p:childTnLst>
                              <p:par>
                                <p:cTn id="45" presetID="12" presetClass="entr" presetSubtype="4" fill="hold" grpId="0" nodeType="afterEffect">
                                  <p:stCondLst>
                                    <p:cond delay="0"/>
                                  </p:stCondLst>
                                  <p:childTnLst>
                                    <p:set>
                                      <p:cBhvr>
                                        <p:cTn id="46" dur="1" fill="hold">
                                          <p:stCondLst>
                                            <p:cond delay="0"/>
                                          </p:stCondLst>
                                        </p:cTn>
                                        <p:tgtEl>
                                          <p:spTgt spid="10">
                                            <p:txEl>
                                              <p:pRg st="0" end="0"/>
                                            </p:txEl>
                                          </p:spTgt>
                                        </p:tgtEl>
                                        <p:attrNameLst>
                                          <p:attrName>style.visibility</p:attrName>
                                        </p:attrNameLst>
                                      </p:cBhvr>
                                      <p:to>
                                        <p:strVal val="visible"/>
                                      </p:to>
                                    </p:set>
                                    <p:anim calcmode="lin" valueType="num">
                                      <p:cBhvr additive="base">
                                        <p:cTn id="47" dur="500"/>
                                        <p:tgtEl>
                                          <p:spTgt spid="10">
                                            <p:txEl>
                                              <p:pRg st="0" end="0"/>
                                            </p:txEl>
                                          </p:spTgt>
                                        </p:tgtEl>
                                        <p:attrNameLst>
                                          <p:attrName>ppt_y</p:attrName>
                                        </p:attrNameLst>
                                      </p:cBhvr>
                                      <p:tavLst>
                                        <p:tav tm="0">
                                          <p:val>
                                            <p:strVal val="#ppt_y+#ppt_h*1.125000"/>
                                          </p:val>
                                        </p:tav>
                                        <p:tav tm="100000">
                                          <p:val>
                                            <p:strVal val="#ppt_y"/>
                                          </p:val>
                                        </p:tav>
                                      </p:tavLst>
                                    </p:anim>
                                    <p:animEffect transition="in" filter="wipe(up)">
                                      <p:cBhvr>
                                        <p:cTn id="48"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9" grpId="0" uiExpand="1" build="p"/>
      <p:bldP spid="10" grpId="0" uiExpand="1" build="p"/>
      <p:bldP spid="4" grpId="0" uiExpand="1" build="p"/>
      <p:bldP spid="6" grpId="0" bldLvl="0" animBg="1"/>
      <p:bldP spid="7" grpId="0" bldLvl="0" animBg="1"/>
      <p:bldP spid="8"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736049" cy="473075"/>
            <a:chOff x="2347" y="2773"/>
            <a:chExt cx="5897"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70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26390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（三）微信支付盈利模式分析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5" name="文本框 4"/>
          <p:cNvSpPr txBox="1"/>
          <p:nvPr/>
        </p:nvSpPr>
        <p:spPr>
          <a:xfrm>
            <a:off x="4370705"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3</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技术收入</a:t>
            </a:r>
            <a:endParaRPr sz="1800" b="1" dirty="0">
              <a:solidFill>
                <a:schemeClr val="accent1"/>
              </a:solidFill>
              <a:latin typeface="微软雅黑" panose="020B0503020204020204" charset="-122"/>
              <a:ea typeface="微软雅黑" panose="020B0503020204020204" charset="-122"/>
              <a:sym typeface="+mn-ea"/>
            </a:endParaRPr>
          </a:p>
        </p:txBody>
      </p:sp>
      <p:sp>
        <p:nvSpPr>
          <p:cNvPr id="9" name="TextBox 6"/>
          <p:cNvSpPr txBox="1"/>
          <p:nvPr>
            <p:custDataLst>
              <p:tags r:id="rId1"/>
            </p:custDataLst>
          </p:nvPr>
        </p:nvSpPr>
        <p:spPr>
          <a:xfrm>
            <a:off x="855345" y="2166620"/>
            <a:ext cx="5084445" cy="354330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场景收入：</a:t>
            </a: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在不同交易场景中使用微信支付，微信支付也都需要从中收取费用，不同商户利用不同的微信功能进行收款，对微信支付收入产生的影响不同，微信支付虽然作为移动支付APP，但对线下商品经济实体扶持力度较大，这在一定程度上弥补了微信支付在线上交易的薄弱。</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例如微信在应用场景中使用手机APP、网页、小程序付费时，都需要技术付费。</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pic>
        <p:nvPicPr>
          <p:cNvPr id="115" name="图片 114"/>
          <p:cNvPicPr/>
          <p:nvPr/>
        </p:nvPicPr>
        <p:blipFill>
          <a:blip r:embed="rId2"/>
          <a:stretch>
            <a:fillRect/>
          </a:stretch>
        </p:blipFill>
        <p:spPr>
          <a:xfrm>
            <a:off x="6130290" y="1685290"/>
            <a:ext cx="5258435" cy="450596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4" presetClass="entr" presetSubtype="10" fill="hold" nodeType="afterEffect">
                                  <p:stCondLst>
                                    <p:cond delay="0"/>
                                  </p:stCondLst>
                                  <p:childTnLst>
                                    <p:set>
                                      <p:cBhvr>
                                        <p:cTn id="18" dur="1" fill="hold">
                                          <p:stCondLst>
                                            <p:cond delay="0"/>
                                          </p:stCondLst>
                                        </p:cTn>
                                        <p:tgtEl>
                                          <p:spTgt spid="115"/>
                                        </p:tgtEl>
                                        <p:attrNameLst>
                                          <p:attrName>style.visibility</p:attrName>
                                        </p:attrNameLst>
                                      </p:cBhvr>
                                      <p:to>
                                        <p:strVal val="visible"/>
                                      </p:to>
                                    </p:set>
                                    <p:animEffect transition="in" filter="randombar(horizontal)">
                                      <p:cBhvr>
                                        <p:cTn id="19" dur="500"/>
                                        <p:tgtEl>
                                          <p:spTgt spid="115"/>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 calcmode="lin" valueType="num">
                                      <p:cBhvr additive="base">
                                        <p:cTn id="24" dur="500"/>
                                        <p:tgtEl>
                                          <p:spTgt spid="9">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9">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9">
                                            <p:txEl>
                                              <p:pRg st="1" end="1"/>
                                            </p:txEl>
                                          </p:spTgt>
                                        </p:tgtEl>
                                        <p:attrNameLst>
                                          <p:attrName>style.visibility</p:attrName>
                                        </p:attrNameLst>
                                      </p:cBhvr>
                                      <p:to>
                                        <p:strVal val="visible"/>
                                      </p:to>
                                    </p:set>
                                    <p:anim calcmode="lin" valueType="num">
                                      <p:cBhvr additive="base">
                                        <p:cTn id="30" dur="500"/>
                                        <p:tgtEl>
                                          <p:spTgt spid="9">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 grpId="0"/>
      <p:bldP spid="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12" name="组合 11"/>
          <p:cNvGrpSpPr/>
          <p:nvPr/>
        </p:nvGrpSpPr>
        <p:grpSpPr>
          <a:xfrm>
            <a:off x="2160905" y="2284095"/>
            <a:ext cx="7829550" cy="1850390"/>
            <a:chOff x="3403" y="3597"/>
            <a:chExt cx="12330" cy="2914"/>
          </a:xfrm>
        </p:grpSpPr>
        <p:sp>
          <p:nvSpPr>
            <p:cNvPr id="13" name="圆角矩形 12"/>
            <p:cNvSpPr/>
            <p:nvPr>
              <p:custDataLst>
                <p:tags r:id="rId1"/>
              </p:custDataLst>
            </p:nvPr>
          </p:nvSpPr>
          <p:spPr>
            <a:xfrm rot="2702816">
              <a:off x="340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16" name="任意多边形 15"/>
            <p:cNvSpPr/>
            <p:nvPr>
              <p:custDataLst>
                <p:tags r:id="rId2"/>
              </p:custDataLst>
            </p:nvPr>
          </p:nvSpPr>
          <p:spPr>
            <a:xfrm rot="2702816">
              <a:off x="356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bg2">
                <a:lumMod val="25000"/>
              </a:schemeClr>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18" name="文本框 17"/>
            <p:cNvSpPr txBox="1"/>
            <p:nvPr>
              <p:custDataLst>
                <p:tags r:id="rId3"/>
              </p:custDataLst>
            </p:nvPr>
          </p:nvSpPr>
          <p:spPr>
            <a:xfrm>
              <a:off x="5293"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01</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19" name="圆角矩形 18"/>
            <p:cNvSpPr/>
            <p:nvPr>
              <p:custDataLst>
                <p:tags r:id="rId4"/>
              </p:custDataLst>
            </p:nvPr>
          </p:nvSpPr>
          <p:spPr>
            <a:xfrm rot="2702816">
              <a:off x="8143"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2" name="任意多边形 21"/>
            <p:cNvSpPr/>
            <p:nvPr>
              <p:custDataLst>
                <p:tags r:id="rId5"/>
              </p:custDataLst>
            </p:nvPr>
          </p:nvSpPr>
          <p:spPr>
            <a:xfrm rot="2702816">
              <a:off x="8307"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chemeClr val="accent1"/>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23" name="文本框 22"/>
            <p:cNvSpPr txBox="1"/>
            <p:nvPr>
              <p:custDataLst>
                <p:tags r:id="rId6"/>
              </p:custDataLst>
            </p:nvPr>
          </p:nvSpPr>
          <p:spPr>
            <a:xfrm>
              <a:off x="10015"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02</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sp>
          <p:nvSpPr>
            <p:cNvPr id="28" name="圆角矩形 27"/>
            <p:cNvSpPr/>
            <p:nvPr>
              <p:custDataLst>
                <p:tags r:id="rId7"/>
              </p:custDataLst>
            </p:nvPr>
          </p:nvSpPr>
          <p:spPr>
            <a:xfrm rot="2702816">
              <a:off x="12819" y="3597"/>
              <a:ext cx="2915" cy="2915"/>
            </a:xfrm>
            <a:prstGeom prst="roundRect">
              <a:avLst/>
            </a:prstGeom>
            <a:noFill/>
            <a:ln w="3175">
              <a:solidFill>
                <a:schemeClr val="accent5"/>
              </a:solidFill>
              <a:prstDash val="dash"/>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1" name="任意多边形 30"/>
            <p:cNvSpPr/>
            <p:nvPr>
              <p:custDataLst>
                <p:tags r:id="rId8"/>
              </p:custDataLst>
            </p:nvPr>
          </p:nvSpPr>
          <p:spPr>
            <a:xfrm rot="2702816">
              <a:off x="12981" y="3760"/>
              <a:ext cx="2587" cy="2587"/>
            </a:xfrm>
            <a:custGeom>
              <a:avLst/>
              <a:gdLst>
                <a:gd name="connsiteX0" fmla="*/ 66957 w 1371601"/>
                <a:gd name="connsiteY0" fmla="*/ 66957 h 1371601"/>
                <a:gd name="connsiteX1" fmla="*/ 228605 w 1371601"/>
                <a:gd name="connsiteY1" fmla="*/ 0 h 1371601"/>
                <a:gd name="connsiteX2" fmla="*/ 1142995 w 1371601"/>
                <a:gd name="connsiteY2" fmla="*/ 0 h 1371601"/>
                <a:gd name="connsiteX3" fmla="*/ 1371601 w 1371601"/>
                <a:gd name="connsiteY3" fmla="*/ 228605 h 1371601"/>
                <a:gd name="connsiteX4" fmla="*/ 1371601 w 1371601"/>
                <a:gd name="connsiteY4" fmla="*/ 1142995 h 1371601"/>
                <a:gd name="connsiteX5" fmla="*/ 1142995 w 1371601"/>
                <a:gd name="connsiteY5" fmla="*/ 1371601 h 1371601"/>
                <a:gd name="connsiteX6" fmla="*/ 228605 w 1371601"/>
                <a:gd name="connsiteY6" fmla="*/ 1371600 h 1371601"/>
                <a:gd name="connsiteX7" fmla="*/ 182533 w 1371601"/>
                <a:gd name="connsiteY7" fmla="*/ 1366956 h 1371601"/>
                <a:gd name="connsiteX8" fmla="*/ 160847 w 1371601"/>
                <a:gd name="connsiteY8" fmla="*/ 1360224 h 1371601"/>
                <a:gd name="connsiteX9" fmla="*/ 707768 w 1371601"/>
                <a:gd name="connsiteY9" fmla="*/ 812406 h 1371601"/>
                <a:gd name="connsiteX10" fmla="*/ 782073 w 1371601"/>
                <a:gd name="connsiteY10" fmla="*/ 886588 h 1371601"/>
                <a:gd name="connsiteX11" fmla="*/ 781829 w 1371601"/>
                <a:gd name="connsiteY11" fmla="*/ 589614 h 1371601"/>
                <a:gd name="connsiteX12" fmla="*/ 484854 w 1371601"/>
                <a:gd name="connsiteY12" fmla="*/ 589857 h 1371601"/>
                <a:gd name="connsiteX13" fmla="*/ 559160 w 1371601"/>
                <a:gd name="connsiteY13" fmla="*/ 664040 h 1371601"/>
                <a:gd name="connsiteX14" fmla="*/ 11843 w 1371601"/>
                <a:gd name="connsiteY14" fmla="*/ 1212254 h 1371601"/>
                <a:gd name="connsiteX15" fmla="*/ 4645 w 1371601"/>
                <a:gd name="connsiteY15" fmla="*/ 1189067 h 1371601"/>
                <a:gd name="connsiteX16" fmla="*/ 0 w 1371601"/>
                <a:gd name="connsiteY16" fmla="*/ 1142995 h 1371601"/>
                <a:gd name="connsiteX17" fmla="*/ 0 w 1371601"/>
                <a:gd name="connsiteY17" fmla="*/ 228604 h 1371601"/>
                <a:gd name="connsiteX18" fmla="*/ 66957 w 1371601"/>
                <a:gd name="connsiteY18" fmla="*/ 66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371601" h="1371601">
                  <a:moveTo>
                    <a:pt x="66957" y="66957"/>
                  </a:moveTo>
                  <a:cubicBezTo>
                    <a:pt x="108326" y="25588"/>
                    <a:pt x="165477" y="0"/>
                    <a:pt x="228605" y="0"/>
                  </a:cubicBezTo>
                  <a:lnTo>
                    <a:pt x="1142995" y="0"/>
                  </a:lnTo>
                  <a:cubicBezTo>
                    <a:pt x="1269250" y="0"/>
                    <a:pt x="1371600" y="102351"/>
                    <a:pt x="1371601" y="228605"/>
                  </a:cubicBezTo>
                  <a:lnTo>
                    <a:pt x="1371601" y="1142995"/>
                  </a:lnTo>
                  <a:cubicBezTo>
                    <a:pt x="1371600" y="1269250"/>
                    <a:pt x="1269250" y="1371600"/>
                    <a:pt x="1142995" y="1371601"/>
                  </a:cubicBezTo>
                  <a:lnTo>
                    <a:pt x="228605" y="1371600"/>
                  </a:lnTo>
                  <a:cubicBezTo>
                    <a:pt x="212823" y="1371599"/>
                    <a:pt x="197416" y="1370001"/>
                    <a:pt x="182533" y="1366956"/>
                  </a:cubicBezTo>
                  <a:lnTo>
                    <a:pt x="160847" y="1360224"/>
                  </a:lnTo>
                  <a:lnTo>
                    <a:pt x="707768" y="812406"/>
                  </a:lnTo>
                  <a:lnTo>
                    <a:pt x="782073" y="886588"/>
                  </a:lnTo>
                  <a:lnTo>
                    <a:pt x="781829" y="589614"/>
                  </a:lnTo>
                  <a:lnTo>
                    <a:pt x="484854" y="589857"/>
                  </a:lnTo>
                  <a:lnTo>
                    <a:pt x="559160" y="664040"/>
                  </a:lnTo>
                  <a:lnTo>
                    <a:pt x="11843" y="1212254"/>
                  </a:lnTo>
                  <a:lnTo>
                    <a:pt x="4645" y="1189067"/>
                  </a:lnTo>
                  <a:cubicBezTo>
                    <a:pt x="1599" y="1174185"/>
                    <a:pt x="0" y="1158777"/>
                    <a:pt x="0" y="1142995"/>
                  </a:cubicBezTo>
                  <a:lnTo>
                    <a:pt x="0" y="228604"/>
                  </a:lnTo>
                  <a:cubicBezTo>
                    <a:pt x="0" y="165477"/>
                    <a:pt x="25588" y="108326"/>
                    <a:pt x="66957" y="66957"/>
                  </a:cubicBezTo>
                  <a:close/>
                </a:path>
              </a:pathLst>
            </a:custGeom>
            <a:solidFill>
              <a:srgbClr val="526580"/>
            </a:solidFill>
            <a:ln>
              <a:noFill/>
            </a:ln>
          </p:spPr>
          <p:style>
            <a:lnRef idx="2">
              <a:srgbClr val="1F74AD">
                <a:shade val="50000"/>
              </a:srgbClr>
            </a:lnRef>
            <a:fillRef idx="1">
              <a:srgbClr val="1F74AD"/>
            </a:fillRef>
            <a:effectRef idx="0">
              <a:srgbClr val="1F74AD"/>
            </a:effectRef>
            <a:fontRef idx="minor">
              <a:sysClr val="window" lastClr="FFFFFF"/>
            </a:fontRef>
          </p:style>
          <p:txBody>
            <a:bodyPr lIns="90000" tIns="46800" rIns="90000" bIns="46800" anchor="ctr"/>
            <a:p>
              <a:pPr algn="ctr">
                <a:lnSpc>
                  <a:spcPct val="120000"/>
                </a:lnSpc>
              </a:pPr>
              <a:endParaRPr>
                <a:latin typeface="Arial" panose="020B0604020202020204" pitchFamily="34" charset="0"/>
                <a:ea typeface="微软雅黑" panose="020B0503020204020204" charset="-122"/>
                <a:sym typeface="Arial" panose="020B0604020202020204" pitchFamily="34" charset="0"/>
              </a:endParaRPr>
            </a:p>
          </p:txBody>
        </p:sp>
        <p:sp>
          <p:nvSpPr>
            <p:cNvPr id="32" name="文本框 31"/>
            <p:cNvSpPr txBox="1"/>
            <p:nvPr>
              <p:custDataLst>
                <p:tags r:id="rId9"/>
              </p:custDataLst>
            </p:nvPr>
          </p:nvSpPr>
          <p:spPr>
            <a:xfrm>
              <a:off x="14692" y="4619"/>
              <a:ext cx="996" cy="871"/>
            </a:xfrm>
            <a:prstGeom prst="rect">
              <a:avLst/>
            </a:prstGeom>
            <a:noFill/>
          </p:spPr>
          <p:txBody>
            <a:bodyPr wrap="square" lIns="90000" tIns="46800" rIns="90000" bIns="46800"/>
            <a:p>
              <a:pPr>
                <a:lnSpc>
                  <a:spcPct val="100000"/>
                </a:lnSpc>
              </a:pPr>
              <a:r>
                <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rPr>
                <a:t>03</a:t>
              </a:r>
              <a:endParaRPr lang="en-US" sz="2800" b="1" spc="150" dirty="0">
                <a:solidFill>
                  <a:sysClr val="window" lastClr="FFFFFF"/>
                </a:solidFill>
                <a:latin typeface="DINPro-Black" panose="02000503030000020004" charset="0"/>
                <a:ea typeface="微软雅黑" panose="020B0503020204020204" charset="-122"/>
                <a:cs typeface="DINPro-Black" panose="02000503030000020004" charset="0"/>
                <a:sym typeface="Arial" panose="020B0604020202020204" pitchFamily="34" charset="0"/>
              </a:endParaRPr>
            </a:p>
          </p:txBody>
        </p:sp>
      </p:grpSp>
      <p:sp>
        <p:nvSpPr>
          <p:cNvPr id="33" name="TextBox 6"/>
          <p:cNvSpPr txBox="1"/>
          <p:nvPr>
            <p:custDataLst>
              <p:tags r:id="rId10"/>
            </p:custDataLst>
          </p:nvPr>
        </p:nvSpPr>
        <p:spPr>
          <a:xfrm>
            <a:off x="194437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拉卡拉</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盈利模式分析</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4" name="TextBox 6"/>
          <p:cNvSpPr txBox="1"/>
          <p:nvPr>
            <p:custDataLst>
              <p:tags r:id="rId11"/>
            </p:custDataLst>
          </p:nvPr>
        </p:nvSpPr>
        <p:spPr>
          <a:xfrm>
            <a:off x="498475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支付宝</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盈利模式分析</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37" name="TextBox 6"/>
          <p:cNvSpPr txBox="1"/>
          <p:nvPr>
            <p:custDataLst>
              <p:tags r:id="rId12"/>
            </p:custDataLst>
          </p:nvPr>
        </p:nvSpPr>
        <p:spPr>
          <a:xfrm>
            <a:off x="7959090" y="4620260"/>
            <a:ext cx="2223770" cy="829945"/>
          </a:xfrm>
          <a:prstGeom prst="rect">
            <a:avLst/>
          </a:prstGeom>
          <a:noFill/>
        </p:spPr>
        <p:txBody>
          <a:bodyPr wrap="square" rtlCol="0">
            <a:spAutoFit/>
          </a:bodyPr>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微信支付</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0" algn="ctr" fontAlgn="auto">
              <a:lnSpc>
                <a:spcPct val="100000"/>
              </a:lnSpc>
            </a:pPr>
            <a:r>
              <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rPr>
              <a:t>盈利模式分析</a:t>
            </a:r>
            <a:endParaRPr lang="zh-CN" altLang="zh-CN" sz="24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additive="base">
                                        <p:cTn id="11" dur="500" fill="hold"/>
                                        <p:tgtEl>
                                          <p:spTgt spid="33"/>
                                        </p:tgtEl>
                                        <p:attrNameLst>
                                          <p:attrName>ppt_x</p:attrName>
                                        </p:attrNameLst>
                                      </p:cBhvr>
                                      <p:tavLst>
                                        <p:tav tm="0">
                                          <p:val>
                                            <p:strVal val="#ppt_x"/>
                                          </p:val>
                                        </p:tav>
                                        <p:tav tm="100000">
                                          <p:val>
                                            <p:strVal val="#ppt_x"/>
                                          </p:val>
                                        </p:tav>
                                      </p:tavLst>
                                    </p:anim>
                                    <p:anim calcmode="lin" valueType="num">
                                      <p:cBhvr additive="base">
                                        <p:cTn id="12" dur="500" fill="hold"/>
                                        <p:tgtEl>
                                          <p:spTgt spid="3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 calcmode="lin" valueType="num">
                                      <p:cBhvr additive="base">
                                        <p:cTn id="16" dur="500" fill="hold"/>
                                        <p:tgtEl>
                                          <p:spTgt spid="34"/>
                                        </p:tgtEl>
                                        <p:attrNameLst>
                                          <p:attrName>ppt_x</p:attrName>
                                        </p:attrNameLst>
                                      </p:cBhvr>
                                      <p:tavLst>
                                        <p:tav tm="0">
                                          <p:val>
                                            <p:strVal val="#ppt_x"/>
                                          </p:val>
                                        </p:tav>
                                        <p:tav tm="100000">
                                          <p:val>
                                            <p:strVal val="#ppt_x"/>
                                          </p:val>
                                        </p:tav>
                                      </p:tavLst>
                                    </p:anim>
                                    <p:anim calcmode="lin" valueType="num">
                                      <p:cBhvr additive="base">
                                        <p:cTn id="17" dur="500" fill="hold"/>
                                        <p:tgtEl>
                                          <p:spTgt spid="34"/>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604010"/>
            <a:ext cx="10278110" cy="7004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（一）拉卡拉盈利模式分析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855345" y="1788160"/>
            <a:ext cx="10698480" cy="368300"/>
          </a:xfrm>
          <a:prstGeom prst="rect">
            <a:avLst/>
          </a:prstGeom>
          <a:noFill/>
        </p:spPr>
        <p:txBody>
          <a:bodyPr wrap="square" rtlCol="0">
            <a:spAutoFit/>
          </a:bodyPr>
          <a:p>
            <a:pPr indent="457200" algn="just" fontAlgn="auto">
              <a:lnSpc>
                <a:spcPct val="100000"/>
              </a:lnSpc>
              <a:spcBef>
                <a:spcPts val="0"/>
              </a:spcBef>
              <a:spcAft>
                <a:spcPts val="1000"/>
              </a:spcAft>
              <a:extLst>
                <a:ext uri="{35155182-B16C-46BC-9424-99874614C6A1}">
                  <wpsdc:indentchars xmlns:wpsdc="http://www.wps.cn/officeDocument/2017/drawingmlCustomData" val="200" checksum="59296752"/>
                </a:ext>
              </a:extLst>
            </a:pPr>
            <a:r>
              <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rPr>
              <a:t>拉卡拉主要有四大业务板块：</a:t>
            </a:r>
            <a:endParaRPr lang="zh-CN" altLang="zh-CN" sz="1800" b="1"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TextBox 6"/>
          <p:cNvSpPr txBox="1"/>
          <p:nvPr>
            <p:custDataLst>
              <p:tags r:id="rId3"/>
            </p:custDataLst>
          </p:nvPr>
        </p:nvSpPr>
        <p:spPr>
          <a:xfrm>
            <a:off x="956945" y="2494915"/>
            <a:ext cx="9606915" cy="3713480"/>
          </a:xfrm>
          <a:prstGeom prst="rect">
            <a:avLst/>
          </a:prstGeom>
          <a:noFill/>
        </p:spPr>
        <p:txBody>
          <a:bodyPr wrap="square" rtlCol="0">
            <a:spAutoFit/>
          </a:bodyPr>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商户收单业务，服务客户包括了大型的超市、小型的便利店，还有餐饮、贸易与物流等行业；</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个人支付业务，包括便民支付业务和移动支付业务，便民支付业务的载体是社区便利店中的拉卡拉自助终端，居民可以在自助终端上进行水电煤气缴费、手机充值、转账等，移动支付业务是通过手机刷卡器、移动智能终端的APP等产品，为用户提供充值缴费、转账汇款、理财及融资产品推送等民生类支付及增值服务；</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硬件销售与服务包括了支付类创新产品的销售和与经营支付相关服务的销售；</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marL="742950" lvl="1" indent="-285750" algn="just" fontAlgn="auto">
              <a:lnSpc>
                <a:spcPct val="130000"/>
              </a:lnSpc>
              <a:spcBef>
                <a:spcPts val="0"/>
              </a:spcBef>
              <a:spcAft>
                <a:spcPts val="1000"/>
              </a:spcAft>
              <a:buClr>
                <a:srgbClr val="61849B"/>
              </a:buClr>
              <a:buFont typeface="Wingdings" panose="05000000000000000000" charset="0"/>
              <a:buChar char="l"/>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衍生业务主要是为商户提供经营解决方案、为金融机构提供推介服务和为认证机构提供数据服务等。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 calcmode="lin" valueType="num">
                                      <p:cBhvr additive="base">
                                        <p:cTn id="30"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31" dur="500"/>
                                        <p:tgtEl>
                                          <p:spTgt spid="5">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5">
                                            <p:txEl>
                                              <p:pRg st="2" end="2"/>
                                            </p:txEl>
                                          </p:spTgt>
                                        </p:tgtEl>
                                        <p:attrNameLst>
                                          <p:attrName>style.visibility</p:attrName>
                                        </p:attrNameLst>
                                      </p:cBhvr>
                                      <p:to>
                                        <p:strVal val="visible"/>
                                      </p:to>
                                    </p:set>
                                    <p:anim calcmode="lin" valueType="num">
                                      <p:cBhvr additive="base">
                                        <p:cTn id="36"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37" dur="500"/>
                                        <p:tgtEl>
                                          <p:spTgt spid="5">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5">
                                            <p:txEl>
                                              <p:pRg st="3" end="3"/>
                                            </p:txEl>
                                          </p:spTgt>
                                        </p:tgtEl>
                                        <p:attrNameLst>
                                          <p:attrName>style.visibility</p:attrName>
                                        </p:attrNameLst>
                                      </p:cBhvr>
                                      <p:to>
                                        <p:strVal val="visible"/>
                                      </p:to>
                                    </p:set>
                                    <p:anim calcmode="lin" valueType="num">
                                      <p:cBhvr additive="base">
                                        <p:cTn id="42"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4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5" grpId="0" bldLvl="2" uiExpand="1" build="p"/>
      <p:bldP spid="43"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604010"/>
            <a:ext cx="10278110" cy="1257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（二）支付宝盈利模式分析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144270" y="1771650"/>
            <a:ext cx="9769475"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支付宝是我国第三方支付中的龙头，其盈利来源不仅仅只是普通产品带来收入，还包括其增值产品、创新服务所带来的收入，支付宝的盈利来源主要分类为以下几个方面：</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4" name="组合 3"/>
          <p:cNvGrpSpPr/>
          <p:nvPr/>
        </p:nvGrpSpPr>
        <p:grpSpPr>
          <a:xfrm>
            <a:off x="1021080" y="3643630"/>
            <a:ext cx="2553970" cy="2401805"/>
            <a:chOff x="6079" y="5432"/>
            <a:chExt cx="2250" cy="2116"/>
          </a:xfrm>
        </p:grpSpPr>
        <p:sp>
          <p:nvSpPr>
            <p:cNvPr id="6" name="六边形 5"/>
            <p:cNvSpPr/>
            <p:nvPr>
              <p:custDataLst>
                <p:tags r:id="rId3"/>
              </p:custDataLst>
            </p:nvPr>
          </p:nvSpPr>
          <p:spPr>
            <a:xfrm>
              <a:off x="6439" y="5432"/>
              <a:ext cx="1531" cy="1306"/>
            </a:xfrm>
            <a:prstGeom prst="hexagon">
              <a:avLst/>
            </a:prstGeom>
            <a:solidFill>
              <a:srgbClr val="5265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01</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36" name="文本框 10"/>
            <p:cNvSpPr txBox="1"/>
            <p:nvPr>
              <p:custDataLst>
                <p:tags r:id="rId4"/>
              </p:custDataLst>
            </p:nvPr>
          </p:nvSpPr>
          <p:spPr>
            <a:xfrm>
              <a:off x="6079"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利息收入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grpSp>
        <p:nvGrpSpPr>
          <p:cNvPr id="44" name="组合 43"/>
          <p:cNvGrpSpPr/>
          <p:nvPr/>
        </p:nvGrpSpPr>
        <p:grpSpPr>
          <a:xfrm>
            <a:off x="3606165" y="3643630"/>
            <a:ext cx="2553970" cy="2401805"/>
            <a:chOff x="9202" y="5432"/>
            <a:chExt cx="2250" cy="2116"/>
          </a:xfrm>
        </p:grpSpPr>
        <p:sp>
          <p:nvSpPr>
            <p:cNvPr id="37" name="六边形 36"/>
            <p:cNvSpPr/>
            <p:nvPr>
              <p:custDataLst>
                <p:tags r:id="rId5"/>
              </p:custDataLst>
            </p:nvPr>
          </p:nvSpPr>
          <p:spPr>
            <a:xfrm>
              <a:off x="9562" y="5432"/>
              <a:ext cx="1531" cy="1306"/>
            </a:xfrm>
            <a:prstGeom prst="hexagon">
              <a:avLst/>
            </a:prstGeom>
            <a:solidFill>
              <a:schemeClr val="bg2">
                <a:lumMod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02</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38" name="文本框 10"/>
            <p:cNvSpPr txBox="1"/>
            <p:nvPr>
              <p:custDataLst>
                <p:tags r:id="rId6"/>
              </p:custDataLst>
            </p:nvPr>
          </p:nvSpPr>
          <p:spPr>
            <a:xfrm>
              <a:off x="9202"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用户收入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grpSp>
        <p:nvGrpSpPr>
          <p:cNvPr id="45" name="组合 44"/>
          <p:cNvGrpSpPr/>
          <p:nvPr/>
        </p:nvGrpSpPr>
        <p:grpSpPr>
          <a:xfrm>
            <a:off x="6191250" y="3643630"/>
            <a:ext cx="2553970" cy="2401805"/>
            <a:chOff x="12324" y="5432"/>
            <a:chExt cx="2250" cy="2116"/>
          </a:xfrm>
        </p:grpSpPr>
        <p:sp>
          <p:nvSpPr>
            <p:cNvPr id="7" name="六边形 6"/>
            <p:cNvSpPr/>
            <p:nvPr>
              <p:custDataLst>
                <p:tags r:id="rId7"/>
              </p:custDataLst>
            </p:nvPr>
          </p:nvSpPr>
          <p:spPr>
            <a:xfrm>
              <a:off x="12684" y="5432"/>
              <a:ext cx="1531" cy="1306"/>
            </a:xfrm>
            <a:prstGeom prst="hexagon">
              <a:avLst/>
            </a:prstGeom>
            <a:solidFill>
              <a:srgbClr val="5265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03</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8" name="文本框 10"/>
            <p:cNvSpPr txBox="1"/>
            <p:nvPr>
              <p:custDataLst>
                <p:tags r:id="rId8"/>
              </p:custDataLst>
            </p:nvPr>
          </p:nvSpPr>
          <p:spPr>
            <a:xfrm>
              <a:off x="12324"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技术收入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grpSp>
        <p:nvGrpSpPr>
          <p:cNvPr id="46" name="组合 45"/>
          <p:cNvGrpSpPr/>
          <p:nvPr/>
        </p:nvGrpSpPr>
        <p:grpSpPr>
          <a:xfrm>
            <a:off x="8776335" y="3643630"/>
            <a:ext cx="2553970" cy="2401805"/>
            <a:chOff x="15447" y="5432"/>
            <a:chExt cx="2250" cy="2116"/>
          </a:xfrm>
        </p:grpSpPr>
        <p:sp>
          <p:nvSpPr>
            <p:cNvPr id="9" name="六边形 8"/>
            <p:cNvSpPr/>
            <p:nvPr>
              <p:custDataLst>
                <p:tags r:id="rId9"/>
              </p:custDataLst>
            </p:nvPr>
          </p:nvSpPr>
          <p:spPr>
            <a:xfrm>
              <a:off x="15807" y="5432"/>
              <a:ext cx="1531" cy="1306"/>
            </a:xfrm>
            <a:prstGeom prst="hexagon">
              <a:avLst/>
            </a:prstGeom>
            <a:solidFill>
              <a:schemeClr val="bg2">
                <a:lumMod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04</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10" name="文本框 10"/>
            <p:cNvSpPr txBox="1"/>
            <p:nvPr>
              <p:custDataLst>
                <p:tags r:id="rId10"/>
              </p:custDataLst>
            </p:nvPr>
          </p:nvSpPr>
          <p:spPr>
            <a:xfrm>
              <a:off x="15447"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手续费收入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par>
                          <p:cTn id="20" fill="hold">
                            <p:stCondLst>
                              <p:cond delay="500"/>
                            </p:stCondLst>
                            <p:childTnLst>
                              <p:par>
                                <p:cTn id="21" presetID="12" presetClass="entr" presetSubtype="8"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p:tgtEl>
                                          <p:spTgt spid="4"/>
                                        </p:tgtEl>
                                        <p:attrNameLst>
                                          <p:attrName>ppt_x</p:attrName>
                                        </p:attrNameLst>
                                      </p:cBhvr>
                                      <p:tavLst>
                                        <p:tav tm="0">
                                          <p:val>
                                            <p:strVal val="#ppt_x-#ppt_w*1.125000"/>
                                          </p:val>
                                        </p:tav>
                                        <p:tav tm="100000">
                                          <p:val>
                                            <p:strVal val="#ppt_x"/>
                                          </p:val>
                                        </p:tav>
                                      </p:tavLst>
                                    </p:anim>
                                    <p:animEffect transition="in" filter="wipe(right)">
                                      <p:cBhvr>
                                        <p:cTn id="24" dur="500"/>
                                        <p:tgtEl>
                                          <p:spTgt spid="4"/>
                                        </p:tgtEl>
                                      </p:cBhvr>
                                    </p:animEffect>
                                  </p:childTnLst>
                                </p:cTn>
                              </p:par>
                              <p:par>
                                <p:cTn id="25" presetID="12" presetClass="entr" presetSubtype="8"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500"/>
                                        <p:tgtEl>
                                          <p:spTgt spid="44"/>
                                        </p:tgtEl>
                                        <p:attrNameLst>
                                          <p:attrName>ppt_x</p:attrName>
                                        </p:attrNameLst>
                                      </p:cBhvr>
                                      <p:tavLst>
                                        <p:tav tm="0">
                                          <p:val>
                                            <p:strVal val="#ppt_x-#ppt_w*1.125000"/>
                                          </p:val>
                                        </p:tav>
                                        <p:tav tm="100000">
                                          <p:val>
                                            <p:strVal val="#ppt_x"/>
                                          </p:val>
                                        </p:tav>
                                      </p:tavLst>
                                    </p:anim>
                                    <p:animEffect transition="in" filter="wipe(right)">
                                      <p:cBhvr>
                                        <p:cTn id="28" dur="500"/>
                                        <p:tgtEl>
                                          <p:spTgt spid="44"/>
                                        </p:tgtEl>
                                      </p:cBhvr>
                                    </p:animEffect>
                                  </p:childTnLst>
                                </p:cTn>
                              </p:par>
                              <p:par>
                                <p:cTn id="29" presetID="12" presetClass="entr" presetSubtype="8"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additive="base">
                                        <p:cTn id="31" dur="500"/>
                                        <p:tgtEl>
                                          <p:spTgt spid="45"/>
                                        </p:tgtEl>
                                        <p:attrNameLst>
                                          <p:attrName>ppt_x</p:attrName>
                                        </p:attrNameLst>
                                      </p:cBhvr>
                                      <p:tavLst>
                                        <p:tav tm="0">
                                          <p:val>
                                            <p:strVal val="#ppt_x-#ppt_w*1.125000"/>
                                          </p:val>
                                        </p:tav>
                                        <p:tav tm="100000">
                                          <p:val>
                                            <p:strVal val="#ppt_x"/>
                                          </p:val>
                                        </p:tav>
                                      </p:tavLst>
                                    </p:anim>
                                    <p:animEffect transition="in" filter="wipe(right)">
                                      <p:cBhvr>
                                        <p:cTn id="32" dur="500"/>
                                        <p:tgtEl>
                                          <p:spTgt spid="45"/>
                                        </p:tgtEl>
                                      </p:cBhvr>
                                    </p:animEffect>
                                  </p:childTnLst>
                                </p:cTn>
                              </p:par>
                              <p:par>
                                <p:cTn id="33" presetID="12" presetClass="entr" presetSubtype="8"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500"/>
                                        <p:tgtEl>
                                          <p:spTgt spid="46"/>
                                        </p:tgtEl>
                                        <p:attrNameLst>
                                          <p:attrName>ppt_x</p:attrName>
                                        </p:attrNameLst>
                                      </p:cBhvr>
                                      <p:tavLst>
                                        <p:tav tm="0">
                                          <p:val>
                                            <p:strVal val="#ppt_x-#ppt_w*1.125000"/>
                                          </p:val>
                                        </p:tav>
                                        <p:tav tm="100000">
                                          <p:val>
                                            <p:strVal val="#ppt_x"/>
                                          </p:val>
                                        </p:tav>
                                      </p:tavLst>
                                    </p:anim>
                                    <p:animEffect transition="in" filter="wipe(right)">
                                      <p:cBhvr>
                                        <p:cTn id="36"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5761990" y="2040890"/>
            <a:ext cx="5473065" cy="352742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（二）支付宝盈利模式分析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144270" y="2143760"/>
            <a:ext cx="4040505" cy="332295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支付宝为客户提供分期付款的工具，在一定额度内进行免息，超出一定的额度收取利息收入，例如支付宝主要产品花呗，以互联网为基础，场景支付为辅，为收入水平低，但消费能力高的客户提供消费的帮助。</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4152900" y="939800"/>
            <a:ext cx="3477895" cy="368300"/>
          </a:xfrm>
          <a:prstGeom prst="rect">
            <a:avLst/>
          </a:prstGeom>
          <a:noFill/>
        </p:spPr>
        <p:txBody>
          <a:bodyPr wrap="square">
            <a:spAutoFit/>
          </a:bodyPr>
          <a:p>
            <a:r>
              <a:rPr sz="1800" b="1" dirty="0">
                <a:solidFill>
                  <a:schemeClr val="accent1"/>
                </a:solidFill>
                <a:latin typeface="微软雅黑" panose="020B0503020204020204" charset="-122"/>
                <a:ea typeface="微软雅黑" panose="020B0503020204020204" charset="-122"/>
                <a:sym typeface="+mn-ea"/>
              </a:rPr>
              <a:t>1.</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利息收入</a:t>
            </a:r>
            <a:endParaRPr sz="1800" b="1" dirty="0">
              <a:solidFill>
                <a:schemeClr val="accent1"/>
              </a:solidFill>
              <a:latin typeface="微软雅黑" panose="020B0503020204020204" charset="-122"/>
              <a:ea typeface="微软雅黑" panose="020B0503020204020204" charset="-122"/>
              <a:sym typeface="+mn-ea"/>
            </a:endParaRPr>
          </a:p>
        </p:txBody>
      </p:sp>
      <p:pic>
        <p:nvPicPr>
          <p:cNvPr id="111" name="图片 110"/>
          <p:cNvPicPr/>
          <p:nvPr/>
        </p:nvPicPr>
        <p:blipFill>
          <a:blip r:embed="rId3"/>
          <a:stretch>
            <a:fillRect/>
          </a:stretch>
        </p:blipFill>
        <p:spPr>
          <a:xfrm>
            <a:off x="6087745" y="2568575"/>
            <a:ext cx="4821555" cy="247269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6" presetClass="entr" presetSubtype="37" fill="hold" nodeType="afterEffect">
                                  <p:stCondLst>
                                    <p:cond delay="0"/>
                                  </p:stCondLst>
                                  <p:childTnLst>
                                    <p:set>
                                      <p:cBhvr>
                                        <p:cTn id="18" dur="1" fill="hold">
                                          <p:stCondLst>
                                            <p:cond delay="0"/>
                                          </p:stCondLst>
                                        </p:cTn>
                                        <p:tgtEl>
                                          <p:spTgt spid="111"/>
                                        </p:tgtEl>
                                        <p:attrNameLst>
                                          <p:attrName>style.visibility</p:attrName>
                                        </p:attrNameLst>
                                      </p:cBhvr>
                                      <p:to>
                                        <p:strVal val="visible"/>
                                      </p:to>
                                    </p:set>
                                    <p:animEffect transition="in" filter="barn(outVertical)">
                                      <p:cBhvr>
                                        <p:cTn id="19" dur="500"/>
                                        <p:tgtEl>
                                          <p:spTgt spid="111"/>
                                        </p:tgtEl>
                                      </p:cBhvr>
                                    </p:animEffect>
                                  </p:childTnLst>
                                </p:cTn>
                              </p:par>
                              <p:par>
                                <p:cTn id="20" presetID="16" presetClass="entr" presetSubtype="37" fill="hold" grpId="0" nodeType="with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arn(outVertical)">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3" grpId="0" bldLvl="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（二）支付宝盈利模式分析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1144270" y="1939925"/>
            <a:ext cx="4782820" cy="3912870"/>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客户大数据：现在每个行业的发展都离不开大数据，顾客在利用支付宝进行支付时必须利用身份证进行实名认证，我国虽然对保护公民个人隐私权具有明确的法律规定，但是支付宝能够利用居民身份信息、地域信息进行大数据分析。</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可以提供大量精准的区域营销，开展更精确的服务，从而获得更高的收入。</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4152900" y="939800"/>
            <a:ext cx="3477895" cy="368300"/>
          </a:xfrm>
          <a:prstGeom prst="rect">
            <a:avLst/>
          </a:prstGeom>
          <a:noFill/>
        </p:spPr>
        <p:txBody>
          <a:bodyPr wrap="square">
            <a:spAutoFit/>
          </a:bodyPr>
          <a:p>
            <a:r>
              <a:rPr lang="en-US" sz="1800" b="1" dirty="0">
                <a:solidFill>
                  <a:schemeClr val="accent1"/>
                </a:solidFill>
                <a:latin typeface="微软雅黑" panose="020B0503020204020204" charset="-122"/>
                <a:ea typeface="微软雅黑" panose="020B0503020204020204" charset="-122"/>
                <a:sym typeface="+mn-ea"/>
              </a:rPr>
              <a:t>2</a:t>
            </a:r>
            <a:r>
              <a:rPr sz="1800" b="1" dirty="0">
                <a:solidFill>
                  <a:schemeClr val="accent1"/>
                </a:solidFill>
                <a:latin typeface="微软雅黑" panose="020B0503020204020204" charset="-122"/>
                <a:ea typeface="微软雅黑" panose="020B0503020204020204" charset="-122"/>
                <a:sym typeface="+mn-ea"/>
              </a:rPr>
              <a:t>.</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用户收入</a:t>
            </a:r>
            <a:endParaRPr sz="1800" b="1" dirty="0">
              <a:solidFill>
                <a:schemeClr val="accent1"/>
              </a:solidFill>
              <a:latin typeface="微软雅黑" panose="020B0503020204020204" charset="-122"/>
              <a:ea typeface="微软雅黑" panose="020B0503020204020204" charset="-122"/>
              <a:sym typeface="+mn-ea"/>
            </a:endParaRPr>
          </a:p>
        </p:txBody>
      </p:sp>
      <p:grpSp>
        <p:nvGrpSpPr>
          <p:cNvPr id="6" name="组合 5"/>
          <p:cNvGrpSpPr/>
          <p:nvPr/>
        </p:nvGrpSpPr>
        <p:grpSpPr>
          <a:xfrm>
            <a:off x="6360795" y="1771650"/>
            <a:ext cx="4998085" cy="4248785"/>
            <a:chOff x="4800" y="1320"/>
            <a:chExt cx="9600" cy="8160"/>
          </a:xfrm>
        </p:grpSpPr>
        <p:pic>
          <p:nvPicPr>
            <p:cNvPr id="112" name="图片 111"/>
            <p:cNvPicPr/>
            <p:nvPr/>
          </p:nvPicPr>
          <p:blipFill>
            <a:blip r:embed="rId2"/>
            <a:stretch>
              <a:fillRect/>
            </a:stretch>
          </p:blipFill>
          <p:spPr>
            <a:xfrm>
              <a:off x="4800" y="1320"/>
              <a:ext cx="9600" cy="8160"/>
            </a:xfrm>
            <a:prstGeom prst="rect">
              <a:avLst/>
            </a:prstGeom>
            <a:noFill/>
            <a:ln w="9525">
              <a:noFill/>
            </a:ln>
          </p:spPr>
        </p:pic>
        <p:sp>
          <p:nvSpPr>
            <p:cNvPr id="4" name="矩形 3"/>
            <p:cNvSpPr/>
            <p:nvPr/>
          </p:nvSpPr>
          <p:spPr>
            <a:xfrm>
              <a:off x="12095" y="8650"/>
              <a:ext cx="1935" cy="716"/>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additive="base">
                                        <p:cTn id="26"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additive="base">
                                        <p:cTn id="32"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3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（二）支付宝盈利模式分析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1"/>
            </p:custDataLst>
          </p:nvPr>
        </p:nvSpPr>
        <p:spPr>
          <a:xfrm>
            <a:off x="1144270" y="2324735"/>
            <a:ext cx="4629150" cy="332295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场景技术收入：众所周知，使用支付宝可以在不同的场所进行，在实体店购买物品时、线上进行转账、购物，利用高德打车时，都可以利用支付宝，同样这些APP或者商家使用支付宝，支付宝都要从中抽取一定比例的技术费用，获得技术收入。</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4152900" y="939800"/>
            <a:ext cx="3477895" cy="368300"/>
          </a:xfrm>
          <a:prstGeom prst="rect">
            <a:avLst/>
          </a:prstGeom>
          <a:noFill/>
        </p:spPr>
        <p:txBody>
          <a:bodyPr wrap="square">
            <a:spAutoFit/>
          </a:bodyPr>
          <a:p>
            <a:r>
              <a:rPr lang="en-US" sz="1800" b="1" dirty="0">
                <a:solidFill>
                  <a:schemeClr val="accent1"/>
                </a:solidFill>
                <a:latin typeface="微软雅黑" panose="020B0503020204020204" charset="-122"/>
                <a:ea typeface="微软雅黑" panose="020B0503020204020204" charset="-122"/>
                <a:sym typeface="+mn-ea"/>
              </a:rPr>
              <a:t>3</a:t>
            </a:r>
            <a:r>
              <a:rPr sz="1800" b="1" dirty="0">
                <a:solidFill>
                  <a:schemeClr val="accent1"/>
                </a:solidFill>
                <a:latin typeface="微软雅黑" panose="020B0503020204020204" charset="-122"/>
                <a:ea typeface="微软雅黑" panose="020B0503020204020204" charset="-122"/>
                <a:sym typeface="+mn-ea"/>
              </a:rPr>
              <a:t>.</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技术收入</a:t>
            </a:r>
            <a:endParaRPr sz="1800" b="1" dirty="0">
              <a:solidFill>
                <a:schemeClr val="accent1"/>
              </a:solidFill>
              <a:latin typeface="微软雅黑" panose="020B0503020204020204" charset="-122"/>
              <a:ea typeface="微软雅黑" panose="020B0503020204020204" charset="-122"/>
              <a:sym typeface="+mn-ea"/>
            </a:endParaRPr>
          </a:p>
        </p:txBody>
      </p:sp>
      <p:pic>
        <p:nvPicPr>
          <p:cNvPr id="113" name="图片 112"/>
          <p:cNvPicPr>
            <a:picLocks noChangeAspect="1"/>
          </p:cNvPicPr>
          <p:nvPr/>
        </p:nvPicPr>
        <p:blipFill>
          <a:blip r:embed="rId2"/>
          <a:srcRect t="32948" b="5846"/>
          <a:stretch>
            <a:fillRect/>
          </a:stretch>
        </p:blipFill>
        <p:spPr>
          <a:xfrm>
            <a:off x="6383020" y="1454785"/>
            <a:ext cx="4655820" cy="506285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9" presetClass="entr" presetSubtype="0" fill="hold" nodeType="afterEffect">
                                  <p:stCondLst>
                                    <p:cond delay="0"/>
                                  </p:stCondLst>
                                  <p:childTnLst>
                                    <p:set>
                                      <p:cBhvr>
                                        <p:cTn id="18" dur="1" fill="hold">
                                          <p:stCondLst>
                                            <p:cond delay="0"/>
                                          </p:stCondLst>
                                        </p:cTn>
                                        <p:tgtEl>
                                          <p:spTgt spid="113"/>
                                        </p:tgtEl>
                                        <p:attrNameLst>
                                          <p:attrName>style.visibility</p:attrName>
                                        </p:attrNameLst>
                                      </p:cBhvr>
                                      <p:to>
                                        <p:strVal val="visible"/>
                                      </p:to>
                                    </p:set>
                                    <p:animEffect transition="in" filter="dissolve">
                                      <p:cBhvr>
                                        <p:cTn id="19" dur="500"/>
                                        <p:tgtEl>
                                          <p:spTgt spid="113"/>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7580" y="2190115"/>
            <a:ext cx="10278110" cy="37141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518741" cy="473075"/>
            <a:chOff x="2347" y="2773"/>
            <a:chExt cx="5554"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362"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2973705"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（二）支付宝盈利模式分析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221740" y="2385060"/>
            <a:ext cx="3286760" cy="3322955"/>
          </a:xfrm>
          <a:prstGeom prst="rect">
            <a:avLst/>
          </a:prstGeom>
          <a:noFill/>
        </p:spPr>
        <p:txBody>
          <a:bodyPr wrap="square" rtlCol="0">
            <a:spAutoFit/>
          </a:bodyPr>
          <a:p>
            <a:pPr indent="508000" algn="just" fontAlgn="auto">
              <a:lnSpc>
                <a:spcPct val="150000"/>
              </a:lnSpc>
              <a:spcBef>
                <a:spcPts val="0"/>
              </a:spcBef>
              <a:spcAft>
                <a:spcPts val="1000"/>
              </a:spcAft>
              <a:extLst>
                <a:ext uri="{35155182-B16C-46BC-9424-99874614C6A1}">
                  <wpsdc:indentchars xmlns:wpsdc="http://www.wps.cn/officeDocument/2017/drawingmlCustomData" val="200" checksum="282533468"/>
                </a:ext>
              </a:extLst>
            </a:pPr>
            <a:r>
              <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rPr>
              <a:t>早期运营过程中，支付宝模仿淘宝，对所有用户无论是买方还是卖方都采取零收费的策略，随着注册量的激增，商户的不断入驻，对达到一定额度个人或企业收取费用。</a:t>
            </a:r>
            <a:endParaRPr lang="zh-CN" altLang="zh-CN" sz="20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sp>
        <p:nvSpPr>
          <p:cNvPr id="5" name="文本框 4"/>
          <p:cNvSpPr txBox="1"/>
          <p:nvPr/>
        </p:nvSpPr>
        <p:spPr>
          <a:xfrm>
            <a:off x="4152900" y="939800"/>
            <a:ext cx="3477895" cy="368300"/>
          </a:xfrm>
          <a:prstGeom prst="rect">
            <a:avLst/>
          </a:prstGeom>
          <a:noFill/>
        </p:spPr>
        <p:txBody>
          <a:bodyPr wrap="square">
            <a:spAutoFit/>
          </a:bodyPr>
          <a:p>
            <a:r>
              <a:rPr lang="en-US" sz="1800" b="1" dirty="0">
                <a:solidFill>
                  <a:schemeClr val="accent1"/>
                </a:solidFill>
                <a:latin typeface="微软雅黑" panose="020B0503020204020204" charset="-122"/>
                <a:ea typeface="微软雅黑" panose="020B0503020204020204" charset="-122"/>
                <a:sym typeface="+mn-ea"/>
              </a:rPr>
              <a:t>4</a:t>
            </a:r>
            <a:r>
              <a:rPr sz="1800" b="1" dirty="0">
                <a:solidFill>
                  <a:schemeClr val="accent1"/>
                </a:solidFill>
                <a:latin typeface="微软雅黑" panose="020B0503020204020204" charset="-122"/>
                <a:ea typeface="微软雅黑" panose="020B0503020204020204" charset="-122"/>
                <a:sym typeface="+mn-ea"/>
              </a:rPr>
              <a:t>.</a:t>
            </a:r>
            <a:r>
              <a:rPr lang="en-US" sz="1800" b="1" dirty="0">
                <a:solidFill>
                  <a:schemeClr val="accent1"/>
                </a:solidFill>
                <a:latin typeface="微软雅黑" panose="020B0503020204020204" charset="-122"/>
                <a:ea typeface="微软雅黑" panose="020B0503020204020204" charset="-122"/>
                <a:sym typeface="+mn-ea"/>
              </a:rPr>
              <a:t> </a:t>
            </a:r>
            <a:r>
              <a:rPr sz="1800" b="1" dirty="0">
                <a:solidFill>
                  <a:schemeClr val="accent1"/>
                </a:solidFill>
                <a:latin typeface="微软雅黑" panose="020B0503020204020204" charset="-122"/>
                <a:ea typeface="微软雅黑" panose="020B0503020204020204" charset="-122"/>
                <a:sym typeface="+mn-ea"/>
              </a:rPr>
              <a:t>手续费收入</a:t>
            </a:r>
            <a:endParaRPr sz="1800" b="1" dirty="0">
              <a:solidFill>
                <a:schemeClr val="accent1"/>
              </a:solidFill>
              <a:latin typeface="微软雅黑" panose="020B0503020204020204" charset="-122"/>
              <a:ea typeface="微软雅黑" panose="020B0503020204020204" charset="-122"/>
              <a:sym typeface="+mn-ea"/>
            </a:endParaRPr>
          </a:p>
        </p:txBody>
      </p:sp>
      <p:pic>
        <p:nvPicPr>
          <p:cNvPr id="114" name="图片 113"/>
          <p:cNvPicPr/>
          <p:nvPr/>
        </p:nvPicPr>
        <p:blipFill>
          <a:blip r:embed="rId3"/>
          <a:stretch>
            <a:fillRect/>
          </a:stretch>
        </p:blipFill>
        <p:spPr>
          <a:xfrm>
            <a:off x="4886960" y="2000250"/>
            <a:ext cx="6162040" cy="409321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par>
                          <p:cTn id="11" fill="hold">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p:tgtEl>
                                          <p:spTgt spid="5"/>
                                        </p:tgtEl>
                                        <p:attrNameLst>
                                          <p:attrName>ppt_y</p:attrName>
                                        </p:attrNameLst>
                                      </p:cBhvr>
                                      <p:tavLst>
                                        <p:tav tm="0">
                                          <p:val>
                                            <p:strVal val="#ppt_y+#ppt_h*1.125000"/>
                                          </p:val>
                                        </p:tav>
                                        <p:tav tm="100000">
                                          <p:val>
                                            <p:strVal val="#ppt_y"/>
                                          </p:val>
                                        </p:tav>
                                      </p:tavLst>
                                    </p:anim>
                                    <p:animEffect transition="in" filter="wipe(up)">
                                      <p:cBhvr>
                                        <p:cTn id="15" dur="500"/>
                                        <p:tgtEl>
                                          <p:spTgt spid="5"/>
                                        </p:tgtEl>
                                      </p:cBhvr>
                                    </p:animEffect>
                                  </p:childTnLst>
                                </p:cTn>
                              </p:par>
                            </p:childTnLst>
                          </p:cTn>
                        </p:par>
                        <p:par>
                          <p:cTn id="16" fill="hold">
                            <p:stCondLst>
                              <p:cond delay="1000"/>
                            </p:stCondLst>
                            <p:childTnLst>
                              <p:par>
                                <p:cTn id="17" presetID="14" presetClass="entr" presetSubtype="10" fill="hold" nodeType="afterEffect">
                                  <p:stCondLst>
                                    <p:cond delay="0"/>
                                  </p:stCondLst>
                                  <p:childTnLst>
                                    <p:set>
                                      <p:cBhvr>
                                        <p:cTn id="18" dur="1" fill="hold">
                                          <p:stCondLst>
                                            <p:cond delay="0"/>
                                          </p:stCondLst>
                                        </p:cTn>
                                        <p:tgtEl>
                                          <p:spTgt spid="114"/>
                                        </p:tgtEl>
                                        <p:attrNameLst>
                                          <p:attrName>style.visibility</p:attrName>
                                        </p:attrNameLst>
                                      </p:cBhvr>
                                      <p:to>
                                        <p:strVal val="visible"/>
                                      </p:to>
                                    </p:set>
                                    <p:animEffect transition="in" filter="randombar(horizontal)">
                                      <p:cBhvr>
                                        <p:cTn id="19" dur="500"/>
                                        <p:tgtEl>
                                          <p:spTgt spid="114"/>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additive="base">
                                        <p:cTn id="24"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
                                            <p:txEl>
                                              <p:pRg st="0" end="0"/>
                                            </p:txEl>
                                          </p:spTgt>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wipe(right)">
                                      <p:cBhvr>
                                        <p:cTn id="28"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3" grpId="0" bldLvl="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 name="矩形 42"/>
          <p:cNvSpPr/>
          <p:nvPr>
            <p:custDataLst>
              <p:tags r:id="rId1"/>
            </p:custDataLst>
          </p:nvPr>
        </p:nvSpPr>
        <p:spPr>
          <a:xfrm>
            <a:off x="956945" y="1604010"/>
            <a:ext cx="10278110" cy="1257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三、主要第三方支付企业盈利模式</a:t>
            </a:r>
            <a:endParaRPr lang="zh-CN" altLang="en-US"/>
          </a:p>
        </p:txBody>
      </p:sp>
      <p:grpSp>
        <p:nvGrpSpPr>
          <p:cNvPr id="39" name="组合 38"/>
          <p:cNvGrpSpPr/>
          <p:nvPr/>
        </p:nvGrpSpPr>
        <p:grpSpPr>
          <a:xfrm>
            <a:off x="634365" y="887095"/>
            <a:ext cx="3736049" cy="473075"/>
            <a:chOff x="2347" y="2773"/>
            <a:chExt cx="5897" cy="952"/>
          </a:xfrm>
        </p:grpSpPr>
        <p:sp>
          <p:nvSpPr>
            <p:cNvPr id="40" name="平行四边形 39"/>
            <p:cNvSpPr/>
            <p:nvPr/>
          </p:nvSpPr>
          <p:spPr>
            <a:xfrm>
              <a:off x="2347" y="2773"/>
              <a:ext cx="349" cy="952"/>
            </a:xfrm>
            <a:prstGeom prst="parallelogram">
              <a:avLst>
                <a:gd name="adj" fmla="val 6131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平行四边形 40"/>
            <p:cNvSpPr/>
            <p:nvPr/>
          </p:nvSpPr>
          <p:spPr>
            <a:xfrm>
              <a:off x="2539" y="2773"/>
              <a:ext cx="5705" cy="952"/>
            </a:xfrm>
            <a:prstGeom prst="parallelogram">
              <a:avLst>
                <a:gd name="adj" fmla="val 25025"/>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89000" y="939165"/>
            <a:ext cx="3263900" cy="368300"/>
          </a:xfrm>
          <a:prstGeom prst="rect">
            <a:avLst/>
          </a:prstGeom>
          <a:noFill/>
        </p:spPr>
        <p:txBody>
          <a:bodyPr wrap="square">
            <a:spAutoFit/>
          </a:bodyPr>
          <a:p>
            <a:r>
              <a:rPr lang="zh-CN" altLang="en-US" sz="1800" b="1" dirty="0">
                <a:solidFill>
                  <a:schemeClr val="bg1"/>
                </a:solidFill>
                <a:latin typeface="微软雅黑" panose="020B0503020204020204" charset="-122"/>
                <a:ea typeface="微软雅黑" panose="020B0503020204020204" charset="-122"/>
                <a:sym typeface="+mn-ea"/>
              </a:rPr>
              <a:t>（三）微信支付盈利模式分析</a:t>
            </a:r>
            <a:endParaRPr lang="zh-CN" altLang="en-US" sz="1800" b="1" dirty="0">
              <a:solidFill>
                <a:schemeClr val="bg1"/>
              </a:solidFill>
              <a:latin typeface="微软雅黑" panose="020B0503020204020204" charset="-122"/>
              <a:ea typeface="微软雅黑" panose="020B0503020204020204" charset="-122"/>
              <a:sym typeface="+mn-ea"/>
            </a:endParaRPr>
          </a:p>
        </p:txBody>
      </p:sp>
      <p:sp>
        <p:nvSpPr>
          <p:cNvPr id="3" name="TextBox 6"/>
          <p:cNvSpPr txBox="1"/>
          <p:nvPr>
            <p:custDataLst>
              <p:tags r:id="rId2"/>
            </p:custDataLst>
          </p:nvPr>
        </p:nvSpPr>
        <p:spPr>
          <a:xfrm>
            <a:off x="1144270" y="1771650"/>
            <a:ext cx="9769475"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rPr>
              <a:t>微信支付以社交平台微信为基础进行交易活动，所产生的盈利与微信进行分成，最终归与腾讯。微信的盈利来源包括多种渠道，盈利来源支撑微信不断开发新产品，并实现持久的获利。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endParaRPr>
          </a:p>
        </p:txBody>
      </p:sp>
      <p:grpSp>
        <p:nvGrpSpPr>
          <p:cNvPr id="4" name="组合 3"/>
          <p:cNvGrpSpPr/>
          <p:nvPr/>
        </p:nvGrpSpPr>
        <p:grpSpPr>
          <a:xfrm>
            <a:off x="2146300" y="3632835"/>
            <a:ext cx="2553970" cy="2401805"/>
            <a:chOff x="6079" y="5432"/>
            <a:chExt cx="2250" cy="2116"/>
          </a:xfrm>
        </p:grpSpPr>
        <p:sp>
          <p:nvSpPr>
            <p:cNvPr id="6" name="六边形 5"/>
            <p:cNvSpPr/>
            <p:nvPr>
              <p:custDataLst>
                <p:tags r:id="rId3"/>
              </p:custDataLst>
            </p:nvPr>
          </p:nvSpPr>
          <p:spPr>
            <a:xfrm>
              <a:off x="6439" y="5432"/>
              <a:ext cx="1531" cy="1306"/>
            </a:xfrm>
            <a:prstGeom prst="hexagon">
              <a:avLst/>
            </a:prstGeom>
            <a:solidFill>
              <a:srgbClr val="5265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01</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36" name="文本框 10"/>
            <p:cNvSpPr txBox="1"/>
            <p:nvPr>
              <p:custDataLst>
                <p:tags r:id="rId4"/>
              </p:custDataLst>
            </p:nvPr>
          </p:nvSpPr>
          <p:spPr>
            <a:xfrm>
              <a:off x="6079"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用户收入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grpSp>
        <p:nvGrpSpPr>
          <p:cNvPr id="44" name="组合 43"/>
          <p:cNvGrpSpPr/>
          <p:nvPr/>
        </p:nvGrpSpPr>
        <p:grpSpPr>
          <a:xfrm>
            <a:off x="4731385" y="3632835"/>
            <a:ext cx="2553970" cy="2401805"/>
            <a:chOff x="9202" y="5432"/>
            <a:chExt cx="2250" cy="2116"/>
          </a:xfrm>
        </p:grpSpPr>
        <p:sp>
          <p:nvSpPr>
            <p:cNvPr id="37" name="六边形 36"/>
            <p:cNvSpPr/>
            <p:nvPr>
              <p:custDataLst>
                <p:tags r:id="rId5"/>
              </p:custDataLst>
            </p:nvPr>
          </p:nvSpPr>
          <p:spPr>
            <a:xfrm>
              <a:off x="9562" y="5432"/>
              <a:ext cx="1531" cy="1306"/>
            </a:xfrm>
            <a:prstGeom prst="hexagon">
              <a:avLst/>
            </a:prstGeom>
            <a:solidFill>
              <a:schemeClr val="bg2">
                <a:lumMod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02</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38" name="文本框 10"/>
            <p:cNvSpPr txBox="1"/>
            <p:nvPr>
              <p:custDataLst>
                <p:tags r:id="rId6"/>
              </p:custDataLst>
            </p:nvPr>
          </p:nvSpPr>
          <p:spPr>
            <a:xfrm>
              <a:off x="9202"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增值收入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grpSp>
        <p:nvGrpSpPr>
          <p:cNvPr id="45" name="组合 44"/>
          <p:cNvGrpSpPr/>
          <p:nvPr/>
        </p:nvGrpSpPr>
        <p:grpSpPr>
          <a:xfrm>
            <a:off x="7316470" y="3632835"/>
            <a:ext cx="2553970" cy="2401805"/>
            <a:chOff x="12324" y="5432"/>
            <a:chExt cx="2250" cy="2116"/>
          </a:xfrm>
        </p:grpSpPr>
        <p:sp>
          <p:nvSpPr>
            <p:cNvPr id="7" name="六边形 6"/>
            <p:cNvSpPr/>
            <p:nvPr>
              <p:custDataLst>
                <p:tags r:id="rId7"/>
              </p:custDataLst>
            </p:nvPr>
          </p:nvSpPr>
          <p:spPr>
            <a:xfrm>
              <a:off x="12684" y="5432"/>
              <a:ext cx="1531" cy="1306"/>
            </a:xfrm>
            <a:prstGeom prst="hexagon">
              <a:avLst/>
            </a:prstGeom>
            <a:solidFill>
              <a:srgbClr val="5265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DINPro-Black" panose="02000503030000020004" charset="0"/>
                  <a:ea typeface="微软雅黑" panose="020B0503020204020204" charset="-122"/>
                  <a:cs typeface="DINPro-Black" panose="02000503030000020004" charset="0"/>
                </a:rPr>
                <a:t>03</a:t>
              </a:r>
              <a:endParaRPr lang="en-US" altLang="zh-CN" sz="3200" dirty="0">
                <a:latin typeface="DINPro-Black" panose="02000503030000020004" charset="0"/>
                <a:ea typeface="微软雅黑" panose="020B0503020204020204" charset="-122"/>
                <a:cs typeface="DINPro-Black" panose="02000503030000020004" charset="0"/>
              </a:endParaRPr>
            </a:p>
          </p:txBody>
        </p:sp>
        <p:sp>
          <p:nvSpPr>
            <p:cNvPr id="8" name="文本框 10"/>
            <p:cNvSpPr txBox="1"/>
            <p:nvPr>
              <p:custDataLst>
                <p:tags r:id="rId8"/>
              </p:custDataLst>
            </p:nvPr>
          </p:nvSpPr>
          <p:spPr>
            <a:xfrm>
              <a:off x="12324" y="6980"/>
              <a:ext cx="2250" cy="568"/>
            </a:xfrm>
            <a:prstGeom prst="rect">
              <a:avLst/>
            </a:prstGeom>
            <a:noFill/>
          </p:spPr>
          <p:txBody>
            <a:bodyPr vert="horz" wrap="square" lIns="90000" tIns="46800" rIns="90000" bIns="46800" rtlCol="0" anchor="t" anchorCtr="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ctr" fontAlgn="auto">
                <a:lnSpc>
                  <a:spcPct val="100000"/>
                </a:lnSpc>
                <a:spcBef>
                  <a:spcPts val="0"/>
                </a:spcBef>
                <a:spcAft>
                  <a:spcPts val="0"/>
                </a:spcAft>
                <a:buSzPct val="100000"/>
              </a:pPr>
              <a:r>
                <a:rPr lang="zh-CN" altLang="en-US" b="1" spc="140">
                  <a:solidFill>
                    <a:schemeClr val="tx1"/>
                  </a:solidFill>
                  <a:latin typeface="Arial" panose="020B0604020202020204" pitchFamily="34" charset="0"/>
                  <a:ea typeface="微软雅黑" panose="020B0503020204020204" charset="-122"/>
                  <a:sym typeface="+mn-ea"/>
                </a:rPr>
                <a:t>技术收入</a:t>
              </a:r>
              <a:endParaRPr lang="zh-CN" altLang="en-US" b="1" spc="140">
                <a:solidFill>
                  <a:schemeClr val="tx1"/>
                </a:solidFill>
                <a:latin typeface="Arial" panose="020B0604020202020204" pitchFamily="34" charset="0"/>
                <a:ea typeface="微软雅黑" panose="020B0503020204020204" charset="-122"/>
                <a:sym typeface="+mn-ea"/>
              </a:endParaRPr>
            </a:p>
          </p:txBody>
        </p:sp>
      </p:gr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barn(inVertical)">
                                      <p:cBhvr>
                                        <p:cTn id="19" dur="500"/>
                                        <p:tgtEl>
                                          <p:spTgt spid="43"/>
                                        </p:tgtEl>
                                      </p:cBhvr>
                                    </p:animEffect>
                                  </p:childTnLst>
                                </p:cTn>
                              </p:par>
                            </p:childTnLst>
                          </p:cTn>
                        </p:par>
                        <p:par>
                          <p:cTn id="20" fill="hold">
                            <p:stCondLst>
                              <p:cond delay="500"/>
                            </p:stCondLst>
                            <p:childTnLst>
                              <p:par>
                                <p:cTn id="21" presetID="12" presetClass="entr" presetSubtype="8"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p:tgtEl>
                                          <p:spTgt spid="4"/>
                                        </p:tgtEl>
                                        <p:attrNameLst>
                                          <p:attrName>ppt_x</p:attrName>
                                        </p:attrNameLst>
                                      </p:cBhvr>
                                      <p:tavLst>
                                        <p:tav tm="0">
                                          <p:val>
                                            <p:strVal val="#ppt_x-#ppt_w*1.125000"/>
                                          </p:val>
                                        </p:tav>
                                        <p:tav tm="100000">
                                          <p:val>
                                            <p:strVal val="#ppt_x"/>
                                          </p:val>
                                        </p:tav>
                                      </p:tavLst>
                                    </p:anim>
                                    <p:animEffect transition="in" filter="wipe(right)">
                                      <p:cBhvr>
                                        <p:cTn id="24" dur="500"/>
                                        <p:tgtEl>
                                          <p:spTgt spid="4"/>
                                        </p:tgtEl>
                                      </p:cBhvr>
                                    </p:animEffect>
                                  </p:childTnLst>
                                </p:cTn>
                              </p:par>
                              <p:par>
                                <p:cTn id="25" presetID="12" presetClass="entr" presetSubtype="8" fill="hold" nodeType="with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500"/>
                                        <p:tgtEl>
                                          <p:spTgt spid="44"/>
                                        </p:tgtEl>
                                        <p:attrNameLst>
                                          <p:attrName>ppt_x</p:attrName>
                                        </p:attrNameLst>
                                      </p:cBhvr>
                                      <p:tavLst>
                                        <p:tav tm="0">
                                          <p:val>
                                            <p:strVal val="#ppt_x-#ppt_w*1.125000"/>
                                          </p:val>
                                        </p:tav>
                                        <p:tav tm="100000">
                                          <p:val>
                                            <p:strVal val="#ppt_x"/>
                                          </p:val>
                                        </p:tav>
                                      </p:tavLst>
                                    </p:anim>
                                    <p:animEffect transition="in" filter="wipe(right)">
                                      <p:cBhvr>
                                        <p:cTn id="28" dur="500"/>
                                        <p:tgtEl>
                                          <p:spTgt spid="44"/>
                                        </p:tgtEl>
                                      </p:cBhvr>
                                    </p:animEffect>
                                  </p:childTnLst>
                                </p:cTn>
                              </p:par>
                              <p:par>
                                <p:cTn id="29" presetID="12" presetClass="entr" presetSubtype="8"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additive="base">
                                        <p:cTn id="31" dur="500"/>
                                        <p:tgtEl>
                                          <p:spTgt spid="45"/>
                                        </p:tgtEl>
                                        <p:attrNameLst>
                                          <p:attrName>ppt_x</p:attrName>
                                        </p:attrNameLst>
                                      </p:cBhvr>
                                      <p:tavLst>
                                        <p:tav tm="0">
                                          <p:val>
                                            <p:strVal val="#ppt_x-#ppt_w*1.125000"/>
                                          </p:val>
                                        </p:tav>
                                        <p:tav tm="100000">
                                          <p:val>
                                            <p:strVal val="#ppt_x"/>
                                          </p:val>
                                        </p:tav>
                                      </p:tavLst>
                                    </p:anim>
                                    <p:animEffect transition="in" filter="wipe(right)">
                                      <p:cBhvr>
                                        <p:cTn id="3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3" grpId="0" uiExpand="1" build="p"/>
      <p:bldP spid="43"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178812_3*m_h_i*1_1_2"/>
  <p:tag name="KSO_WM_TEMPLATE_CATEGORY" val="diagram"/>
  <p:tag name="KSO_WM_TEMPLATE_INDEX" val="20178812"/>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1"/>
  <p:tag name="KSO_WM_UNIT_ID" val="diagram20178812_3*m_h_i*1_1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3"/>
  <p:tag name="KSO_WM_UNIT_ID" val="diagram20178812_3*m_h_i*1_2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178812_3*m_h_i*1_2_2"/>
  <p:tag name="KSO_WM_TEMPLATE_CATEGORY" val="diagram"/>
  <p:tag name="KSO_WM_TEMPLATE_INDEX" val="20178812"/>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1"/>
  <p:tag name="KSO_WM_UNIT_ID" val="diagram20178812_3*m_h_i*1_2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3"/>
  <p:tag name="KSO_WM_UNIT_ID" val="diagram20178812_3*m_h_i*1_3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2"/>
  <p:tag name="KSO_WM_UNIT_ID" val="diagram20178812_3*m_h_i*1_3_2"/>
  <p:tag name="KSO_WM_TEMPLATE_CATEGORY" val="diagram"/>
  <p:tag name="KSO_WM_TEMPLATE_INDEX" val="20178812"/>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3_1"/>
  <p:tag name="KSO_WM_UNIT_ID" val="diagram20178812_3*m_h_i*1_3_1"/>
  <p:tag name="KSO_WM_TEMPLATE_CATEGORY" val="diagram"/>
  <p:tag name="KSO_WM_TEMPLATE_INDEX" val="20178812"/>
  <p:tag name="KSO_WM_UNIT_LAYERLEVEL" val="1_1_1"/>
  <p:tag name="KSO_WM_TAG_VERSION" val="1.0"/>
  <p:tag name="KSO_WM_BEAUTIFY_FLAG" val="#wm#"/>
  <p:tag name="KSO_WM_UNIT_TEXT_FILL_FORE_SCHEMECOLOR_INDEX" val="14"/>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1.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19149_3*l_h_i*1_1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7.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19149_3*l_h_f*1_1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19149_3*l_h_i*1_2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29.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9149_3*l_h_f*1_2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19149_3*l_h_i*1_3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1.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19149_3*l_h_f*1_3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219149_3*l_h_i*1_4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3.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19149_3*l_h_f*1_4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34.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3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3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4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19149_3*l_h_i*1_1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3.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19149_3*l_h_f*1_1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19149_3*l_h_i*1_2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5.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9149_3*l_h_f*1_2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19149_3*l_h_i*1_3_2"/>
  <p:tag name="KSO_WM_TEMPLATE_CATEGORY" val="diagram"/>
  <p:tag name="KSO_WM_TEMPLATE_INDEX" val="20219149"/>
  <p:tag name="KSO_WM_UNIT_LAYERLEVEL" val="1_1_1"/>
  <p:tag name="KSO_WM_TAG_VERSION" val="1.0"/>
  <p:tag name="KSO_WM_BEAUTIFY_FLAG" val="#wm#"/>
  <p:tag name="KSO_WM_CHIP_GROUPID" val="60b9e9c7d573a1aeab43c116"/>
  <p:tag name="KSO_WM_CHIP_XID" val="60b9e9c7d573a1aeab43c117"/>
  <p:tag name="KSO_WM_ASSEMBLE_CHIP_INDEX" val="e3d42c08b25f4db7805c3862d8621ade"/>
  <p:tag name="KSO_WM_UNIT_VALUE" val="6"/>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7.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19149_3*l_h_f*1_3_1"/>
  <p:tag name="KSO_WM_TEMPLATE_CATEGORY" val="diagram"/>
  <p:tag name="KSO_WM_TEMPLATE_INDEX" val="20219149"/>
  <p:tag name="KSO_WM_UNIT_LAYERLEVEL" val="1_1_1"/>
  <p:tag name="KSO_WM_TAG_VERSION" val="1.0"/>
  <p:tag name="KSO_WM_BEAUTIFY_FLAG" val="#wm#"/>
  <p:tag name="KSO_WM_UNIT_VALUE" val="18"/>
  <p:tag name="KSO_WM_UNIT_PRESET_TEXT" val="单击此处输入正文"/>
  <p:tag name="KSO_WM_CHIP_GROUPID" val="60b9e9c7d573a1aeab43c116"/>
  <p:tag name="KSO_WM_CHIP_XID" val="60b9e9c7d573a1aeab43c117"/>
  <p:tag name="KSO_WM_ASSEMBLE_CHIP_INDEX" val="e3d42c08b25f4db7805c3862d8621ade"/>
  <p:tag name="KSO_WM_UNIT_TEXT_FILL_FORE_SCHEMECOLOR_INDEX_BRIGHTNESS" val="0"/>
  <p:tag name="KSO_WM_UNIT_TEXT_FILL_FORE_SCHEMECOLOR_INDEX" val="13"/>
  <p:tag name="KSO_WM_UNIT_TEXT_FILL_TYPE" val="1"/>
  <p:tag name="KSO_WM_UNIT_USESOURCEFORMAT_APPLY" val="1"/>
</p:tagLst>
</file>

<file path=ppt/tags/tag48.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4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3.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56.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57.xml><?xml version="1.0" encoding="utf-8"?>
<p:tagLst xmlns:p="http://schemas.openxmlformats.org/presentationml/2006/main">
  <p:tag name="KSO_WPP_MARK_KEY" val="a6d9635f-c6b9-48ab-9b4f-4733d5fb7f23"/>
  <p:tag name="COMMONDATA" val="eyJoZGlkIjoiOTRiYWY2ZDYxOTM2OTVmOTUwNjYxNzhkNWNmYTNiNjcifQ=="/>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3"/>
  <p:tag name="KSO_WM_UNIT_ID" val="diagram20178812_3*m_h_i*1_1_3"/>
  <p:tag name="KSO_WM_TEMPLATE_CATEGORY" val="diagram"/>
  <p:tag name="KSO_WM_TEMPLATE_INDEX" val="20178812"/>
  <p:tag name="KSO_WM_UNIT_LAYERLEVEL" val="1_1_1"/>
  <p:tag name="KSO_WM_TAG_VERSION" val="1.0"/>
  <p:tag name="KSO_WM_BEAUTIFY_FLAG" val="#wm#"/>
  <p:tag name="KSO_WM_UNIT_LINE_FORE_SCHEMECOLOR_INDEX" val="10"/>
  <p:tag name="KSO_WM_UNIT_LINE_FILL_TYPE" val="2"/>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2151</Words>
  <Application>WPS 演示</Application>
  <PresentationFormat>全屏显示(16:9)</PresentationFormat>
  <Paragraphs>151</Paragraphs>
  <Slides>13</Slides>
  <Notes>16</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13</vt:i4>
      </vt:variant>
    </vt:vector>
  </HeadingPairs>
  <TitlesOfParts>
    <vt:vector size="31" baseType="lpstr">
      <vt:lpstr>Arial</vt:lpstr>
      <vt:lpstr>宋体</vt:lpstr>
      <vt:lpstr>Wingdings</vt:lpstr>
      <vt:lpstr>Calibri</vt:lpstr>
      <vt:lpstr>Agency FB</vt:lpstr>
      <vt:lpstr>Trebuchet MS</vt:lpstr>
      <vt:lpstr>方正正黑简体</vt:lpstr>
      <vt:lpstr>黑体</vt:lpstr>
      <vt:lpstr>Calibri</vt:lpstr>
      <vt:lpstr>微软雅黑</vt:lpstr>
      <vt:lpstr>DINPro-Black</vt:lpstr>
      <vt:lpstr>DejaVu Math TeX Gyre</vt:lpstr>
      <vt:lpstr>Times New Roman</vt:lpstr>
      <vt:lpstr>Wingdings</vt:lpstr>
      <vt:lpstr>Arial Unicode MS</vt:lpstr>
      <vt:lpstr>等线</vt:lpstr>
      <vt:lpstr>第一PPT，www.1ppt.com</vt:lpstr>
      <vt:lpstr>1_第一PPT，www.1ppt.com</vt:lpstr>
      <vt:lpstr>PowerPoint 演示文稿</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三、主要第三方支付企业盈利模式</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718</cp:revision>
  <dcterms:created xsi:type="dcterms:W3CDTF">2017-03-04T06:55:00Z</dcterms:created>
  <dcterms:modified xsi:type="dcterms:W3CDTF">2023-06-08T03:32:32Z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99E944F151EA4DCF937E43CA5F3A35A7</vt:lpwstr>
  </property>
  <property fmtid="{D5CDD505-2E9C-101B-9397-08002B2CF9AE}" pid="3" name="KSOProductBuildVer">
    <vt:lpwstr>2052-11.1.0.14309</vt:lpwstr>
  </property>
</Properties>
</file>