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5"/>
  </p:notesMasterIdLst>
  <p:sldIdLst>
    <p:sldId id="423" r:id="rId4"/>
    <p:sldId id="608" r:id="rId6"/>
    <p:sldId id="639" r:id="rId7"/>
    <p:sldId id="640" r:id="rId8"/>
    <p:sldId id="641" r:id="rId9"/>
    <p:sldId id="642" r:id="rId10"/>
    <p:sldId id="643" r:id="rId11"/>
    <p:sldId id="644" r:id="rId12"/>
    <p:sldId id="363" r:id="rId13"/>
  </p:sldIdLst>
  <p:sldSz cx="12192635" cy="6858000"/>
  <p:notesSz cx="6858000" cy="9144000"/>
  <p:custDataLst>
    <p:tags r:id="rId18"/>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EEEEE"/>
    <a:srgbClr val="EAEEF2"/>
    <a:srgbClr val="FFFFFF"/>
    <a:srgbClr val="2B4663"/>
    <a:srgbClr val="61849B"/>
    <a:srgbClr val="526580"/>
    <a:srgbClr val="323F4B"/>
    <a:srgbClr val="00B6A5"/>
    <a:srgbClr val="43536A"/>
    <a:srgbClr val="F9FA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2" autoAdjust="0"/>
    <p:restoredTop sz="94662" autoAdjust="0"/>
  </p:normalViewPr>
  <p:slideViewPr>
    <p:cSldViewPr snapToGrid="0">
      <p:cViewPr>
        <p:scale>
          <a:sx n="66" d="100"/>
          <a:sy n="66" d="100"/>
        </p:scale>
        <p:origin x="-432" y="-1626"/>
      </p:cViewPr>
      <p:guideLst>
        <p:guide orient="horz" pos="2159"/>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86" d="100"/>
        <a:sy n="18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29.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530" y="1143000"/>
            <a:ext cx="548694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宋体" panose="02010600030101010101" pitchFamily="2" charset="-122"/>
              </a:rPr>
            </a:fld>
            <a:endParaRPr lang="zh-CN" altLang="en-US" sz="1200">
              <a:latin typeface="Calibri" panose="020F050202020403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0700" y="685800"/>
            <a:ext cx="60966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smtClean="0"/>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solidFill>
                  <a:prstClr val="black"/>
                </a:solidFill>
                <a:latin typeface="Calibri" panose="020F0502020204030204" pitchFamily="34" charset="0"/>
                <a:ea typeface="宋体" panose="02010600030101010101" pitchFamily="2" charset="-122"/>
              </a:rPr>
            </a:fld>
            <a:endParaRPr lang="zh-CN" altLang="en-US" sz="1200">
              <a:solidFill>
                <a:prstClr val="black"/>
              </a:solidFill>
              <a:latin typeface="Calibri" panose="020F050202020403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7" Type="http://schemas.openxmlformats.org/officeDocument/2006/relationships/image" Target="file:///C:\Users\1V994W2\PycharmProjects\PPT_Background_Generation/pic_temp/1_pic_quater_right_up.png" TargetMode="External"/><Relationship Id="rId6" Type="http://schemas.openxmlformats.org/officeDocument/2006/relationships/image" Target="../media/image2.png"/><Relationship Id="rId5" Type="http://schemas.openxmlformats.org/officeDocument/2006/relationships/tags" Target="../tags/tag2.xml"/><Relationship Id="rId4" Type="http://schemas.openxmlformats.org/officeDocument/2006/relationships/image" Target="file:///C:\Users\1V994W2\PycharmProjects\PPT_Background_Generation/pic_temp/0_pic_quater_left_up.png" TargetMode="External"/><Relationship Id="rId3" Type="http://schemas.openxmlformats.org/officeDocument/2006/relationships/image" Target="../media/image1.png"/><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
        <p:nvSpPr>
          <p:cNvPr id="2" name="直角三角形 1"/>
          <p:cNvSpPr/>
          <p:nvPr userDrawn="1"/>
        </p:nvSpPr>
        <p:spPr>
          <a:xfrm flipH="1">
            <a:off x="10954527" y="5535066"/>
            <a:ext cx="1238674" cy="1323287"/>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schemeClr val="bg2">
                  <a:lumMod val="25000"/>
                </a:schemeClr>
              </a:solidFill>
            </a:endParaRPr>
          </a:p>
        </p:txBody>
      </p:sp>
      <p:grpSp>
        <p:nvGrpSpPr>
          <p:cNvPr id="8" name="组合 7"/>
          <p:cNvGrpSpPr/>
          <p:nvPr userDrawn="1"/>
        </p:nvGrpSpPr>
        <p:grpSpPr>
          <a:xfrm>
            <a:off x="265880" y="-446216"/>
            <a:ext cx="1454717" cy="852637"/>
            <a:chOff x="244" y="-590"/>
            <a:chExt cx="2015" cy="1180"/>
          </a:xfrm>
        </p:grpSpPr>
        <p:sp>
          <p:nvSpPr>
            <p:cNvPr id="4" name="直角三角形 3"/>
            <p:cNvSpPr/>
            <p:nvPr userDrawn="1"/>
          </p:nvSpPr>
          <p:spPr>
            <a:xfrm rot="13500000" flipV="1">
              <a:off x="1079" y="-590"/>
              <a:ext cx="1180" cy="1180"/>
            </a:xfrm>
            <a:prstGeom prst="rtTriangle">
              <a:avLst/>
            </a:prstGeom>
            <a:solidFill>
              <a:srgbClr val="5265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sp>
          <p:nvSpPr>
            <p:cNvPr id="3" name="直角三角形 2"/>
            <p:cNvSpPr/>
            <p:nvPr userDrawn="1"/>
          </p:nvSpPr>
          <p:spPr>
            <a:xfrm rot="13500000" flipV="1">
              <a:off x="244" y="-590"/>
              <a:ext cx="1180" cy="1180"/>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35">
                <a:solidFill>
                  <a:prstClr val="white"/>
                </a:solidFill>
              </a:endParaRPr>
            </a:p>
          </p:txBody>
        </p:sp>
      </p:grpSp>
      <p:sp>
        <p:nvSpPr>
          <p:cNvPr id="7" name="Title 1"/>
          <p:cNvSpPr>
            <a:spLocks noGrp="1"/>
          </p:cNvSpPr>
          <p:nvPr>
            <p:ph type="title"/>
          </p:nvPr>
        </p:nvSpPr>
        <p:spPr>
          <a:xfrm>
            <a:off x="1745999" y="154101"/>
            <a:ext cx="9796051" cy="484318"/>
          </a:xfrm>
        </p:spPr>
        <p:txBody>
          <a:bodyPr>
            <a:noAutofit/>
          </a:bodyPr>
          <a:lstStyle>
            <a:lvl1pPr>
              <a:lnSpc>
                <a:spcPct val="100000"/>
              </a:lnSpc>
              <a:defRPr sz="2665"/>
            </a:lvl1pPr>
          </a:lstStyle>
          <a:p>
            <a:r>
              <a:rPr lang="zh-CN" altLang="en-US" smtClean="0"/>
              <a:t>单击此处编辑母版标题样式</a:t>
            </a:r>
            <a:endParaRPr lang="zh-CN" altLang="en-US" dirty="0" smtClean="0"/>
          </a:p>
        </p:txBody>
      </p:sp>
    </p:spTree>
  </p:cSld>
  <p:clrMapOvr>
    <a:masterClrMapping/>
  </p:clrMapOvr>
  <p:transition spd="med" advClick="0" advTm="0">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634114" y="78536"/>
            <a:ext cx="9796051" cy="484318"/>
          </a:xfrm>
        </p:spPr>
        <p:txBody>
          <a:bodyPr>
            <a:noAutofit/>
          </a:bodyPr>
          <a:lstStyle>
            <a:lvl1pPr>
              <a:lnSpc>
                <a:spcPct val="100000"/>
              </a:lnSpc>
              <a:defRPr sz="2200" b="1">
                <a:solidFill>
                  <a:schemeClr val="accent1"/>
                </a:solidFill>
              </a:defRPr>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pic>
        <p:nvPicPr>
          <p:cNvPr id="5" name="图片 4"/>
          <p:cNvPicPr/>
          <p:nvPr userDrawn="1">
            <p:custDataLst>
              <p:tags r:id="rId2"/>
            </p:custDataLst>
          </p:nvPr>
        </p:nvPicPr>
        <p:blipFill>
          <a:blip r:embed="rId3" r:link="rId4" cstate="print">
            <a:extLst>
              <a:ext uri="{28A0092B-C50C-407E-A947-70E740481C1C}">
                <a14:useLocalDpi xmlns:a14="http://schemas.microsoft.com/office/drawing/2010/main" val="0"/>
              </a:ext>
            </a:extLst>
          </a:blip>
          <a:stretch>
            <a:fillRect/>
          </a:stretch>
        </p:blipFill>
        <p:spPr>
          <a:xfrm>
            <a:off x="0" y="0"/>
            <a:ext cx="720128" cy="623607"/>
          </a:xfrm>
          <a:prstGeom prst="rect">
            <a:avLst/>
          </a:prstGeom>
        </p:spPr>
      </p:pic>
      <p:pic>
        <p:nvPicPr>
          <p:cNvPr id="6" name="图片 5"/>
          <p:cNvPicPr/>
          <p:nvPr userDrawn="1">
            <p:custDataLst>
              <p:tags r:id="rId5"/>
            </p:custDataLst>
          </p:nvPr>
        </p:nvPicPr>
        <p:blipFill>
          <a:blip r:embed="rId6" r:link="rId7" cstate="print">
            <a:extLst>
              <a:ext uri="{28A0092B-C50C-407E-A947-70E740481C1C}">
                <a14:useLocalDpi xmlns:a14="http://schemas.microsoft.com/office/drawing/2010/main" val="0"/>
              </a:ext>
            </a:extLst>
          </a:blip>
          <a:stretch>
            <a:fillRect/>
          </a:stretch>
        </p:blipFill>
        <p:spPr>
          <a:xfrm>
            <a:off x="11472508" y="0"/>
            <a:ext cx="720128" cy="623607"/>
          </a:xfrm>
          <a:prstGeom prst="rect">
            <a:avLst/>
          </a:prstGeom>
        </p:spPr>
      </p:pic>
      <p:sp>
        <p:nvSpPr>
          <p:cNvPr id="7" name="Title 1"/>
          <p:cNvSpPr>
            <a:spLocks noGrp="1"/>
          </p:cNvSpPr>
          <p:nvPr>
            <p:ph type="title"/>
          </p:nvPr>
        </p:nvSpPr>
        <p:spPr>
          <a:xfrm>
            <a:off x="719839" y="107111"/>
            <a:ext cx="9796051" cy="484318"/>
          </a:xfrm>
        </p:spPr>
        <p:txBody>
          <a:bodyPr>
            <a:noAutofit/>
          </a:bodyPr>
          <a:lstStyle>
            <a:lvl1pPr>
              <a:lnSpc>
                <a:spcPct val="100000"/>
              </a:lnSpc>
              <a:defRPr sz="2200" b="1"/>
            </a:lvl1pPr>
          </a:lstStyle>
          <a:p>
            <a:r>
              <a:rPr lang="zh-CN" altLang="en-US" smtClean="0"/>
              <a:t>单击此处编辑母版标题样式</a:t>
            </a:r>
            <a:endParaRPr lang="zh-CN" altLang="en-US" dirty="0" smtClean="0"/>
          </a:p>
        </p:txBody>
      </p:sp>
      <p:cxnSp>
        <p:nvCxnSpPr>
          <p:cNvPr id="8" name="直接连接符 7"/>
          <p:cNvCxnSpPr/>
          <p:nvPr/>
        </p:nvCxnSpPr>
        <p:spPr>
          <a:xfrm>
            <a:off x="707390" y="553085"/>
            <a:ext cx="10728000" cy="0"/>
          </a:xfrm>
          <a:prstGeom prst="line">
            <a:avLst/>
          </a:prstGeom>
          <a:ln w="12700">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advClick="0" advTm="0">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698" y="987476"/>
            <a:ext cx="6172808" cy="4873876"/>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835" indent="0">
              <a:buNone/>
              <a:defRPr sz="2000"/>
            </a:lvl7pPr>
            <a:lvl8pPr marL="3201035" indent="0">
              <a:buNone/>
              <a:defRPr sz="2000"/>
            </a:lvl8pPr>
            <a:lvl9pPr marL="3658235" indent="0">
              <a:buNone/>
              <a:defRPr sz="2000"/>
            </a:lvl9pPr>
          </a:lstStyle>
          <a:p>
            <a:r>
              <a:rPr lang="zh-CN" altLang="en-US" smtClean="0"/>
              <a:t>单击图标添加图片</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5759" y="365144"/>
            <a:ext cx="2629159" cy="58121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hasCustomPrompt="1"/>
          </p:nvPr>
        </p:nvSpPr>
        <p:spPr>
          <a:xfrm>
            <a:off x="838283" y="365144"/>
            <a:ext cx="7735062" cy="5812138"/>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150" y="1122420"/>
            <a:ext cx="9144900" cy="2387723"/>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hasCustomPrompt="1"/>
          </p:nvPr>
        </p:nvSpPr>
        <p:spPr>
          <a:xfrm>
            <a:off x="1524150" y="3602223"/>
            <a:ext cx="9144900" cy="1655848"/>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835" indent="0" algn="ctr">
              <a:buNone/>
              <a:defRPr sz="1600"/>
            </a:lvl7pPr>
            <a:lvl8pPr marL="3201035" indent="0" algn="ctr">
              <a:buNone/>
              <a:defRPr sz="1600"/>
            </a:lvl8pPr>
            <a:lvl9pPr marL="3658235" indent="0" algn="ctr">
              <a:buNone/>
              <a:defRPr sz="1600"/>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933" y="1709827"/>
            <a:ext cx="10516635" cy="2852884"/>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1933" y="4589700"/>
            <a:ext cx="10516635" cy="1500264"/>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835" indent="0">
              <a:buNone/>
              <a:defRPr sz="1600">
                <a:solidFill>
                  <a:schemeClr val="tx1">
                    <a:tint val="75000"/>
                  </a:schemeClr>
                </a:solidFill>
              </a:defRPr>
            </a:lvl7pPr>
            <a:lvl8pPr marL="3201035" indent="0">
              <a:buNone/>
              <a:defRPr sz="1600">
                <a:solidFill>
                  <a:schemeClr val="tx1">
                    <a:tint val="75000"/>
                  </a:schemeClr>
                </a:solidFill>
              </a:defRPr>
            </a:lvl8pPr>
            <a:lvl9pPr marL="3658235" indent="0">
              <a:buNone/>
              <a:defRPr sz="1600">
                <a:solidFill>
                  <a:schemeClr val="tx1">
                    <a:tint val="75000"/>
                  </a:schemeClr>
                </a:solidFill>
              </a:defRPr>
            </a:lvl9pPr>
          </a:lstStyle>
          <a:p>
            <a:pPr lvl="0"/>
            <a:r>
              <a:rPr lang="zh-CN" altLang="en-US" smtClean="0"/>
              <a:t>编辑母版文本样式</a:t>
            </a:r>
            <a:endParaRPr lang="zh-CN" altLang="en-US" smtClean="0"/>
          </a:p>
        </p:txBody>
      </p:sp>
      <p:sp>
        <p:nvSpPr>
          <p:cNvPr id="4" name="Date Placeholder 3"/>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hasCustomPrompt="1"/>
          </p:nvPr>
        </p:nvSpPr>
        <p:spPr>
          <a:xfrm>
            <a:off x="838283"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Content Placeholder 3"/>
          <p:cNvSpPr>
            <a:spLocks noGrp="1"/>
          </p:cNvSpPr>
          <p:nvPr>
            <p:ph sz="half" idx="2" hasCustomPrompt="1"/>
          </p:nvPr>
        </p:nvSpPr>
        <p:spPr>
          <a:xfrm>
            <a:off x="6172808" y="1825719"/>
            <a:ext cx="5182110" cy="4351563"/>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871" y="365144"/>
            <a:ext cx="10516635" cy="1325631"/>
          </a:xfrm>
        </p:spPr>
        <p:txBody>
          <a:bodyPr/>
          <a:lstStyle/>
          <a:p>
            <a:r>
              <a:rPr lang="zh-CN" altLang="en-US" smtClean="0"/>
              <a:t>单击此处编辑母版标题样式</a:t>
            </a:r>
            <a:endParaRPr lang="en-US" dirty="0"/>
          </a:p>
        </p:txBody>
      </p:sp>
      <p:sp>
        <p:nvSpPr>
          <p:cNvPr id="3" name="Text Placeholder 2"/>
          <p:cNvSpPr>
            <a:spLocks noGrp="1"/>
          </p:cNvSpPr>
          <p:nvPr>
            <p:ph type="body" idx="1" hasCustomPrompt="1"/>
          </p:nvPr>
        </p:nvSpPr>
        <p:spPr>
          <a:xfrm>
            <a:off x="839872" y="1681249"/>
            <a:ext cx="5158295"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4" name="Content Placeholder 3"/>
          <p:cNvSpPr>
            <a:spLocks noGrp="1"/>
          </p:cNvSpPr>
          <p:nvPr>
            <p:ph sz="half" idx="2" hasCustomPrompt="1"/>
          </p:nvPr>
        </p:nvSpPr>
        <p:spPr>
          <a:xfrm>
            <a:off x="839872" y="2505204"/>
            <a:ext cx="5158295"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hasCustomPrompt="1"/>
          </p:nvPr>
        </p:nvSpPr>
        <p:spPr>
          <a:xfrm>
            <a:off x="6172808" y="1681249"/>
            <a:ext cx="5183698" cy="823954"/>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835" indent="0">
              <a:buNone/>
              <a:defRPr sz="1600" b="1"/>
            </a:lvl7pPr>
            <a:lvl8pPr marL="3201035" indent="0">
              <a:buNone/>
              <a:defRPr sz="1600" b="1"/>
            </a:lvl8pPr>
            <a:lvl9pPr marL="3658235" indent="0">
              <a:buNone/>
              <a:defRPr sz="1600" b="1"/>
            </a:lvl9pPr>
          </a:lstStyle>
          <a:p>
            <a:pPr lvl="0"/>
            <a:r>
              <a:rPr lang="zh-CN" altLang="en-US" smtClean="0"/>
              <a:t>编辑母版文本样式</a:t>
            </a:r>
            <a:endParaRPr lang="zh-CN" altLang="en-US" smtClean="0"/>
          </a:p>
        </p:txBody>
      </p:sp>
      <p:sp>
        <p:nvSpPr>
          <p:cNvPr id="6" name="Content Placeholder 5"/>
          <p:cNvSpPr>
            <a:spLocks noGrp="1"/>
          </p:cNvSpPr>
          <p:nvPr>
            <p:ph sz="quarter" idx="4" hasCustomPrompt="1"/>
          </p:nvPr>
        </p:nvSpPr>
        <p:spPr>
          <a:xfrm>
            <a:off x="6172808" y="2505204"/>
            <a:ext cx="5183698" cy="3684778"/>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fld>
            <a:endParaRPr lang="zh-CN" altLang="en-US"/>
          </a:p>
        </p:txBody>
      </p:sp>
      <p:sp>
        <p:nvSpPr>
          <p:cNvPr id="11" name="矩形 10"/>
          <p:cNvSpPr/>
          <p:nvPr userDrawn="1"/>
        </p:nvSpPr>
        <p:spPr>
          <a:xfrm>
            <a:off x="8565985" y="5089247"/>
            <a:ext cx="1033616" cy="281305"/>
          </a:xfrm>
          <a:prstGeom prst="rect">
            <a:avLst/>
          </a:prstGeom>
        </p:spPr>
        <p:txBody>
          <a:bodyPr wrap="square">
            <a:spAutoFit/>
          </a:bodyPr>
          <a:lstStyle/>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模板下载：</a:t>
            </a:r>
            <a:r>
              <a:rPr lang="en-US" altLang="zh-CN" sz="135" dirty="0">
                <a:solidFill>
                  <a:prstClr val="white"/>
                </a:solidFill>
                <a:latin typeface="Calibri" panose="020F0502020204030204"/>
                <a:ea typeface="宋体" panose="02010600030101010101" pitchFamily="2" charset="-122"/>
              </a:rPr>
              <a:t>www.1ppt.com/moban/          </a:t>
            </a:r>
            <a:r>
              <a:rPr lang="zh-CN" altLang="en-US" sz="135" dirty="0">
                <a:solidFill>
                  <a:prstClr val="white"/>
                </a:solidFill>
                <a:latin typeface="Calibri" panose="020F0502020204030204"/>
                <a:ea typeface="宋体" panose="02010600030101010101" pitchFamily="2" charset="-122"/>
              </a:rPr>
              <a:t>行业</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www.1ppt.com/hangye/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节日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www.1ppt.com/jieri/          PPT</a:t>
            </a:r>
            <a:r>
              <a:rPr lang="zh-CN" altLang="en-US" sz="135" dirty="0">
                <a:solidFill>
                  <a:prstClr val="white"/>
                </a:solidFill>
                <a:latin typeface="Calibri" panose="020F0502020204030204"/>
                <a:ea typeface="宋体" panose="02010600030101010101" pitchFamily="2" charset="-122"/>
              </a:rPr>
              <a:t>素材：</a:t>
            </a:r>
            <a:r>
              <a:rPr lang="en-US" altLang="zh-CN" sz="135" dirty="0">
                <a:solidFill>
                  <a:prstClr val="white"/>
                </a:solidFill>
                <a:latin typeface="Calibri" panose="020F0502020204030204"/>
                <a:ea typeface="宋体" panose="02010600030101010101" pitchFamily="2" charset="-122"/>
              </a:rPr>
              <a:t>www.1ppt.com/sucai/</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背景图片：</a:t>
            </a:r>
            <a:r>
              <a:rPr lang="en-US" altLang="zh-CN" sz="135" dirty="0">
                <a:solidFill>
                  <a:prstClr val="white"/>
                </a:solidFill>
                <a:latin typeface="Calibri" panose="020F0502020204030204"/>
                <a:ea typeface="宋体" panose="02010600030101010101" pitchFamily="2" charset="-122"/>
              </a:rPr>
              <a:t>www.1ppt.com/beijing/        PPT</a:t>
            </a:r>
            <a:r>
              <a:rPr lang="zh-CN" altLang="en-US" sz="135" dirty="0">
                <a:solidFill>
                  <a:prstClr val="white"/>
                </a:solidFill>
                <a:latin typeface="Calibri" panose="020F0502020204030204"/>
                <a:ea typeface="宋体" panose="02010600030101010101" pitchFamily="2" charset="-122"/>
              </a:rPr>
              <a:t>图表：</a:t>
            </a:r>
            <a:r>
              <a:rPr lang="en-US" altLang="zh-CN" sz="135" dirty="0">
                <a:solidFill>
                  <a:prstClr val="white"/>
                </a:solidFill>
                <a:latin typeface="Calibri" panose="020F0502020204030204"/>
                <a:ea typeface="宋体" panose="02010600030101010101" pitchFamily="2" charset="-122"/>
              </a:rPr>
              <a:t>www.1ppt.com/tubiao/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精美</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下载：</a:t>
            </a:r>
            <a:r>
              <a:rPr lang="en-US" altLang="zh-CN" sz="135" dirty="0">
                <a:solidFill>
                  <a:prstClr val="white"/>
                </a:solidFill>
                <a:latin typeface="Calibri" panose="020F0502020204030204"/>
                <a:ea typeface="宋体" panose="02010600030101010101" pitchFamily="2" charset="-122"/>
              </a:rPr>
              <a:t>www.1ppt.com/xiazai/         PPT</a:t>
            </a:r>
            <a:r>
              <a:rPr lang="zh-CN" altLang="en-US" sz="135" dirty="0">
                <a:solidFill>
                  <a:prstClr val="white"/>
                </a:solidFill>
                <a:latin typeface="Calibri" panose="020F0502020204030204"/>
                <a:ea typeface="宋体" panose="02010600030101010101" pitchFamily="2" charset="-122"/>
              </a:rPr>
              <a:t>教程： </a:t>
            </a:r>
            <a:r>
              <a:rPr lang="en-US" altLang="zh-CN" sz="135" dirty="0">
                <a:solidFill>
                  <a:prstClr val="white"/>
                </a:solidFill>
                <a:latin typeface="Calibri" panose="020F0502020204030204"/>
                <a:ea typeface="宋体" panose="02010600030101010101" pitchFamily="2" charset="-122"/>
              </a:rPr>
              <a:t>www.1ppt.com/powerpoint/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课件：</a:t>
            </a:r>
            <a:r>
              <a:rPr lang="en-US" altLang="zh-CN" sz="135" dirty="0">
                <a:solidFill>
                  <a:prstClr val="white"/>
                </a:solidFill>
                <a:latin typeface="Calibri" panose="020F0502020204030204"/>
                <a:ea typeface="宋体" panose="02010600030101010101" pitchFamily="2" charset="-122"/>
              </a:rPr>
              <a:t>www.1ppt.com/kejian/             </a:t>
            </a:r>
            <a:r>
              <a:rPr lang="zh-CN" altLang="en-US" sz="135" dirty="0">
                <a:solidFill>
                  <a:prstClr val="white"/>
                </a:solidFill>
                <a:latin typeface="Calibri" panose="020F0502020204030204"/>
                <a:ea typeface="宋体" panose="02010600030101010101" pitchFamily="2" charset="-122"/>
              </a:rPr>
              <a:t>字体下载：</a:t>
            </a:r>
            <a:r>
              <a:rPr lang="en-US" altLang="zh-CN" sz="135" dirty="0">
                <a:solidFill>
                  <a:prstClr val="white"/>
                </a:solidFill>
                <a:latin typeface="Calibri" panose="020F0502020204030204"/>
                <a:ea typeface="宋体" panose="02010600030101010101" pitchFamily="2" charset="-122"/>
              </a:rPr>
              <a:t>www.1ppt.com/ziti/</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工作总结</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www.1ppt.com/xiazai/zongjie/ </a:t>
            </a:r>
            <a:r>
              <a:rPr lang="zh-CN" altLang="en-US" sz="135" dirty="0">
                <a:solidFill>
                  <a:prstClr val="white"/>
                </a:solidFill>
                <a:latin typeface="Calibri" panose="020F0502020204030204"/>
                <a:ea typeface="宋体" panose="02010600030101010101" pitchFamily="2" charset="-122"/>
              </a:rPr>
              <a:t>工作计划：</a:t>
            </a:r>
            <a:r>
              <a:rPr lang="en-US" altLang="zh-CN" sz="135" dirty="0">
                <a:solidFill>
                  <a:prstClr val="white"/>
                </a:solidFill>
                <a:latin typeface="Calibri" panose="020F0502020204030204"/>
                <a:ea typeface="宋体" panose="02010600030101010101" pitchFamily="2" charset="-122"/>
              </a:rPr>
              <a:t>www.1ppt.com/xiazai/jihua/</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商务</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模板：</a:t>
            </a:r>
            <a:r>
              <a:rPr lang="en-US" altLang="zh-CN" sz="135" dirty="0">
                <a:solidFill>
                  <a:prstClr val="white"/>
                </a:solidFill>
                <a:latin typeface="Calibri" panose="020F0502020204030204"/>
                <a:ea typeface="宋体" panose="02010600030101010101" pitchFamily="2" charset="-122"/>
              </a:rPr>
              <a:t>www.1ppt.com/moban/shangwu/  </a:t>
            </a:r>
            <a:r>
              <a:rPr lang="zh-CN" altLang="en-US" sz="135" dirty="0">
                <a:solidFill>
                  <a:prstClr val="white"/>
                </a:solidFill>
                <a:latin typeface="Calibri" panose="020F0502020204030204"/>
                <a:ea typeface="宋体" panose="02010600030101010101" pitchFamily="2" charset="-122"/>
              </a:rPr>
              <a:t>个人简历</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www.1ppt.com/xiazai/jianli/  </a:t>
            </a:r>
            <a:endParaRPr lang="en-US" altLang="zh-CN" sz="135" dirty="0">
              <a:solidFill>
                <a:prstClr val="white"/>
              </a:solidFill>
              <a:latin typeface="Calibri" panose="020F0502020204030204"/>
              <a:ea typeface="宋体" panose="02010600030101010101" pitchFamily="2" charset="-122"/>
            </a:endParaRPr>
          </a:p>
          <a:p>
            <a:pPr defTabSz="914400"/>
            <a:r>
              <a:rPr lang="zh-CN" altLang="en-US" sz="135" dirty="0">
                <a:solidFill>
                  <a:prstClr val="white"/>
                </a:solidFill>
                <a:latin typeface="Calibri" panose="020F0502020204030204"/>
                <a:ea typeface="宋体" panose="02010600030101010101" pitchFamily="2" charset="-122"/>
              </a:rPr>
              <a:t>毕业答辩</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www.1ppt.com/xiazai/dabian/  </a:t>
            </a:r>
            <a:r>
              <a:rPr lang="zh-CN" altLang="en-US" sz="135" dirty="0">
                <a:solidFill>
                  <a:prstClr val="white"/>
                </a:solidFill>
                <a:latin typeface="Calibri" panose="020F0502020204030204"/>
                <a:ea typeface="宋体" panose="02010600030101010101" pitchFamily="2" charset="-122"/>
              </a:rPr>
              <a:t>工作汇报</a:t>
            </a:r>
            <a:r>
              <a:rPr lang="en-US" altLang="zh-CN" sz="135" dirty="0">
                <a:solidFill>
                  <a:prstClr val="white"/>
                </a:solidFill>
                <a:latin typeface="Calibri" panose="020F0502020204030204"/>
                <a:ea typeface="宋体" panose="02010600030101010101" pitchFamily="2" charset="-122"/>
              </a:rPr>
              <a:t>PPT</a:t>
            </a:r>
            <a:r>
              <a:rPr lang="zh-CN" altLang="en-US" sz="135" dirty="0">
                <a:solidFill>
                  <a:prstClr val="white"/>
                </a:solidFill>
                <a:latin typeface="Calibri" panose="020F0502020204030204"/>
                <a:ea typeface="宋体" panose="02010600030101010101" pitchFamily="2" charset="-122"/>
              </a:rPr>
              <a:t>：</a:t>
            </a:r>
            <a:r>
              <a:rPr lang="en-US" altLang="zh-CN" sz="135" dirty="0">
                <a:solidFill>
                  <a:prstClr val="white"/>
                </a:solidFill>
                <a:latin typeface="Calibri" panose="020F0502020204030204"/>
                <a:ea typeface="宋体" panose="02010600030101010101" pitchFamily="2" charset="-122"/>
              </a:rPr>
              <a:t>www.1ppt.com/xiazai/huibao/    </a:t>
            </a:r>
            <a:endParaRPr lang="en-US" altLang="zh-CN" sz="135" dirty="0">
              <a:solidFill>
                <a:prstClr val="white"/>
              </a:solidFill>
              <a:latin typeface="Calibri" panose="020F0502020204030204"/>
              <a:ea typeface="宋体" panose="02010600030101010101" pitchFamily="2" charset="-122"/>
            </a:endParaRPr>
          </a:p>
          <a:p>
            <a:pPr defTabSz="914400"/>
            <a:r>
              <a:rPr lang="en-US" altLang="zh-CN" sz="135" dirty="0">
                <a:solidFill>
                  <a:prstClr val="white"/>
                </a:solidFill>
                <a:latin typeface="Calibri" panose="020F0502020204030204"/>
                <a:ea typeface="宋体" panose="02010600030101010101" pitchFamily="2" charset="-122"/>
              </a:rPr>
              <a:t> </a:t>
            </a:r>
            <a:endParaRPr lang="en-US" altLang="zh-CN" sz="135" dirty="0">
              <a:solidFill>
                <a:prstClr val="white"/>
              </a:solidFill>
              <a:latin typeface="Calibri" panose="020F0502020204030204"/>
              <a:ea typeface="宋体" panose="02010600030101010101" pitchFamily="2" charset="-122"/>
            </a:endParaRPr>
          </a:p>
        </p:txBody>
      </p:sp>
    </p:spTree>
  </p:cSld>
  <p:clrMapOvr>
    <a:masterClrMapping/>
  </p:clrMapOvr>
  <p:transition spd="med" advClick="0" advTm="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871" y="457224"/>
            <a:ext cx="3932625" cy="1600282"/>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hasCustomPrompt="1"/>
          </p:nvPr>
        </p:nvSpPr>
        <p:spPr>
          <a:xfrm>
            <a:off x="5183698" y="987476"/>
            <a:ext cx="6172808" cy="487387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Text Placeholder 3"/>
          <p:cNvSpPr>
            <a:spLocks noGrp="1"/>
          </p:cNvSpPr>
          <p:nvPr>
            <p:ph type="body" sz="half" idx="2" hasCustomPrompt="1"/>
          </p:nvPr>
        </p:nvSpPr>
        <p:spPr>
          <a:xfrm>
            <a:off x="839871" y="2057506"/>
            <a:ext cx="3932625" cy="381178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835" indent="0">
              <a:buNone/>
              <a:defRPr sz="1000"/>
            </a:lvl7pPr>
            <a:lvl8pPr marL="3201035" indent="0">
              <a:buNone/>
              <a:defRPr sz="1000"/>
            </a:lvl8pPr>
            <a:lvl9pPr marL="3658235" indent="0">
              <a:buNone/>
              <a:defRPr sz="1000"/>
            </a:lvl9pPr>
          </a:lstStyle>
          <a:p>
            <a:pPr lvl="0"/>
            <a:r>
              <a:rPr lang="zh-CN" altLang="en-US" smtClean="0"/>
              <a:t>编辑母版文本样式</a:t>
            </a:r>
            <a:endParaRPr lang="zh-CN" altLang="en-US" smtClean="0"/>
          </a:p>
        </p:txBody>
      </p:sp>
      <p:sp>
        <p:nvSpPr>
          <p:cNvPr id="5" name="Date Placeholder 4"/>
          <p:cNvSpPr>
            <a:spLocks noGrp="1"/>
          </p:cNvSpPr>
          <p:nvPr>
            <p:ph type="dt" sz="half" idx="10"/>
          </p:nvPr>
        </p:nvSpPr>
        <p:spPr/>
        <p:txBody>
          <a:bodyPr/>
          <a:lstStyle/>
          <a:p>
            <a:fld id="{ACA37975-6AF7-4301-9DC5-87C074AA59D1}"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fld>
            <a:endParaRPr lang="zh-CN" altLang="en-US"/>
          </a:p>
        </p:txBody>
      </p:sp>
    </p:spTree>
  </p:cSld>
  <p:clrMapOvr>
    <a:masterClrMapping/>
  </p:clrMapOvr>
  <p:transition spd="med" advClick="0" advTm="0">
    <p:fade/>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83" y="365144"/>
            <a:ext cx="10516635" cy="1325631"/>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83" y="1825719"/>
            <a:ext cx="10516635" cy="4351563"/>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2"/>
          </p:nvPr>
        </p:nvSpPr>
        <p:spPr>
          <a:xfrm>
            <a:off x="838283" y="6356678"/>
            <a:ext cx="2743470" cy="365144"/>
          </a:xfrm>
          <a:prstGeom prst="rect">
            <a:avLst/>
          </a:prstGeom>
        </p:spPr>
        <p:txBody>
          <a:bodyPr vert="horz" lIns="91440" tIns="45720" rIns="91440" bIns="45720" rtlCol="0" anchor="ctr"/>
          <a:lstStyle>
            <a:lvl1pPr algn="l">
              <a:defRPr sz="1200">
                <a:solidFill>
                  <a:schemeClr val="tx1">
                    <a:tint val="75000"/>
                  </a:schemeClr>
                </a:solidFill>
              </a:defRPr>
            </a:lvl1pPr>
          </a:lstStyle>
          <a:p>
            <a:fld id="{ACA37975-6AF7-4301-9DC5-87C074AA59D1}" type="datetimeFigureOut">
              <a:rPr lang="zh-CN" altLang="en-US" smtClean="0"/>
            </a:fld>
            <a:endParaRPr lang="zh-CN" altLang="en-US"/>
          </a:p>
        </p:txBody>
      </p:sp>
      <p:sp>
        <p:nvSpPr>
          <p:cNvPr id="5" name="Footer Placeholder 4"/>
          <p:cNvSpPr>
            <a:spLocks noGrp="1"/>
          </p:cNvSpPr>
          <p:nvPr>
            <p:ph type="ftr" sz="quarter" idx="3"/>
          </p:nvPr>
        </p:nvSpPr>
        <p:spPr>
          <a:xfrm>
            <a:off x="4038998" y="6356678"/>
            <a:ext cx="4115205" cy="3651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1448" y="6356678"/>
            <a:ext cx="2743470" cy="365144"/>
          </a:xfrm>
          <a:prstGeom prst="rect">
            <a:avLst/>
          </a:prstGeom>
        </p:spPr>
        <p:txBody>
          <a:bodyPr vert="horz" lIns="91440" tIns="45720" rIns="91440" bIns="45720" rtlCol="0" anchor="ctr"/>
          <a:lstStyle>
            <a:lvl1pPr algn="r">
              <a:defRPr sz="1200">
                <a:solidFill>
                  <a:schemeClr val="tx1">
                    <a:tint val="75000"/>
                  </a:schemeClr>
                </a:solidFill>
              </a:defRPr>
            </a:lvl1pPr>
          </a:lstStyle>
          <a:p>
            <a:fld id="{D27987A4-0198-42B4-AAAE-EDBADA4485A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ransition spd="med" advClick="0" advTm="0">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52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24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6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835" algn="l" defTabSz="914400" rtl="0" eaLnBrk="1" latinLnBrk="0" hangingPunct="1">
        <a:defRPr sz="1800" kern="1200">
          <a:solidFill>
            <a:schemeClr val="tx1"/>
          </a:solidFill>
          <a:latin typeface="+mn-lt"/>
          <a:ea typeface="+mn-ea"/>
          <a:cs typeface="+mn-cs"/>
        </a:defRPr>
      </a:lvl7pPr>
      <a:lvl8pPr marL="3201035" algn="l" defTabSz="914400" rtl="0" eaLnBrk="1" latinLnBrk="0" hangingPunct="1">
        <a:defRPr sz="1800" kern="1200">
          <a:solidFill>
            <a:schemeClr val="tx1"/>
          </a:solidFill>
          <a:latin typeface="+mn-lt"/>
          <a:ea typeface="+mn-ea"/>
          <a:cs typeface="+mn-cs"/>
        </a:defRPr>
      </a:lvl8pPr>
      <a:lvl9pPr marL="3658235"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slideLayout" Target="../slideLayouts/slideLayout15.xml"/><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image" Target="../media/image3.jpeg"/><Relationship Id="rId1" Type="http://schemas.openxmlformats.org/officeDocument/2006/relationships/tags" Target="../tags/tag5.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4.jpeg"/><Relationship Id="rId2" Type="http://schemas.openxmlformats.org/officeDocument/2006/relationships/tags" Target="../tags/tag10.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16.xml"/><Relationship Id="rId4" Type="http://schemas.openxmlformats.org/officeDocument/2006/relationships/image" Target="../media/image5.jpeg"/><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6.jpeg"/><Relationship Id="rId3" Type="http://schemas.openxmlformats.org/officeDocument/2006/relationships/tags" Target="../tags/tag19.xml"/><Relationship Id="rId2" Type="http://schemas.openxmlformats.org/officeDocument/2006/relationships/tags" Target="../tags/tag18.xml"/><Relationship Id="rId1" Type="http://schemas.openxmlformats.org/officeDocument/2006/relationships/tags" Target="../tags/tag17.xml"/></Relationships>
</file>

<file path=ppt/slides/_rels/slide6.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image" Target="../media/image7.png"/></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14.xml"/><Relationship Id="rId4" Type="http://schemas.openxmlformats.org/officeDocument/2006/relationships/image" Target="../media/image8.jpeg"/><Relationship Id="rId3" Type="http://schemas.openxmlformats.org/officeDocument/2006/relationships/tags" Target="../tags/tag25.xml"/><Relationship Id="rId2" Type="http://schemas.openxmlformats.org/officeDocument/2006/relationships/tags" Target="../tags/tag24.xml"/><Relationship Id="rId1" Type="http://schemas.openxmlformats.org/officeDocument/2006/relationships/tags" Target="../tags/tag23.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image" Target="../media/image9.png"/><Relationship Id="rId2" Type="http://schemas.openxmlformats.org/officeDocument/2006/relationships/tags" Target="../tags/tag27.xml"/><Relationship Id="rId1" Type="http://schemas.openxmlformats.org/officeDocument/2006/relationships/tags" Target="../tags/tag26.xml"/></Relationships>
</file>

<file path=ppt/slides/_rels/slide9.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15.xml"/><Relationship Id="rId2" Type="http://schemas.openxmlformats.org/officeDocument/2006/relationships/tags" Target="../tags/tag28.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custDataLst>
              <p:tags r:id="rId1"/>
            </p:custDataLst>
          </p:nvPr>
        </p:nvSpPr>
        <p:spPr>
          <a:xfrm>
            <a:off x="1353" y="600"/>
            <a:ext cx="6879636" cy="6879636"/>
          </a:xfrm>
          <a:prstGeom prst="rtTriangle">
            <a:avLst/>
          </a:prstGeom>
          <a:blipFill dpi="0" rotWithShape="1">
            <a:blip r:embed="rId2"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3" name="任意多边形 2"/>
          <p:cNvSpPr/>
          <p:nvPr>
            <p:custDataLst>
              <p:tags r:id="rId3"/>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1"/>
              </a:solidFill>
              <a:cs typeface="+mn-ea"/>
              <a:sym typeface="+mn-lt"/>
            </a:endParaRPr>
          </a:p>
        </p:txBody>
      </p:sp>
      <p:sp>
        <p:nvSpPr>
          <p:cNvPr id="9" name="文本框 8"/>
          <p:cNvSpPr txBox="1"/>
          <p:nvPr/>
        </p:nvSpPr>
        <p:spPr>
          <a:xfrm rot="2708765">
            <a:off x="998603" y="1563600"/>
            <a:ext cx="4142229" cy="748030"/>
          </a:xfrm>
          <a:prstGeom prst="rect">
            <a:avLst/>
          </a:prstGeom>
          <a:noFill/>
        </p:spPr>
        <p:txBody>
          <a:bodyPr wrap="square" rtlCol="0">
            <a:spAutoFit/>
          </a:bodyPr>
          <a:lstStyle/>
          <a:p>
            <a:pPr algn="ctr"/>
            <a:r>
              <a:rPr kumimoji="1" lang="en-US" altLang="zh-CN" sz="4265" dirty="0">
                <a:solidFill>
                  <a:srgbClr val="43536A"/>
                </a:solidFill>
                <a:latin typeface="Agency FB" panose="020B0503020202020204" pitchFamily="34" charset="0"/>
                <a:cs typeface="+mn-ea"/>
                <a:sym typeface="+mn-lt"/>
              </a:rPr>
              <a:t>INTERNET FINANCE</a:t>
            </a:r>
            <a:endParaRPr kumimoji="1" lang="en-US" altLang="zh-CN" sz="4265" dirty="0">
              <a:solidFill>
                <a:srgbClr val="43536A"/>
              </a:solidFill>
              <a:latin typeface="Agency FB" panose="020B0503020202020204" pitchFamily="34" charset="0"/>
              <a:cs typeface="+mn-ea"/>
              <a:sym typeface="+mn-lt"/>
            </a:endParaRPr>
          </a:p>
        </p:txBody>
      </p:sp>
      <p:sp>
        <p:nvSpPr>
          <p:cNvPr id="12" name="直角三角形 11"/>
          <p:cNvSpPr/>
          <p:nvPr>
            <p:custDataLst>
              <p:tags r:id="rId4"/>
            </p:custDataLst>
          </p:nvPr>
        </p:nvSpPr>
        <p:spPr>
          <a:xfrm flipH="1">
            <a:off x="9654650"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chemeClr val="lt2">
                  <a:lumMod val="25000"/>
                </a:scheme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7" name="文本框 6"/>
          <p:cNvSpPr txBox="1"/>
          <p:nvPr/>
        </p:nvSpPr>
        <p:spPr>
          <a:xfrm>
            <a:off x="5572125" y="2940685"/>
            <a:ext cx="6167755" cy="993775"/>
          </a:xfrm>
          <a:prstGeom prst="rect">
            <a:avLst/>
          </a:prstGeom>
          <a:noFill/>
        </p:spPr>
        <p:txBody>
          <a:bodyPr wrap="square" rtlCol="0">
            <a:spAutoFit/>
          </a:bodyPr>
          <a:p>
            <a:pPr algn="l"/>
            <a:r>
              <a:rPr kumimoji="1" lang="zh-CN" altLang="en-US" sz="5865" b="1" dirty="0" smtClean="0">
                <a:solidFill>
                  <a:srgbClr val="43536A"/>
                </a:solidFill>
                <a:cs typeface="+mn-ea"/>
                <a:sym typeface="+mn-lt"/>
              </a:rPr>
              <a:t>网络借贷的起源</a:t>
            </a:r>
            <a:endParaRPr kumimoji="1" lang="zh-CN" altLang="en-US" sz="5865" b="1" dirty="0" smtClean="0">
              <a:solidFill>
                <a:srgbClr val="43536A"/>
              </a:solidFill>
              <a:cs typeface="+mn-ea"/>
              <a:sym typeface="+mn-lt"/>
            </a:endParaRPr>
          </a:p>
        </p:txBody>
      </p:sp>
      <p:sp>
        <p:nvSpPr>
          <p:cNvPr id="8" name="平行四边形 7"/>
          <p:cNvSpPr/>
          <p:nvPr>
            <p:custDataLst>
              <p:tags r:id="rId5"/>
            </p:custDataLst>
          </p:nvPr>
        </p:nvSpPr>
        <p:spPr>
          <a:xfrm>
            <a:off x="5571948" y="4165068"/>
            <a:ext cx="2125718" cy="380953"/>
          </a:xfrm>
          <a:prstGeom prst="parallelogram">
            <a:avLst>
              <a:gd name="adj" fmla="val 35555"/>
            </a:avLst>
          </a:prstGeom>
          <a:solidFill>
            <a:schemeClr val="lt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kumimoji="1" lang="zh-CN" altLang="en-US" sz="1600" dirty="0">
                <a:solidFill>
                  <a:schemeClr val="dk1"/>
                </a:solidFill>
                <a:latin typeface="+mn-ea"/>
                <a:cs typeface="+mn-ea"/>
                <a:sym typeface="+mn-lt"/>
              </a:rPr>
              <a:t>主讲人：于佳琦</a:t>
            </a:r>
            <a:endParaRPr kumimoji="1" lang="zh-CN" altLang="en-US" sz="1600" dirty="0">
              <a:solidFill>
                <a:schemeClr val="dk1"/>
              </a:solidFill>
              <a:latin typeface="+mn-ea"/>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wipe(left)">
                                      <p:cBhvr>
                                        <p:cTn id="29" dur="500"/>
                                        <p:tgtEl>
                                          <p:spTgt spid="7"/>
                                        </p:tgtEl>
                                      </p:cBhvr>
                                    </p:animEffect>
                                  </p:childTnLst>
                                </p:cTn>
                              </p:par>
                            </p:childTnLst>
                          </p:cTn>
                        </p:par>
                        <p:par>
                          <p:cTn id="30" fill="hold">
                            <p:stCondLst>
                              <p:cond delay="3000"/>
                            </p:stCondLst>
                            <p:childTnLst>
                              <p:par>
                                <p:cTn id="31" presetID="47"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1000"/>
                                        <p:tgtEl>
                                          <p:spTgt spid="8"/>
                                        </p:tgtEl>
                                      </p:cBhvr>
                                    </p:animEffect>
                                    <p:anim calcmode="lin" valueType="num">
                                      <p:cBhvr>
                                        <p:cTn id="34" dur="1000" fill="hold"/>
                                        <p:tgtEl>
                                          <p:spTgt spid="8"/>
                                        </p:tgtEl>
                                        <p:attrNameLst>
                                          <p:attrName>ppt_x</p:attrName>
                                        </p:attrNameLst>
                                      </p:cBhvr>
                                      <p:tavLst>
                                        <p:tav tm="0">
                                          <p:val>
                                            <p:strVal val="#ppt_x"/>
                                          </p:val>
                                        </p:tav>
                                        <p:tav tm="100000">
                                          <p:val>
                                            <p:strVal val="#ppt_x"/>
                                          </p:val>
                                        </p:tav>
                                      </p:tavLst>
                                    </p:anim>
                                    <p:anim calcmode="lin" valueType="num">
                                      <p:cBhvr>
                                        <p:cTn id="35"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9" grpId="0"/>
      <p:bldP spid="12" grpId="0" bldLvl="0" animBg="1"/>
      <p:bldP spid="16" grpId="0" bldLvl="0" animBg="1"/>
      <p:bldP spid="7" grpId="0"/>
      <p:bldP spid="8"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958215" y="1378585"/>
            <a:ext cx="8787130" cy="47625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一、P2P产生的起源</a:t>
            </a:r>
            <a:endParaRPr lang="zh-CN" altLang="en-US"/>
          </a:p>
        </p:txBody>
      </p:sp>
      <p:sp>
        <p:nvSpPr>
          <p:cNvPr id="4" name="TextBox 6"/>
          <p:cNvSpPr txBox="1"/>
          <p:nvPr>
            <p:custDataLst>
              <p:tags r:id="rId2"/>
            </p:custDataLst>
          </p:nvPr>
        </p:nvSpPr>
        <p:spPr>
          <a:xfrm>
            <a:off x="1597660" y="1988185"/>
            <a:ext cx="4184650" cy="354330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P2P（peertopeer）网络借贷（简称P2P网贷）是将小额资金聚集起来借贷给有资金需求的人群，并且在实际操作过程中的资料、款项、电子合同和借贷手续等全部通过网络实现的一种小额借贷模式。</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它是随着互联网的发展和民间借贷的兴起而发展起来的新型经济模式。</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2" name="图片 111"/>
          <p:cNvPicPr/>
          <p:nvPr/>
        </p:nvPicPr>
        <p:blipFill>
          <a:blip r:embed="rId3"/>
          <a:stretch>
            <a:fillRect/>
          </a:stretch>
        </p:blipFill>
        <p:spPr>
          <a:xfrm>
            <a:off x="6273800" y="2031365"/>
            <a:ext cx="5176520" cy="345694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righ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additive="base">
                                        <p:cTn id="12"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13" dur="500"/>
                                        <p:tgtEl>
                                          <p:spTgt spid="4">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grpId="0" nodeType="click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7"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一、P2P产生的起源</a:t>
            </a:r>
            <a:endParaRPr lang="zh-CN" altLang="en-US"/>
          </a:p>
        </p:txBody>
      </p:sp>
      <p:sp>
        <p:nvSpPr>
          <p:cNvPr id="4" name="TextBox 6"/>
          <p:cNvSpPr txBox="1"/>
          <p:nvPr>
            <p:custDataLst>
              <p:tags r:id="rId1"/>
            </p:custDataLst>
          </p:nvPr>
        </p:nvSpPr>
        <p:spPr>
          <a:xfrm>
            <a:off x="1277620" y="1734820"/>
            <a:ext cx="2760980" cy="437451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2005年，世界上第一家P2P网贷Zopa在英国成立，英国成为P2P网贷的起源地。</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2006年美国的第一家P2P网贷Prosper问世，2007年美国LendingClub成立，发展至今已成为目前世界上规模最大的P2P网贷。</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文本框 7"/>
          <p:cNvSpPr txBox="1"/>
          <p:nvPr/>
        </p:nvSpPr>
        <p:spPr>
          <a:xfrm>
            <a:off x="1277620" y="1235075"/>
            <a:ext cx="2760345"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在国外</a:t>
            </a:r>
            <a:endParaRPr lang="zh-CN" altLang="en-US" sz="1800" b="1" dirty="0">
              <a:solidFill>
                <a:schemeClr val="accent1"/>
              </a:solidFill>
              <a:latin typeface="微软雅黑" panose="020B0503020204020204" charset="-122"/>
              <a:ea typeface="微软雅黑" panose="020B0503020204020204" charset="-122"/>
            </a:endParaRPr>
          </a:p>
        </p:txBody>
      </p:sp>
      <p:sp>
        <p:nvSpPr>
          <p:cNvPr id="11" name="文本框 7"/>
          <p:cNvSpPr txBox="1"/>
          <p:nvPr/>
        </p:nvSpPr>
        <p:spPr>
          <a:xfrm>
            <a:off x="4806315" y="1235075"/>
            <a:ext cx="6264910" cy="368300"/>
          </a:xfrm>
          <a:prstGeom prst="rect">
            <a:avLst/>
          </a:prstGeom>
          <a:noFill/>
          <a:ln>
            <a:solidFill>
              <a:schemeClr val="accent6">
                <a:lumMod val="60000"/>
                <a:lumOff val="40000"/>
              </a:schemeClr>
            </a:solidFill>
            <a:prstDash val="sysDash"/>
          </a:ln>
        </p:spPr>
        <p:txBody>
          <a:bodyPr wrap="square" rtlCol="0">
            <a:spAutoFit/>
          </a:bodyPr>
          <a:p>
            <a:pPr marL="171450" indent="0" fontAlgn="auto">
              <a:lnSpc>
                <a:spcPct val="100000"/>
              </a:lnSpc>
              <a:buFont typeface="Wingdings" panose="05000000000000000000" charset="0"/>
              <a:buNone/>
              <a:extLst>
                <a:ext uri="{35155182-B16C-46BC-9424-99874614C6A1}">
                  <wpsdc:marlchars xmlns:wpsdc="http://www.wps.cn/officeDocument/2017/drawingmlCustomData" val="100" checksum="2595161058"/>
                </a:ext>
              </a:extLst>
            </a:pPr>
            <a:r>
              <a:rPr lang="zh-CN" altLang="en-US" sz="1800" b="1" dirty="0">
                <a:solidFill>
                  <a:schemeClr val="accent1"/>
                </a:solidFill>
                <a:latin typeface="微软雅黑" panose="020B0503020204020204" charset="-122"/>
                <a:ea typeface="微软雅黑" panose="020B0503020204020204" charset="-122"/>
              </a:rPr>
              <a:t>在中国</a:t>
            </a:r>
            <a:endParaRPr lang="zh-CN" altLang="en-US" sz="1800" b="1" dirty="0">
              <a:solidFill>
                <a:schemeClr val="accent1"/>
              </a:solidFill>
              <a:latin typeface="微软雅黑" panose="020B0503020204020204" charset="-122"/>
              <a:ea typeface="微软雅黑" panose="020B0503020204020204" charset="-122"/>
            </a:endParaRPr>
          </a:p>
        </p:txBody>
      </p:sp>
      <p:sp>
        <p:nvSpPr>
          <p:cNvPr id="5" name="TextBox 6"/>
          <p:cNvSpPr txBox="1"/>
          <p:nvPr>
            <p:custDataLst>
              <p:tags r:id="rId2"/>
            </p:custDataLst>
          </p:nvPr>
        </p:nvSpPr>
        <p:spPr>
          <a:xfrm>
            <a:off x="4806315" y="1734820"/>
            <a:ext cx="6265545" cy="437451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最早的P2P网贷成立于2006年。在其后的几年间，国内的网贷平台很少，鲜有创业人士涉足。到了2010年，许多创业人看好P2P网贷在国内的发展，开始陆续出现了早期的P2P网贷平台。</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从2013年开始，P2P网贷平台在中国进入了一个爆发增长的时期。中国目前已成为全球最大的网贷市场，但众多平台的风险管理却普遍不理想。2015年-2019年，每月新成立的P2P网络平台数量已经大幅度减少，P2P行业无序发展的狂热期已渐近尾声，这主要受益于行业明确的规范和趋严的监管政策。</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2" presetClass="entr" presetSubtype="4" fill="hold" grpId="0" nodeType="after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14" dur="500"/>
                                        <p:tgtEl>
                                          <p:spTgt spid="4">
                                            <p:txEl>
                                              <p:pRg st="0" end="0"/>
                                            </p:txEl>
                                          </p:spTgt>
                                        </p:tgtEl>
                                      </p:cBhvr>
                                    </p:animEffect>
                                  </p:childTnLst>
                                </p:cTn>
                              </p:par>
                            </p:childTnLst>
                          </p:cTn>
                        </p:par>
                        <p:par>
                          <p:cTn id="15" fill="hold">
                            <p:stCondLst>
                              <p:cond delay="1500"/>
                            </p:stCondLst>
                            <p:childTnLst>
                              <p:par>
                                <p:cTn id="16" presetID="12" presetClass="entr" presetSubtype="4" fill="hold" grpId="0" nodeType="afterEffect">
                                  <p:stCondLst>
                                    <p:cond delay="0"/>
                                  </p:stCondLst>
                                  <p:childTnLst>
                                    <p:set>
                                      <p:cBhvr>
                                        <p:cTn id="17" dur="1" fill="hold">
                                          <p:stCondLst>
                                            <p:cond delay="0"/>
                                          </p:stCondLst>
                                        </p:cTn>
                                        <p:tgtEl>
                                          <p:spTgt spid="4">
                                            <p:txEl>
                                              <p:pRg st="1" end="1"/>
                                            </p:txEl>
                                          </p:spTgt>
                                        </p:tgtEl>
                                        <p:attrNameLst>
                                          <p:attrName>style.visibility</p:attrName>
                                        </p:attrNameLst>
                                      </p:cBhvr>
                                      <p:to>
                                        <p:strVal val="visible"/>
                                      </p:to>
                                    </p:set>
                                    <p:anim calcmode="lin" valueType="num">
                                      <p:cBhvr additive="base">
                                        <p:cTn id="18" dur="500"/>
                                        <p:tgtEl>
                                          <p:spTgt spid="4">
                                            <p:txEl>
                                              <p:pRg st="1" end="1"/>
                                            </p:txEl>
                                          </p:spTgt>
                                        </p:tgtEl>
                                        <p:attrNameLst>
                                          <p:attrName>ppt_y</p:attrName>
                                        </p:attrNameLst>
                                      </p:cBhvr>
                                      <p:tavLst>
                                        <p:tav tm="0">
                                          <p:val>
                                            <p:strVal val="#ppt_y+#ppt_h*1.125000"/>
                                          </p:val>
                                        </p:tav>
                                        <p:tav tm="100000">
                                          <p:val>
                                            <p:strVal val="#ppt_y"/>
                                          </p:val>
                                        </p:tav>
                                      </p:tavLst>
                                    </p:anim>
                                    <p:animEffect transition="in" filter="wipe(up)">
                                      <p:cBhvr>
                                        <p:cTn id="19" dur="500"/>
                                        <p:tgtEl>
                                          <p:spTgt spid="4">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par>
                          <p:cTn id="27" fill="hold">
                            <p:stCondLst>
                              <p:cond delay="1000"/>
                            </p:stCondLst>
                            <p:childTnLst>
                              <p:par>
                                <p:cTn id="28" presetID="12" presetClass="entr" presetSubtype="4" fill="hold" grpId="0" nodeType="afterEffect">
                                  <p:stCondLst>
                                    <p:cond delay="0"/>
                                  </p:stCondLst>
                                  <p:childTnLst>
                                    <p:set>
                                      <p:cBhvr>
                                        <p:cTn id="29" dur="1" fill="hold">
                                          <p:stCondLst>
                                            <p:cond delay="0"/>
                                          </p:stCondLst>
                                        </p:cTn>
                                        <p:tgtEl>
                                          <p:spTgt spid="5">
                                            <p:txEl>
                                              <p:pRg st="0" end="0"/>
                                            </p:txEl>
                                          </p:spTgt>
                                        </p:tgtEl>
                                        <p:attrNameLst>
                                          <p:attrName>style.visibility</p:attrName>
                                        </p:attrNameLst>
                                      </p:cBhvr>
                                      <p:to>
                                        <p:strVal val="visible"/>
                                      </p:to>
                                    </p:set>
                                    <p:anim calcmode="lin" valueType="num">
                                      <p:cBhvr additive="base">
                                        <p:cTn id="30"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31" dur="500"/>
                                        <p:tgtEl>
                                          <p:spTgt spid="5">
                                            <p:txEl>
                                              <p:pRg st="0" end="0"/>
                                            </p:txEl>
                                          </p:spTgt>
                                        </p:tgtEl>
                                      </p:cBhvr>
                                    </p:animEffect>
                                  </p:childTnLst>
                                </p:cTn>
                              </p:par>
                            </p:childTnLst>
                          </p:cTn>
                        </p:par>
                        <p:par>
                          <p:cTn id="32" fill="hold">
                            <p:stCondLst>
                              <p:cond delay="1500"/>
                            </p:stCondLst>
                            <p:childTnLst>
                              <p:par>
                                <p:cTn id="33" presetID="12" presetClass="entr" presetSubtype="4" fill="hold" grpId="0" nodeType="after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anim calcmode="lin" valueType="num">
                                      <p:cBhvr additive="base">
                                        <p:cTn id="35" dur="5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36"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3" grpId="0" bldLvl="0" animBg="1"/>
      <p:bldP spid="11" grpId="0" bldLvl="0" animBg="1"/>
      <p:bldP spid="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958215" y="1132205"/>
            <a:ext cx="10346055" cy="12325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一、P2P产生的起源</a:t>
            </a:r>
            <a:endParaRPr lang="zh-CN" altLang="en-US"/>
          </a:p>
        </p:txBody>
      </p:sp>
      <p:sp>
        <p:nvSpPr>
          <p:cNvPr id="4" name="TextBox 6"/>
          <p:cNvSpPr txBox="1"/>
          <p:nvPr>
            <p:custDataLst>
              <p:tags r:id="rId2"/>
            </p:custDataLst>
          </p:nvPr>
        </p:nvSpPr>
        <p:spPr>
          <a:xfrm>
            <a:off x="1525905" y="1287780"/>
            <a:ext cx="9140190"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截至2019年12月底，P2P网贷行业正常运营平台数量下降至343家，相比2018年底减少了732家。</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3"/>
            </p:custDataLst>
          </p:nvPr>
        </p:nvSpPr>
        <p:spPr>
          <a:xfrm>
            <a:off x="1442720" y="2552700"/>
            <a:ext cx="9377045" cy="133794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2019年P2P网贷平台整治仍以出清为主要目标，引导平台退出和转型，正常运营平台数量不断下降。这些消亡平台消亡类型包括长时间网站无法访问、僵尸网站（长时间网站不更新）、主动退出以及经侦立案等，其中网站无法访问居多等。</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3" name="图片 112"/>
          <p:cNvPicPr>
            <a:picLocks noChangeAspect="1"/>
          </p:cNvPicPr>
          <p:nvPr/>
        </p:nvPicPr>
        <p:blipFill>
          <a:blip r:embed="rId4"/>
          <a:srcRect l="3074" r="3084" b="16050"/>
          <a:stretch>
            <a:fillRect/>
          </a:stretch>
        </p:blipFill>
        <p:spPr>
          <a:xfrm>
            <a:off x="5767070" y="4104640"/>
            <a:ext cx="5052695" cy="2265045"/>
          </a:xfrm>
          <a:prstGeom prst="rect">
            <a:avLst/>
          </a:prstGeom>
          <a:noFill/>
          <a:ln w="9525">
            <a:noFill/>
          </a:ln>
        </p:spPr>
      </p:pic>
      <p:sp>
        <p:nvSpPr>
          <p:cNvPr id="5" name="TextBox 6"/>
          <p:cNvSpPr txBox="1"/>
          <p:nvPr>
            <p:custDataLst>
              <p:tags r:id="rId5"/>
            </p:custDataLst>
          </p:nvPr>
        </p:nvSpPr>
        <p:spPr>
          <a:xfrm>
            <a:off x="1442720" y="4360545"/>
            <a:ext cx="4194810" cy="175323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这类问题网贷平台的层出不穷，从表明看是平台自身风险管理失败的结果，但就深层次原因来看却是P2P网贷平台内部控制的不健全所导致。</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p:tgtEl>
                                          <p:spTgt spid="7"/>
                                        </p:tgtEl>
                                        <p:attrNameLst>
                                          <p:attrName>ppt_y</p:attrName>
                                        </p:attrNameLst>
                                      </p:cBhvr>
                                      <p:tavLst>
                                        <p:tav tm="0">
                                          <p:val>
                                            <p:strVal val="#ppt_y+#ppt_h*1.125000"/>
                                          </p:val>
                                        </p:tav>
                                        <p:tav tm="100000">
                                          <p:val>
                                            <p:strVal val="#ppt_y"/>
                                          </p:val>
                                        </p:tav>
                                      </p:tavLst>
                                    </p:anim>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24"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7" grpId="0" bldLvl="0" animBg="1"/>
      <p:bldP spid="3" grpId="0" uiExpand="1" build="p"/>
      <p:bldP spid="5"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922973" y="969645"/>
            <a:ext cx="10346055" cy="12325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一、P2P产生的起源</a:t>
            </a:r>
            <a:endParaRPr lang="zh-CN" altLang="en-US"/>
          </a:p>
        </p:txBody>
      </p:sp>
      <p:sp>
        <p:nvSpPr>
          <p:cNvPr id="4" name="TextBox 6"/>
          <p:cNvSpPr txBox="1"/>
          <p:nvPr>
            <p:custDataLst>
              <p:tags r:id="rId2"/>
            </p:custDataLst>
          </p:nvPr>
        </p:nvSpPr>
        <p:spPr>
          <a:xfrm>
            <a:off x="1525905" y="1125220"/>
            <a:ext cx="9140190"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根据网贷之家数据显示，截止2019年11月11日，全国只有262家网络小额贷款公司获得批准设立资格，获得网络小额贷款牌照的更是少数。</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3"/>
            </p:custDataLst>
          </p:nvPr>
        </p:nvSpPr>
        <p:spPr>
          <a:xfrm>
            <a:off x="1525905" y="2418080"/>
            <a:ext cx="5464810" cy="408749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所有P2P网贷平台中仅有21家属于正常运营。这意味着大量P2P网络借贷公司实际上属于违规放贷，并不具备放贷资格。</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同时，P2P网络借贷平台通过自担保和债权转让，吸收了大量公众存款，然后通过自行确定的高额利率向借款人发放，赚取高额利差，构成非法放贷。</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由于P2P网络借贷业务的不规范以及监管缺位，高利贷、暴力催收、套路贷频发，严重破坏了社会和金融秩序的稳定。</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4" name="图片 113"/>
          <p:cNvPicPr/>
          <p:nvPr/>
        </p:nvPicPr>
        <p:blipFill>
          <a:blip r:embed="rId4"/>
          <a:stretch>
            <a:fillRect/>
          </a:stretch>
        </p:blipFill>
        <p:spPr>
          <a:xfrm>
            <a:off x="7287260" y="3333750"/>
            <a:ext cx="3982085" cy="2809240"/>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par>
                                <p:cTn id="9" presetID="22" presetClass="entr" presetSubtype="2"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right)">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additive="base">
                                        <p:cTn id="28"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7" grpId="0" bldLvl="0" animBg="1"/>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图片 7" descr="未标题-1"/>
          <p:cNvPicPr>
            <a:picLocks noChangeAspect="1"/>
          </p:cNvPicPr>
          <p:nvPr/>
        </p:nvPicPr>
        <p:blipFill>
          <a:blip r:embed="rId1"/>
          <a:stretch>
            <a:fillRect/>
          </a:stretch>
        </p:blipFill>
        <p:spPr>
          <a:xfrm>
            <a:off x="6459855" y="2477770"/>
            <a:ext cx="5319395" cy="3675380"/>
          </a:xfrm>
          <a:prstGeom prst="rect">
            <a:avLst/>
          </a:prstGeom>
        </p:spPr>
      </p:pic>
      <p:sp>
        <p:nvSpPr>
          <p:cNvPr id="7" name="矩形 6"/>
          <p:cNvSpPr/>
          <p:nvPr>
            <p:custDataLst>
              <p:tags r:id="rId2"/>
            </p:custDataLst>
          </p:nvPr>
        </p:nvSpPr>
        <p:spPr>
          <a:xfrm>
            <a:off x="958215" y="1132205"/>
            <a:ext cx="10346055" cy="79883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一、P2P产生的起源</a:t>
            </a:r>
            <a:endParaRPr lang="zh-CN" altLang="en-US"/>
          </a:p>
        </p:txBody>
      </p:sp>
      <p:sp>
        <p:nvSpPr>
          <p:cNvPr id="4" name="TextBox 6"/>
          <p:cNvSpPr txBox="1"/>
          <p:nvPr>
            <p:custDataLst>
              <p:tags r:id="rId3"/>
            </p:custDataLst>
          </p:nvPr>
        </p:nvSpPr>
        <p:spPr>
          <a:xfrm>
            <a:off x="1525905" y="1287780"/>
            <a:ext cx="9140190" cy="50673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网络借贷乱象丛生，大规模暴雷事件频发。</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4"/>
            </p:custDataLst>
          </p:nvPr>
        </p:nvSpPr>
        <p:spPr>
          <a:xfrm>
            <a:off x="1525905" y="2272030"/>
            <a:ext cx="5073015" cy="408749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在强监管下，P2P网络借贷平台由高峰时期的5000多家。监管部门在加速清退网贷机构的同时，也为部分实力强劲的P2P网贷平台的转型指明了出路。</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目前，转型为网络小额贷款公司是P2P网络借贷平台的最佳选择。</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2019年发布的《关于网络借贷信息中介机构转型为小额贷款公司试点的指导意见》，为网贷机构转型为小额贷款公司提供了依据。</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7" grpId="0" bldLvl="0" animBg="1"/>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958215" y="1132205"/>
            <a:ext cx="10346055" cy="12325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一、P2P产生的起源</a:t>
            </a:r>
            <a:endParaRPr lang="zh-CN" altLang="en-US"/>
          </a:p>
        </p:txBody>
      </p:sp>
      <p:sp>
        <p:nvSpPr>
          <p:cNvPr id="4" name="TextBox 6"/>
          <p:cNvSpPr txBox="1"/>
          <p:nvPr>
            <p:custDataLst>
              <p:tags r:id="rId2"/>
            </p:custDataLst>
          </p:nvPr>
        </p:nvSpPr>
        <p:spPr>
          <a:xfrm>
            <a:off x="1525905" y="1287780"/>
            <a:ext cx="9140190" cy="92202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网络小额贷款公司只提供贷款服务而不存款的特点，可以基本解决P2P网络借贷非法集资问题。</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sp>
        <p:nvSpPr>
          <p:cNvPr id="3" name="TextBox 6"/>
          <p:cNvSpPr txBox="1"/>
          <p:nvPr>
            <p:custDataLst>
              <p:tags r:id="rId3"/>
            </p:custDataLst>
          </p:nvPr>
        </p:nvSpPr>
        <p:spPr>
          <a:xfrm>
            <a:off x="958215" y="2675890"/>
            <a:ext cx="5320665" cy="3543300"/>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同时，随着《网络小额贷款暂行管理办法》以及《关于审理民间借贷案件适用法律若干问题的规定》的颁布，非法放贷中变相高利、信息披露不全面、暴力催收等问题得以规制。</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然而，网络小额贷款监管中仍存在着监管不足和监管过度等问题，既不利于网络借贷的转型，也不利于网络小额贷款的健康发展。因此，需对上述问题予以关注。</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115" name="图片 114"/>
          <p:cNvPicPr/>
          <p:nvPr/>
        </p:nvPicPr>
        <p:blipFill>
          <a:blip r:embed="rId4"/>
          <a:stretch>
            <a:fillRect/>
          </a:stretch>
        </p:blipFill>
        <p:spPr>
          <a:xfrm>
            <a:off x="6469380" y="2861945"/>
            <a:ext cx="4834890" cy="3170555"/>
          </a:xfrm>
          <a:prstGeom prst="rect">
            <a:avLst/>
          </a:prstGeom>
          <a:noFill/>
          <a:ln w="9525">
            <a:noFill/>
          </a:ln>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p:tgtEl>
                                          <p:spTgt spid="4">
                                            <p:txEl>
                                              <p:pRg st="0" end="0"/>
                                            </p:txEl>
                                          </p:spTgt>
                                        </p:tgtEl>
                                        <p:attrNameLst>
                                          <p:attrName>ppt_y</p:attrName>
                                        </p:attrNameLst>
                                      </p:cBhvr>
                                      <p:tavLst>
                                        <p:tav tm="0">
                                          <p:val>
                                            <p:strVal val="#ppt_y+#ppt_h*1.125000"/>
                                          </p:val>
                                        </p:tav>
                                        <p:tav tm="100000">
                                          <p:val>
                                            <p:strVal val="#ppt_y"/>
                                          </p:val>
                                        </p:tav>
                                      </p:tavLst>
                                    </p:anim>
                                    <p:animEffect transition="in" filter="wipe(up)">
                                      <p:cBhvr>
                                        <p:cTn id="8" dur="500"/>
                                        <p:tgtEl>
                                          <p:spTgt spid="4">
                                            <p:txEl>
                                              <p:pRg st="0" end="0"/>
                                            </p:txEl>
                                          </p:spTgt>
                                        </p:tgtEl>
                                      </p:cBhvr>
                                    </p:animEffect>
                                  </p:childTnLst>
                                </p:cTn>
                              </p:par>
                              <p:par>
                                <p:cTn id="9" presetID="1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p:tgtEl>
                                          <p:spTgt spid="7"/>
                                        </p:tgtEl>
                                        <p:attrNameLst>
                                          <p:attrName>ppt_y</p:attrName>
                                        </p:attrNameLst>
                                      </p:cBhvr>
                                      <p:tavLst>
                                        <p:tav tm="0">
                                          <p:val>
                                            <p:strVal val="#ppt_y+#ppt_h*1.125000"/>
                                          </p:val>
                                        </p:tav>
                                        <p:tav tm="100000">
                                          <p:val>
                                            <p:strVal val="#ppt_y"/>
                                          </p:val>
                                        </p:tav>
                                      </p:tavLst>
                                    </p:anim>
                                    <p:animEffect transition="in" filter="wipe(up)">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8" dur="500"/>
                                        <p:tgtEl>
                                          <p:spTgt spid="3">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4"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7" grpId="0" bldLvl="0" animBg="1"/>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矩形 6"/>
          <p:cNvSpPr/>
          <p:nvPr>
            <p:custDataLst>
              <p:tags r:id="rId1"/>
            </p:custDataLst>
          </p:nvPr>
        </p:nvSpPr>
        <p:spPr>
          <a:xfrm>
            <a:off x="7038340" y="1132205"/>
            <a:ext cx="4317365" cy="534098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lnSpc>
                <a:spcPct val="100000"/>
              </a:lnSpc>
              <a:spcBef>
                <a:spcPts val="0"/>
              </a:spcBef>
              <a:spcAft>
                <a:spcPts val="0"/>
              </a:spcAft>
            </a:pPr>
            <a:endParaRPr lang="zh-CN" altLang="zh-CN" sz="2000" kern="100" dirty="0">
              <a:solidFill>
                <a:schemeClr val="dk1"/>
              </a:solidFill>
              <a:effectLst/>
              <a:latin typeface="微软雅黑" panose="020B0503020204020204" charset="-122"/>
              <a:ea typeface="微软雅黑" panose="020B0503020204020204" charset="-122"/>
              <a:cs typeface="Times New Roman" panose="02020603050405020304" pitchFamily="18" charset="0"/>
              <a:sym typeface="+mn-ea"/>
            </a:endParaRPr>
          </a:p>
        </p:txBody>
      </p:sp>
      <p:sp>
        <p:nvSpPr>
          <p:cNvPr id="2" name="标题 1"/>
          <p:cNvSpPr>
            <a:spLocks noGrp="1"/>
          </p:cNvSpPr>
          <p:nvPr>
            <p:ph type="title"/>
          </p:nvPr>
        </p:nvSpPr>
        <p:spPr/>
        <p:txBody>
          <a:bodyPr/>
          <a:p>
            <a:r>
              <a:rPr lang="zh-CN" altLang="en-US"/>
              <a:t>一、P2P产生的起源</a:t>
            </a:r>
            <a:endParaRPr lang="zh-CN" altLang="en-US"/>
          </a:p>
        </p:txBody>
      </p:sp>
      <p:sp>
        <p:nvSpPr>
          <p:cNvPr id="3" name="TextBox 6"/>
          <p:cNvSpPr txBox="1"/>
          <p:nvPr>
            <p:custDataLst>
              <p:tags r:id="rId2"/>
            </p:custDataLst>
          </p:nvPr>
        </p:nvSpPr>
        <p:spPr>
          <a:xfrm>
            <a:off x="793115" y="1644015"/>
            <a:ext cx="5464810" cy="4087495"/>
          </a:xfrm>
          <a:prstGeom prst="rect">
            <a:avLst/>
          </a:prstGeom>
          <a:noFill/>
        </p:spPr>
        <p:txBody>
          <a:bodyPr wrap="square" rtlCol="0">
            <a:spAutoFit/>
          </a:bodyPr>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不久前，银监会年中工作座谈会对监管给予了定调：将以“严紧硬”取代“宽松软”。监管政策已经有从“政策引导”、“底线监管”走向“行政手段”、“硬性指标监管”的趋势，从政策变化来看，P2P网贷行业进入强监管新时代。</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截止2020年11月中旬，互联网金融风险大幅压降，全国实际运营的P2P网贷机构由高峰时期的约5000家，我们逐渐压降，到今年11月中旬完全归零。</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a:p>
            <a:pPr indent="457200" algn="just" fontAlgn="auto">
              <a:lnSpc>
                <a:spcPct val="150000"/>
              </a:lnSpc>
              <a:spcBef>
                <a:spcPts val="0"/>
              </a:spcBef>
              <a:spcAft>
                <a:spcPts val="1000"/>
              </a:spcAft>
              <a:extLst>
                <a:ext uri="{35155182-B16C-46BC-9424-99874614C6A1}">
                  <wpsdc:indentchars xmlns:wpsdc="http://www.wps.cn/officeDocument/2017/drawingmlCustomData" val="200" checksum="59296752"/>
                </a:ext>
              </a:extLst>
            </a:pPr>
            <a:r>
              <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rPr>
              <a:t>至此，P2P在中国退出历史舞台。下图</a:t>
            </a:r>
            <a:endParaRPr lang="zh-CN" altLang="zh-CN" sz="1800" kern="100" dirty="0">
              <a:solidFill>
                <a:schemeClr val="dk1"/>
              </a:solidFill>
              <a:latin typeface="微软雅黑" panose="020B0503020204020204" charset="-122"/>
              <a:ea typeface="微软雅黑" panose="020B0503020204020204" charset="-122"/>
              <a:cs typeface="Times New Roman" panose="02020603050405020304" pitchFamily="18" charset="0"/>
              <a:sym typeface="+mn-ea"/>
            </a:endParaRPr>
          </a:p>
        </p:txBody>
      </p:sp>
      <p:pic>
        <p:nvPicPr>
          <p:cNvPr id="6" name="图片 6"/>
          <p:cNvPicPr>
            <a:picLocks noChangeAspect="1"/>
          </p:cNvPicPr>
          <p:nvPr/>
        </p:nvPicPr>
        <p:blipFill>
          <a:blip r:embed="rId3"/>
          <a:srcRect/>
          <a:stretch>
            <a:fillRect/>
          </a:stretch>
        </p:blipFill>
        <p:spPr>
          <a:xfrm>
            <a:off x="6622097" y="2009140"/>
            <a:ext cx="5149850" cy="3587750"/>
          </a:xfrm>
          <a:prstGeom prst="rect">
            <a:avLst/>
          </a:prstGeom>
        </p:spPr>
      </p:pic>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42" fill="hold" grpId="1"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outHorizontal)">
                                      <p:cBhvr>
                                        <p:cTn id="7" dur="500"/>
                                        <p:tgtEl>
                                          <p:spTgt spid="7"/>
                                        </p:tgtEl>
                                      </p:cBhvr>
                                    </p:animEffect>
                                  </p:childTnLst>
                                </p:cTn>
                              </p:par>
                              <p:par>
                                <p:cTn id="8" presetID="16" presetClass="entr" presetSubtype="42"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out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6" dur="500"/>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2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直角三角形 1"/>
          <p:cNvSpPr/>
          <p:nvPr/>
        </p:nvSpPr>
        <p:spPr>
          <a:xfrm>
            <a:off x="1353" y="600"/>
            <a:ext cx="6879636" cy="6879636"/>
          </a:xfrm>
          <a:prstGeom prst="rtTriangle">
            <a:avLst/>
          </a:prstGeom>
          <a:blipFill dpi="0" rotWithShape="1">
            <a:blip r:embed="rId1" cstate="screen"/>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3" name="任意多边形 2"/>
          <p:cNvSpPr/>
          <p:nvPr>
            <p:custDataLst>
              <p:tags r:id="rId2"/>
            </p:custDataLst>
          </p:nvPr>
        </p:nvSpPr>
        <p:spPr>
          <a:xfrm rot="5400000" flipV="1">
            <a:off x="676653" y="-15170"/>
            <a:ext cx="4576328" cy="4576328"/>
          </a:xfrm>
          <a:custGeom>
            <a:avLst/>
            <a:gdLst>
              <a:gd name="connsiteX0" fmla="*/ 0 w 4343400"/>
              <a:gd name="connsiteY0" fmla="*/ 0 h 4343400"/>
              <a:gd name="connsiteX1" fmla="*/ 4343400 w 4343400"/>
              <a:gd name="connsiteY1" fmla="*/ 4343400 h 4343400"/>
              <a:gd name="connsiteX2" fmla="*/ 3486149 w 4343400"/>
              <a:gd name="connsiteY2" fmla="*/ 4343400 h 4343400"/>
              <a:gd name="connsiteX3" fmla="*/ 0 w 4343400"/>
              <a:gd name="connsiteY3" fmla="*/ 857251 h 4343400"/>
              <a:gd name="connsiteX4" fmla="*/ 0 w 4343400"/>
              <a:gd name="connsiteY4" fmla="*/ 0 h 4343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43400" h="4343400">
                <a:moveTo>
                  <a:pt x="0" y="0"/>
                </a:moveTo>
                <a:lnTo>
                  <a:pt x="4343400" y="4343400"/>
                </a:lnTo>
                <a:lnTo>
                  <a:pt x="3486149" y="4343400"/>
                </a:lnTo>
                <a:lnTo>
                  <a:pt x="0" y="857251"/>
                </a:lnTo>
                <a:lnTo>
                  <a:pt x="0" y="0"/>
                </a:lnTo>
                <a:close/>
              </a:path>
            </a:pathLst>
          </a:cu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
        <p:nvSpPr>
          <p:cNvPr id="6" name="文本框 5"/>
          <p:cNvSpPr txBox="1"/>
          <p:nvPr/>
        </p:nvSpPr>
        <p:spPr>
          <a:xfrm>
            <a:off x="5423783" y="2272061"/>
            <a:ext cx="6229850" cy="2306955"/>
          </a:xfrm>
          <a:prstGeom prst="rect">
            <a:avLst/>
          </a:prstGeom>
          <a:noFill/>
        </p:spPr>
        <p:txBody>
          <a:bodyPr wrap="square" rtlCol="0">
            <a:spAutoFit/>
          </a:bodyPr>
          <a:lstStyle/>
          <a:p>
            <a:pPr algn="ctr"/>
            <a:r>
              <a:rPr kumimoji="1" lang="zh-CN" altLang="en-US" sz="7200" b="1" dirty="0" smtClean="0">
                <a:solidFill>
                  <a:prstClr val="white">
                    <a:lumMod val="50000"/>
                  </a:prstClr>
                </a:solidFill>
                <a:cs typeface="+mn-ea"/>
                <a:sym typeface="+mn-lt"/>
              </a:rPr>
              <a:t>感谢观看 </a:t>
            </a:r>
            <a:r>
              <a:rPr kumimoji="1" lang="en-US" altLang="zh-CN" sz="7200" b="1" dirty="0" smtClean="0">
                <a:solidFill>
                  <a:prstClr val="white">
                    <a:lumMod val="50000"/>
                  </a:prstClr>
                </a:solidFill>
                <a:cs typeface="+mn-ea"/>
                <a:sym typeface="+mn-lt"/>
              </a:rPr>
              <a:t>THANK YOU!</a:t>
            </a:r>
            <a:endParaRPr kumimoji="1" lang="en-US" altLang="zh-CN" sz="7200" b="1" dirty="0" smtClean="0">
              <a:solidFill>
                <a:prstClr val="white">
                  <a:lumMod val="50000"/>
                </a:prstClr>
              </a:solidFill>
              <a:cs typeface="+mn-ea"/>
              <a:sym typeface="+mn-lt"/>
            </a:endParaRPr>
          </a:p>
        </p:txBody>
      </p:sp>
      <p:sp>
        <p:nvSpPr>
          <p:cNvPr id="9" name="文本框 8"/>
          <p:cNvSpPr txBox="1"/>
          <p:nvPr/>
        </p:nvSpPr>
        <p:spPr>
          <a:xfrm rot="2648766">
            <a:off x="963533" y="1860942"/>
            <a:ext cx="4992812" cy="748030"/>
          </a:xfrm>
          <a:prstGeom prst="rect">
            <a:avLst/>
          </a:prstGeom>
          <a:noFill/>
        </p:spPr>
        <p:txBody>
          <a:bodyPr wrap="square" rtlCol="0">
            <a:spAutoFit/>
          </a:bodyPr>
          <a:lstStyle/>
          <a:p>
            <a:r>
              <a:rPr kumimoji="1" lang="en-US" altLang="zh-CN" sz="4265" dirty="0">
                <a:solidFill>
                  <a:schemeClr val="accent1"/>
                </a:solidFill>
                <a:latin typeface="Agency FB" panose="020B0503020202020204" pitchFamily="34" charset="0"/>
                <a:cs typeface="+mn-ea"/>
                <a:sym typeface="+mn-lt"/>
              </a:rPr>
              <a:t>BUSINESS POWERPOINT</a:t>
            </a:r>
            <a:endParaRPr kumimoji="1" lang="en-US" altLang="zh-CN" sz="4265" dirty="0">
              <a:solidFill>
                <a:schemeClr val="accent1"/>
              </a:solidFill>
              <a:latin typeface="Agency FB" panose="020B0503020202020204" pitchFamily="34" charset="0"/>
              <a:cs typeface="+mn-ea"/>
              <a:sym typeface="+mn-lt"/>
            </a:endParaRPr>
          </a:p>
        </p:txBody>
      </p:sp>
      <p:sp>
        <p:nvSpPr>
          <p:cNvPr id="12" name="直角三角形 11"/>
          <p:cNvSpPr/>
          <p:nvPr/>
        </p:nvSpPr>
        <p:spPr>
          <a:xfrm flipH="1">
            <a:off x="9655285" y="4597353"/>
            <a:ext cx="2537197" cy="2260893"/>
          </a:xfrm>
          <a:prstGeom prst="rtTriangle">
            <a:avLst/>
          </a:prstGeom>
          <a:solidFill>
            <a:srgbClr val="43536A"/>
          </a:solidFill>
          <a:ln>
            <a:solidFill>
              <a:srgbClr val="43536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srgbClr val="DBEFF9">
                  <a:lumMod val="25000"/>
                </a:srgbClr>
              </a:solidFill>
              <a:cs typeface="+mn-ea"/>
              <a:sym typeface="+mn-lt"/>
            </a:endParaRPr>
          </a:p>
        </p:txBody>
      </p:sp>
      <p:sp>
        <p:nvSpPr>
          <p:cNvPr id="16" name="直角三角形 15"/>
          <p:cNvSpPr/>
          <p:nvPr/>
        </p:nvSpPr>
        <p:spPr>
          <a:xfrm rot="13500000" flipV="1">
            <a:off x="2632875" y="-1204161"/>
            <a:ext cx="2362215" cy="2362215"/>
          </a:xfrm>
          <a:prstGeom prst="rtTriangle">
            <a:avLst/>
          </a:prstGeom>
          <a:solidFill>
            <a:srgbClr val="4353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5">
              <a:solidFill>
                <a:prstClr val="white"/>
              </a:solidFill>
              <a:cs typeface="+mn-ea"/>
              <a:sym typeface="+mn-lt"/>
            </a:endParaRPr>
          </a:p>
        </p:txBody>
      </p:sp>
    </p:spTree>
  </p:cSld>
  <p:clrMapOvr>
    <a:masterClrMapping/>
  </p:clrMapOvr>
  <p:transition spd="med" advClick="0" advTm="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0-#ppt_w/2"/>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1+#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up)">
                                      <p:cBhvr>
                                        <p:cTn id="16" dur="500"/>
                                        <p:tgtEl>
                                          <p:spTgt spid="9"/>
                                        </p:tgtEl>
                                      </p:cBhvr>
                                    </p:animEffect>
                                  </p:childTnLst>
                                </p:cTn>
                              </p:par>
                            </p:childTnLst>
                          </p:cTn>
                        </p:par>
                        <p:par>
                          <p:cTn id="17" fill="hold">
                            <p:stCondLst>
                              <p:cond delay="1500"/>
                            </p:stCondLst>
                            <p:childTnLst>
                              <p:par>
                                <p:cTn id="18" presetID="2" presetClass="entr" presetSubtype="12"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1000" fill="hold"/>
                                        <p:tgtEl>
                                          <p:spTgt spid="12"/>
                                        </p:tgtEl>
                                        <p:attrNameLst>
                                          <p:attrName>ppt_x</p:attrName>
                                        </p:attrNameLst>
                                      </p:cBhvr>
                                      <p:tavLst>
                                        <p:tav tm="0">
                                          <p:val>
                                            <p:strVal val="0-#ppt_w/2"/>
                                          </p:val>
                                        </p:tav>
                                        <p:tav tm="100000">
                                          <p:val>
                                            <p:strVal val="#ppt_x"/>
                                          </p:val>
                                        </p:tav>
                                      </p:tavLst>
                                    </p:anim>
                                    <p:anim calcmode="lin" valueType="num">
                                      <p:cBhvr additive="base">
                                        <p:cTn id="21" dur="10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1" fill="hold" grpId="0" nodeType="withEffect">
                                  <p:stCondLst>
                                    <p:cond delay="0"/>
                                  </p:stCondLst>
                                  <p:childTnLst>
                                    <p:set>
                                      <p:cBhvr>
                                        <p:cTn id="23" dur="1" fill="hold">
                                          <p:stCondLst>
                                            <p:cond delay="0"/>
                                          </p:stCondLst>
                                        </p:cTn>
                                        <p:tgtEl>
                                          <p:spTgt spid="16"/>
                                        </p:tgtEl>
                                        <p:attrNameLst>
                                          <p:attrName>style.visibility</p:attrName>
                                        </p:attrNameLst>
                                      </p:cBhvr>
                                      <p:to>
                                        <p:strVal val="visible"/>
                                      </p:to>
                                    </p:set>
                                    <p:anim calcmode="lin" valueType="num">
                                      <p:cBhvr additive="base">
                                        <p:cTn id="24" dur="1000" fill="hold"/>
                                        <p:tgtEl>
                                          <p:spTgt spid="16"/>
                                        </p:tgtEl>
                                        <p:attrNameLst>
                                          <p:attrName>ppt_x</p:attrName>
                                        </p:attrNameLst>
                                      </p:cBhvr>
                                      <p:tavLst>
                                        <p:tav tm="0">
                                          <p:val>
                                            <p:strVal val="#ppt_x"/>
                                          </p:val>
                                        </p:tav>
                                        <p:tav tm="100000">
                                          <p:val>
                                            <p:strVal val="#ppt_x"/>
                                          </p:val>
                                        </p:tav>
                                      </p:tavLst>
                                    </p:anim>
                                    <p:anim calcmode="lin" valueType="num">
                                      <p:cBhvr additive="base">
                                        <p:cTn id="25" dur="1000" fill="hold"/>
                                        <p:tgtEl>
                                          <p:spTgt spid="16"/>
                                        </p:tgtEl>
                                        <p:attrNameLst>
                                          <p:attrName>ppt_y</p:attrName>
                                        </p:attrNameLst>
                                      </p:cBhvr>
                                      <p:tavLst>
                                        <p:tav tm="0">
                                          <p:val>
                                            <p:strVal val="0-#ppt_h/2"/>
                                          </p:val>
                                        </p:tav>
                                        <p:tav tm="100000">
                                          <p:val>
                                            <p:strVal val="#ppt_y"/>
                                          </p:val>
                                        </p:tav>
                                      </p:tavLst>
                                    </p:anim>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6" grpId="0"/>
      <p:bldP spid="9" grpId="0"/>
      <p:bldP spid="12" grpId="0" bldLvl="0" animBg="1"/>
      <p:bldP spid="16" grpId="0" bldLvl="0" animBg="1"/>
    </p:bldLst>
  </p:timing>
</p:sld>
</file>

<file path=ppt/tags/tag1.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1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7.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1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9.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20.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3.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5.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6.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ags/tag27.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28.xml><?xml version="1.0" encoding="utf-8"?>
<p:tagLst xmlns:p="http://schemas.openxmlformats.org/presentationml/2006/main">
  <p:tag name="KSO_WM_UNIT_FILL_FORE_SCHEMECOLOR_INDEX_BRIGHTNESS" val="0"/>
  <p:tag name="KSO_WM_UNIT_FILL_FORE_SCHEMECOLOR_INDEX" val="16"/>
  <p:tag name="KSO_WM_UNIT_FILL_TYPE" val="1"/>
</p:tagLst>
</file>

<file path=ppt/tags/tag29.xml><?xml version="1.0" encoding="utf-8"?>
<p:tagLst xmlns:p="http://schemas.openxmlformats.org/presentationml/2006/main">
  <p:tag name="KSO_WPP_MARK_KEY" val="5e315dde-292e-4664-9c8f-55077c1bd36c"/>
  <p:tag name="COMMONDATA" val="eyJoZGlkIjoiOTRiYWY2ZDYxOTM2OTVmOTUwNjYxNzhkNWNmYTNiNjcifQ=="/>
</p:tagLst>
</file>

<file path=ppt/tags/tag3.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c849740b-2724-488e-a9ad-bcd156c1d39b}"/>
  <p:tag name="KSO_WM_UNIT_TYPE" val="i"/>
</p:tagLst>
</file>

<file path=ppt/tags/tag4.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WM_BEAUTIFY_SHAPE_IDENTITY" val="{861e1ca8-5140-4ebb-979f-fa152c8fb128}"/>
  <p:tag name="KSO_WM_UNIT_TYPE" val="i"/>
</p:tagLst>
</file>

<file path=ppt/tags/tag5.xml><?xml version="1.0" encoding="utf-8"?>
<p:tagLst xmlns:p="http://schemas.openxmlformats.org/presentationml/2006/main">
  <p:tag name="KSO_WM_UNIT_TEXT_FILL_FORE_SCHEMECOLOR_INDEX_BRIGHTNESS" val="0"/>
  <p:tag name="KSO_WM_UNIT_TEXT_FILL_FORE_SCHEMECOLOR_INDEX" val="2"/>
  <p:tag name="KSO_WM_UNIT_TEXT_FILL_TYPE" val="1"/>
</p:tagLst>
</file>

<file path=ppt/tags/tag6.xml><?xml version="1.0" encoding="utf-8"?>
<p:tagLst xmlns:p="http://schemas.openxmlformats.org/presentationml/2006/main">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2"/>
  <p:tag name="KSO_WM_UNIT_TEXT_FILL_TYPE" val="1"/>
</p:tagLst>
</file>

<file path=ppt/tags/tag7.xml><?xml version="1.0" encoding="utf-8"?>
<p:tagLst xmlns:p="http://schemas.openxmlformats.org/presentationml/2006/main">
  <p:tag name="KSO_WM_UNIT_TEXT_FILL_FORE_SCHEMECOLOR_INDEX_BRIGHTNESS" val="-0.75"/>
  <p:tag name="KSO_WM_UNIT_TEXT_FILL_FORE_SCHEMECOLOR_INDEX" val="16"/>
  <p:tag name="KSO_WM_UNIT_TEXT_FILL_TYPE" val="1"/>
</p:tagLst>
</file>

<file path=ppt/tags/tag8.xml><?xml version="1.0" encoding="utf-8"?>
<p:tagLst xmlns:p="http://schemas.openxmlformats.org/presentationml/2006/main">
  <p:tag name="KSO_WM_UNIT_FILL_FORE_SCHEMECOLOR_INDEX_BRIGHTNESS" val="-0.15"/>
  <p:tag name="KSO_WM_UNIT_FILL_FORE_SCHEMECOLOR_INDEX" val="14"/>
  <p:tag name="KSO_WM_UNIT_FILL_TYPE" val="1"/>
  <p:tag name="KSO_WM_UNIT_TEXT_FILL_FORE_SCHEMECOLOR_INDEX_BRIGHTNESS" val="-0.5"/>
  <p:tag name="KSO_WM_UNIT_TEXT_FILL_FORE_SCHEMECOLOR_INDEX" val="14"/>
  <p:tag name="KSO_WM_UNIT_TEXT_FILL_TYPE" val="1"/>
</p:tagLst>
</file>

<file path=ppt/tags/tag9.xml><?xml version="1.0" encoding="utf-8"?>
<p:tagLst xmlns:p="http://schemas.openxmlformats.org/presentationml/2006/main">
  <p:tag name="KSO_WM_UNIT_FILL_FORE_SCHEMECOLOR_INDEX_BRIGHTNESS" val="0.8"/>
  <p:tag name="KSO_WM_UNIT_FILL_FORE_SCHEMECOLOR_INDEX" val="9"/>
  <p:tag name="KSO_WM_UNIT_FILL_TYPE" val="1"/>
  <p:tag name="KSO_WM_UNIT_TEXT_FILL_FORE_SCHEMECOLOR_INDEX_BRIGHTNESS" val="0"/>
  <p:tag name="KSO_WM_UNIT_TEXT_FILL_FORE_SCHEMECOLOR_INDEX" val="2"/>
  <p:tag name="KSO_WM_UNIT_TEXT_FILL_TYPE" val="1"/>
</p:tagLst>
</file>

<file path=ppt/theme/theme1.xml><?xml version="1.0" encoding="utf-8"?>
<a:theme xmlns:a="http://schemas.openxmlformats.org/drawingml/2006/main" name="第一PPT，www.1ppt.com">
  <a:themeElements>
    <a:clrScheme name="自定义 2">
      <a:dk1>
        <a:sysClr val="windowText" lastClr="000000"/>
      </a:dk1>
      <a:lt1>
        <a:sysClr val="window" lastClr="FFFFFF"/>
      </a:lt1>
      <a:dk2>
        <a:srgbClr val="17406D"/>
      </a:dk2>
      <a:lt2>
        <a:srgbClr val="DBEFF9"/>
      </a:lt2>
      <a:accent1>
        <a:srgbClr val="43536A"/>
      </a:accent1>
      <a:accent2>
        <a:srgbClr val="7F7F7F"/>
      </a:accent2>
      <a:accent3>
        <a:srgbClr val="43536A"/>
      </a:accent3>
      <a:accent4>
        <a:srgbClr val="7F7F7F"/>
      </a:accent4>
      <a:accent5>
        <a:srgbClr val="43536A"/>
      </a:accent5>
      <a:accent6>
        <a:srgbClr val="7F7F7F"/>
      </a:accent6>
      <a:hlink>
        <a:srgbClr val="F49100"/>
      </a:hlink>
      <a:folHlink>
        <a:srgbClr val="85DFD0"/>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第一PPT，www.1ppt.com">
  <a:themeElements>
    <a:clrScheme name="">
      <a:dk1>
        <a:srgbClr val="000000"/>
      </a:dk1>
      <a:lt1>
        <a:srgbClr val="FFFFFF"/>
      </a:lt1>
      <a:dk2>
        <a:srgbClr val="E8EEF2"/>
      </a:dk2>
      <a:lt2>
        <a:srgbClr val="F9FAFB"/>
      </a:lt2>
      <a:accent1>
        <a:srgbClr val="2B4663"/>
      </a:accent1>
      <a:accent2>
        <a:srgbClr val="5C7885"/>
      </a:accent2>
      <a:accent3>
        <a:srgbClr val="94ACBC"/>
      </a:accent3>
      <a:accent4>
        <a:srgbClr val="B9CAE1"/>
      </a:accent4>
      <a:accent5>
        <a:srgbClr val="97ABBD"/>
      </a:accent5>
      <a:accent6>
        <a:srgbClr val="3B606F"/>
      </a:accent6>
      <a:hlink>
        <a:srgbClr val="5FCBFB"/>
      </a:hlink>
      <a:folHlink>
        <a:srgbClr val="B759BC"/>
      </a:folHlink>
    </a:clrScheme>
    <a:fontScheme name="qb0g2jkz">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1636</Words>
  <Application>WPS 演示</Application>
  <PresentationFormat>全屏显示(16:9)</PresentationFormat>
  <Paragraphs>64</Paragraphs>
  <Slides>9</Slides>
  <Notes>16</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9</vt:i4>
      </vt:variant>
    </vt:vector>
  </HeadingPairs>
  <TitlesOfParts>
    <vt:vector size="25" baseType="lpstr">
      <vt:lpstr>Arial</vt:lpstr>
      <vt:lpstr>宋体</vt:lpstr>
      <vt:lpstr>Wingdings</vt:lpstr>
      <vt:lpstr>Calibri</vt:lpstr>
      <vt:lpstr>Agency FB</vt:lpstr>
      <vt:lpstr>Trebuchet MS</vt:lpstr>
      <vt:lpstr>方正正黑简体</vt:lpstr>
      <vt:lpstr>黑体</vt:lpstr>
      <vt:lpstr>Calibri</vt:lpstr>
      <vt:lpstr>微软雅黑</vt:lpstr>
      <vt:lpstr>Times New Roman</vt:lpstr>
      <vt:lpstr>Wingdings</vt:lpstr>
      <vt:lpstr>Arial Unicode MS</vt:lpstr>
      <vt:lpstr>等线</vt:lpstr>
      <vt:lpstr>第一PPT，www.1ppt.com</vt:lpstr>
      <vt:lpstr>1_第一PPT，www.1ppt.com</vt:lpstr>
      <vt:lpstr>PowerPoint 演示文稿</vt:lpstr>
      <vt:lpstr>一、P2P产生的起源</vt:lpstr>
      <vt:lpstr>一、P2P产生的起源</vt:lpstr>
      <vt:lpstr>一、P2P产生的起源</vt:lpstr>
      <vt:lpstr>一、P2P产生的起源</vt:lpstr>
      <vt:lpstr>一、P2P产生的起源</vt:lpstr>
      <vt:lpstr>一、P2P产生的起源</vt:lpstr>
      <vt:lpstr>一、P2P产生的起源</vt:lpstr>
      <vt:lpstr>PowerPoint 演示文稿</vt:lpstr>
    </vt:vector>
  </TitlesOfParts>
  <Company>第一PPT，www.1ppt.com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欧美商务</dc:title>
  <dc:creator>第一PPT</dc:creator>
  <cp:keywords>www.1ppt.com</cp:keywords>
  <dc:description>www.1ppt.com</dc:description>
  <cp:lastModifiedBy>小刘</cp:lastModifiedBy>
  <cp:revision>776</cp:revision>
  <dcterms:created xsi:type="dcterms:W3CDTF">2017-03-04T06:55:00Z</dcterms:created>
  <dcterms:modified xsi:type="dcterms:W3CDTF">2023-06-08T03:32:56Z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A8735FB0CB41429B83A7E6362D6C8A26</vt:lpwstr>
  </property>
  <property fmtid="{D5CDD505-2E9C-101B-9397-08002B2CF9AE}" pid="3" name="KSOProductBuildVer">
    <vt:lpwstr>2052-11.1.0.14309</vt:lpwstr>
  </property>
</Properties>
</file>