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368" r:id="rId4"/>
    <p:sldId id="369" r:id="rId6"/>
    <p:sldId id="370" r:id="rId7"/>
    <p:sldId id="371" r:id="rId8"/>
    <p:sldId id="372" r:id="rId9"/>
    <p:sldId id="373" r:id="rId10"/>
    <p:sldId id="374" r:id="rId11"/>
    <p:sldId id="375" r:id="rId12"/>
    <p:sldId id="376" r:id="rId13"/>
    <p:sldId id="377" r:id="rId14"/>
    <p:sldId id="379" r:id="rId15"/>
    <p:sldId id="380" r:id="rId16"/>
    <p:sldId id="381" r:id="rId17"/>
    <p:sldId id="382" r:id="rId18"/>
    <p:sldId id="383" r:id="rId19"/>
    <p:sldId id="384" r:id="rId20"/>
    <p:sldId id="385" r:id="rId21"/>
    <p:sldId id="363" r:id="rId22"/>
  </p:sldIdLst>
  <p:sldSz cx="12192000" cy="6858000"/>
  <p:notesSz cx="6858000" cy="9144000"/>
  <p:custDataLst>
    <p:tags r:id="rId26"/>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38" userDrawn="1">
          <p15:clr>
            <a:srgbClr val="A4A3A4"/>
          </p15:clr>
        </p15:guide>
        <p15:guide id="2" pos="38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536A"/>
    <a:srgbClr val="526580"/>
    <a:srgbClr val="FFFFFF"/>
    <a:srgbClr val="F9FAFB"/>
    <a:srgbClr val="DBEFF9"/>
    <a:srgbClr val="55375F"/>
    <a:srgbClr val="442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94662" autoAdjust="0"/>
  </p:normalViewPr>
  <p:slideViewPr>
    <p:cSldViewPr snapToGrid="0" showGuides="1">
      <p:cViewPr varScale="1">
        <p:scale>
          <a:sx n="63" d="100"/>
          <a:sy n="63" d="100"/>
        </p:scale>
        <p:origin x="776" y="48"/>
      </p:cViewPr>
      <p:guideLst>
        <p:guide orient="horz" pos="2238"/>
        <p:guide pos="3802"/>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tags" Target="tags/tag45.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a:t>单击此处编辑母版标题样式</a:t>
            </a:r>
            <a:endParaRPr lang="zh-CN" altLang="en-US" dirty="0"/>
          </a:p>
        </p:txBody>
      </p:sp>
    </p:spTree>
  </p:cSld>
  <p:clrMapOvr>
    <a:masterClrMapping/>
  </p:clrMapOvr>
  <p:transition spd="med" advClick="0" advTm="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a:t>单击此处编辑母版标题样式</a:t>
            </a:r>
            <a:endParaRPr lang="zh-CN" altLang="en-US" dirty="0"/>
          </a:p>
        </p:txBody>
      </p:sp>
    </p:spTree>
  </p:cSld>
  <p:clrMapOvr>
    <a:masterClrMapping/>
  </p:clrMapOvr>
  <p:transition spd="med" advClick="0" advTm="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a:t>单击此处编辑母版标题样式</a:t>
            </a:r>
            <a:endParaRPr lang="zh-CN" altLang="en-US" dirty="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a:t>单击此处编辑母版标题样式</a:t>
            </a:r>
            <a:endParaRPr lang="zh-CN" altLang="en-US" dirty="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7.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8.png"/><Relationship Id="rId1" Type="http://schemas.openxmlformats.org/officeDocument/2006/relationships/tags" Target="../tags/tag20.xml"/></Relationships>
</file>

<file path=ppt/slides/_rels/slide11.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image" Target="../media/image3.jpeg"/><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26.xml"/><Relationship Id="rId2" Type="http://schemas.openxmlformats.org/officeDocument/2006/relationships/image" Target="../media/image9.jpeg"/><Relationship Id="rId1" Type="http://schemas.openxmlformats.org/officeDocument/2006/relationships/tags" Target="../tags/tag25.xml"/></Relationships>
</file>

<file path=ppt/slides/_rels/slide13.xml.rels><?xml version="1.0" encoding="UTF-8" standalone="yes"?>
<Relationships xmlns="http://schemas.openxmlformats.org/package/2006/relationships"><Relationship Id="rId9" Type="http://schemas.openxmlformats.org/officeDocument/2006/relationships/tags" Target="../tags/tag34.xml"/><Relationship Id="rId8" Type="http://schemas.openxmlformats.org/officeDocument/2006/relationships/tags" Target="../tags/tag33.xml"/><Relationship Id="rId7" Type="http://schemas.openxmlformats.org/officeDocument/2006/relationships/tags" Target="../tags/tag32.xml"/><Relationship Id="rId6" Type="http://schemas.openxmlformats.org/officeDocument/2006/relationships/tags" Target="../tags/tag31.xml"/><Relationship Id="rId5" Type="http://schemas.openxmlformats.org/officeDocument/2006/relationships/image" Target="../media/image10.jpeg"/><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0" Type="http://schemas.openxmlformats.org/officeDocument/2006/relationships/slideLayout" Target="../slideLayouts/slideLayout14.xml"/><Relationship Id="rId1" Type="http://schemas.openxmlformats.org/officeDocument/2006/relationships/tags" Target="../tags/tag27.xml"/></Relationships>
</file>

<file path=ppt/slides/_rels/slide14.xml.rels><?xml version="1.0" encoding="UTF-8" standalone="yes"?>
<Relationships xmlns="http://schemas.openxmlformats.org/package/2006/relationships"><Relationship Id="rId8" Type="http://schemas.openxmlformats.org/officeDocument/2006/relationships/notesSlide" Target="../notesSlides/notesSlide4.xml"/><Relationship Id="rId7"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image" Target="../media/image3.jpeg"/><Relationship Id="rId1" Type="http://schemas.openxmlformats.org/officeDocument/2006/relationships/tags" Target="../tags/tag3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11.jpeg"/><Relationship Id="rId1" Type="http://schemas.openxmlformats.org/officeDocument/2006/relationships/tags" Target="../tags/tag39.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43.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4.xml"/><Relationship Id="rId2" Type="http://schemas.openxmlformats.org/officeDocument/2006/relationships/tags" Target="../tags/tag44.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4.jpeg"/><Relationship Id="rId2" Type="http://schemas.openxmlformats.org/officeDocument/2006/relationships/tags" Target="../tags/tag10.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12.xml"/><Relationship Id="rId2" Type="http://schemas.openxmlformats.org/officeDocument/2006/relationships/image" Target="../media/image5.jpeg"/><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3.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image" Target="../media/image3.jpeg"/><Relationship Id="rId1" Type="http://schemas.openxmlformats.org/officeDocument/2006/relationships/tags" Target="../tags/tag1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7.jpeg"/><Relationship Id="rId1" Type="http://schemas.openxmlformats.org/officeDocument/2006/relationships/tags" Target="../tags/tag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6" name="文本框 5"/>
          <p:cNvSpPr txBox="1"/>
          <p:nvPr/>
        </p:nvSpPr>
        <p:spPr>
          <a:xfrm>
            <a:off x="5571948" y="2733805"/>
            <a:ext cx="6229850" cy="993775"/>
          </a:xfrm>
          <a:prstGeom prst="rect">
            <a:avLst/>
          </a:prstGeom>
          <a:noFill/>
        </p:spPr>
        <p:txBody>
          <a:bodyPr wrap="square" rtlCol="0">
            <a:spAutoFit/>
          </a:bodyPr>
          <a:lstStyle/>
          <a:p>
            <a:pPr algn="l"/>
            <a:r>
              <a:rPr kumimoji="1" lang="zh-CN" altLang="en-US" sz="5865" b="1" dirty="0">
                <a:solidFill>
                  <a:srgbClr val="43536A"/>
                </a:solidFill>
                <a:cs typeface="+mn-ea"/>
                <a:sym typeface="+mn-lt"/>
              </a:rPr>
              <a:t>奖励式众筹</a:t>
            </a:r>
            <a:endParaRPr kumimoji="1" lang="zh-CN" altLang="en-US" sz="5865" b="1" dirty="0">
              <a:solidFill>
                <a:srgbClr val="43536A"/>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4" name="平行四边形 3"/>
          <p:cNvSpPr/>
          <p:nvPr>
            <p:custDataLst>
              <p:tags r:id="rId5"/>
            </p:custDataLst>
          </p:nvPr>
        </p:nvSpPr>
        <p:spPr>
          <a:xfrm>
            <a:off x="5571948" y="402346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solidFill>
                  <a:schemeClr val="dk1"/>
                </a:solidFill>
                <a:latin typeface="+mn-ea"/>
                <a:cs typeface="+mn-ea"/>
                <a:sym typeface="+mn-lt"/>
              </a:rPr>
              <a:t>主讲人：杨陶</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股权众筹</a:t>
            </a:r>
            <a:endParaRPr lang="zh-CN" altLang="en-US">
              <a:solidFill>
                <a:schemeClr val="accent1"/>
              </a:solidFill>
            </a:endParaRPr>
          </a:p>
        </p:txBody>
      </p:sp>
      <p:grpSp>
        <p:nvGrpSpPr>
          <p:cNvPr id="16" name="组合 15"/>
          <p:cNvGrpSpPr/>
          <p:nvPr/>
        </p:nvGrpSpPr>
        <p:grpSpPr>
          <a:xfrm>
            <a:off x="634365" y="887095"/>
            <a:ext cx="4723406" cy="473075"/>
            <a:chOff x="2347" y="2773"/>
            <a:chExt cx="8479"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8287"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4242435"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（三）股权众筹融资运作模式相关概述</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4" name="矩形 33"/>
          <p:cNvSpPr/>
          <p:nvPr>
            <p:custDataLst>
              <p:tags r:id="rId1"/>
            </p:custDataLst>
          </p:nvPr>
        </p:nvSpPr>
        <p:spPr>
          <a:xfrm>
            <a:off x="779780" y="1570990"/>
            <a:ext cx="10632440" cy="4645660"/>
          </a:xfrm>
          <a:prstGeom prst="rect">
            <a:avLst/>
          </a:prstGeom>
          <a:noFill/>
          <a:ln>
            <a:solidFill>
              <a:schemeClr val="accent5"/>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35" name="文本框 34"/>
          <p:cNvSpPr txBox="1"/>
          <p:nvPr/>
        </p:nvSpPr>
        <p:spPr>
          <a:xfrm>
            <a:off x="5443220" y="939165"/>
            <a:ext cx="2539365" cy="368300"/>
          </a:xfrm>
          <a:prstGeom prst="rect">
            <a:avLst/>
          </a:prstGeom>
          <a:noFill/>
        </p:spPr>
        <p:txBody>
          <a:bodyPr wrap="square">
            <a:spAutoFit/>
          </a:bodyPr>
          <a:lstStyle/>
          <a:p>
            <a:r>
              <a:rPr lang="zh-CN" altLang="en-US" sz="1800" b="1" dirty="0">
                <a:solidFill>
                  <a:schemeClr val="accent1"/>
                </a:solidFill>
                <a:latin typeface="微软雅黑" panose="020B0503020204020204" charset="-122"/>
                <a:ea typeface="微软雅黑" panose="020B0503020204020204" charset="-122"/>
                <a:sym typeface="+mn-ea"/>
              </a:rPr>
              <a:t>图</a:t>
            </a:r>
            <a:r>
              <a:rPr lang="en-US" altLang="zh-CN" sz="1800" b="1" dirty="0">
                <a:solidFill>
                  <a:schemeClr val="accent1"/>
                </a:solidFill>
                <a:latin typeface="微软雅黑" panose="020B0503020204020204" charset="-122"/>
                <a:ea typeface="微软雅黑" panose="020B0503020204020204" charset="-122"/>
                <a:sym typeface="+mn-ea"/>
              </a:rPr>
              <a:t>.</a:t>
            </a:r>
            <a:r>
              <a:rPr lang="zh-CN" altLang="en-US" sz="1800" b="1" dirty="0">
                <a:solidFill>
                  <a:schemeClr val="accent1"/>
                </a:solidFill>
                <a:latin typeface="微软雅黑" panose="020B0503020204020204" charset="-122"/>
                <a:ea typeface="微软雅黑" panose="020B0503020204020204" charset="-122"/>
                <a:sym typeface="+mn-ea"/>
              </a:rPr>
              <a:t>“领投+跟投”模式</a:t>
            </a:r>
            <a:endParaRPr lang="zh-CN" altLang="en-US" sz="1800" b="1" dirty="0">
              <a:solidFill>
                <a:schemeClr val="accent1"/>
              </a:solidFill>
              <a:latin typeface="微软雅黑" panose="020B0503020204020204" charset="-122"/>
              <a:ea typeface="微软雅黑" panose="020B0503020204020204" charset="-122"/>
              <a:sym typeface="+mn-ea"/>
            </a:endParaRPr>
          </a:p>
        </p:txBody>
      </p:sp>
      <p:pic>
        <p:nvPicPr>
          <p:cNvPr id="13" name="图片 12"/>
          <p:cNvPicPr/>
          <p:nvPr/>
        </p:nvPicPr>
        <p:blipFill>
          <a:blip r:embed="rId2"/>
          <a:stretch>
            <a:fillRect/>
          </a:stretch>
        </p:blipFill>
        <p:spPr>
          <a:xfrm>
            <a:off x="2151615" y="1663677"/>
            <a:ext cx="7890039" cy="4472131"/>
          </a:xfrm>
          <a:prstGeom prst="rect">
            <a:avLst/>
          </a:prstGeom>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p:tgtEl>
                                          <p:spTgt spid="35"/>
                                        </p:tgtEl>
                                        <p:attrNameLst>
                                          <p:attrName>ppt_y</p:attrName>
                                        </p:attrNameLst>
                                      </p:cBhvr>
                                      <p:tavLst>
                                        <p:tav tm="0">
                                          <p:val>
                                            <p:strVal val="#ppt_y+#ppt_h*1.125000"/>
                                          </p:val>
                                        </p:tav>
                                        <p:tav tm="100000">
                                          <p:val>
                                            <p:strVal val="#ppt_y"/>
                                          </p:val>
                                        </p:tav>
                                      </p:tavLst>
                                    </p:anim>
                                    <p:animEffect transition="in" filter="wipe(up)">
                                      <p:cBhvr>
                                        <p:cTn id="16" dur="500"/>
                                        <p:tgtEl>
                                          <p:spTgt spid="35"/>
                                        </p:tgtEl>
                                      </p:cBhvr>
                                    </p:animEffect>
                                  </p:childTnLst>
                                </p:cTn>
                              </p:par>
                            </p:childTnLst>
                          </p:cTn>
                        </p:par>
                        <p:par>
                          <p:cTn id="17" fill="hold">
                            <p:stCondLst>
                              <p:cond delay="500"/>
                            </p:stCondLst>
                            <p:childTnLst>
                              <p:par>
                                <p:cTn id="18" presetID="12" presetClass="entr" presetSubtype="1"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p:tgtEl>
                                          <p:spTgt spid="13"/>
                                        </p:tgtEl>
                                        <p:attrNameLst>
                                          <p:attrName>ppt_y</p:attrName>
                                        </p:attrNameLst>
                                      </p:cBhvr>
                                      <p:tavLst>
                                        <p:tav tm="0">
                                          <p:val>
                                            <p:strVal val="#ppt_y-#ppt_h*1.125000"/>
                                          </p:val>
                                        </p:tav>
                                        <p:tav tm="100000">
                                          <p:val>
                                            <p:strVal val="#ppt_y"/>
                                          </p:val>
                                        </p:tav>
                                      </p:tavLst>
                                    </p:anim>
                                    <p:animEffect transition="in" filter="wipe(down)">
                                      <p:cBhvr>
                                        <p:cTn id="21" dur="500"/>
                                        <p:tgtEl>
                                          <p:spTgt spid="13"/>
                                        </p:tgtEl>
                                      </p:cBhvr>
                                    </p:animEffect>
                                  </p:childTnLst>
                                </p:cTn>
                              </p:par>
                              <p:par>
                                <p:cTn id="22" presetID="12" presetClass="entr" presetSubtype="1"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additive="base">
                                        <p:cTn id="24" dur="500"/>
                                        <p:tgtEl>
                                          <p:spTgt spid="34"/>
                                        </p:tgtEl>
                                        <p:attrNameLst>
                                          <p:attrName>ppt_y</p:attrName>
                                        </p:attrNameLst>
                                      </p:cBhvr>
                                      <p:tavLst>
                                        <p:tav tm="0">
                                          <p:val>
                                            <p:strVal val="#ppt_y-#ppt_h*1.125000"/>
                                          </p:val>
                                        </p:tav>
                                        <p:tav tm="100000">
                                          <p:val>
                                            <p:strVal val="#ppt_y"/>
                                          </p:val>
                                        </p:tav>
                                      </p:tavLst>
                                    </p:anim>
                                    <p:animEffect transition="in" filter="wipe(down)">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4" grpId="0" animBg="1"/>
      <p:bldP spid="3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6" name="文本框 5"/>
          <p:cNvSpPr txBox="1"/>
          <p:nvPr/>
        </p:nvSpPr>
        <p:spPr>
          <a:xfrm>
            <a:off x="5571948" y="2733805"/>
            <a:ext cx="6229850" cy="993775"/>
          </a:xfrm>
          <a:prstGeom prst="rect">
            <a:avLst/>
          </a:prstGeom>
          <a:noFill/>
        </p:spPr>
        <p:txBody>
          <a:bodyPr wrap="square" rtlCol="0">
            <a:spAutoFit/>
          </a:bodyPr>
          <a:lstStyle/>
          <a:p>
            <a:pPr algn="l"/>
            <a:r>
              <a:rPr kumimoji="1" lang="zh-CN" altLang="en-US" sz="5865" b="1" dirty="0">
                <a:solidFill>
                  <a:srgbClr val="43536A"/>
                </a:solidFill>
                <a:cs typeface="+mn-ea"/>
                <a:sym typeface="+mn-lt"/>
              </a:rPr>
              <a:t>债权众筹</a:t>
            </a:r>
            <a:endParaRPr kumimoji="1" lang="zh-CN" altLang="en-US" sz="5865" b="1" dirty="0">
              <a:solidFill>
                <a:srgbClr val="43536A"/>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4" name="平行四边形 3"/>
          <p:cNvSpPr/>
          <p:nvPr>
            <p:custDataLst>
              <p:tags r:id="rId5"/>
            </p:custDataLst>
          </p:nvPr>
        </p:nvSpPr>
        <p:spPr>
          <a:xfrm>
            <a:off x="5571948" y="402346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solidFill>
                  <a:schemeClr val="dk1"/>
                </a:solidFill>
                <a:latin typeface="+mn-ea"/>
                <a:cs typeface="+mn-ea"/>
                <a:sym typeface="+mn-lt"/>
              </a:rPr>
              <a:t>主讲人：杨陶</a:t>
            </a:r>
            <a:endParaRPr kumimoji="1" lang="zh-CN" altLang="en-US" sz="1600" dirty="0">
              <a:solidFill>
                <a:schemeClr val="dk1"/>
              </a:solidFill>
              <a:latin typeface="+mn-ea"/>
              <a:cs typeface="+mn-ea"/>
              <a:sym typeface="+mn-lt"/>
            </a:endParaRPr>
          </a:p>
        </p:txBody>
      </p:sp>
      <p:pic>
        <p:nvPicPr>
          <p:cNvPr id="5" name="图片 4" descr="logo2"/>
          <p:cNvPicPr>
            <a:picLocks noChangeAspect="1"/>
          </p:cNvPicPr>
          <p:nvPr/>
        </p:nvPicPr>
        <p:blipFill>
          <a:blip r:embed="rId6"/>
          <a:stretch>
            <a:fillRect/>
          </a:stretch>
        </p:blipFill>
        <p:spPr>
          <a:xfrm>
            <a:off x="9654701" y="210547"/>
            <a:ext cx="2366141" cy="524869"/>
          </a:xfrm>
          <a:prstGeom prst="rect">
            <a:avLst/>
          </a:prstGeom>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债权众筹</a:t>
            </a:r>
            <a:endParaRPr lang="zh-CN" altLang="en-US">
              <a:solidFill>
                <a:schemeClr val="accent1"/>
              </a:solidFill>
            </a:endParaRPr>
          </a:p>
        </p:txBody>
      </p:sp>
      <p:sp>
        <p:nvSpPr>
          <p:cNvPr id="13" name="TextBox 6"/>
          <p:cNvSpPr txBox="1"/>
          <p:nvPr>
            <p:custDataLst>
              <p:tags r:id="rId1"/>
            </p:custDataLst>
          </p:nvPr>
        </p:nvSpPr>
        <p:spPr>
          <a:xfrm>
            <a:off x="889000" y="1116330"/>
            <a:ext cx="10169525" cy="1476375"/>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债权众筹模式作为最古老的众筹形式，债是指对项目或企业进行投资的众筹项目支持者获得一定比例的债权，即：项目投资者在未来能够获得本金和利息。而参与债权众筹的支持者为个人，因而众筹投资者被认为是小额投资者。</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00" name="图片 99"/>
          <p:cNvPicPr/>
          <p:nvPr/>
        </p:nvPicPr>
        <p:blipFill>
          <a:blip r:embed="rId2"/>
          <a:stretch>
            <a:fillRect/>
          </a:stretch>
        </p:blipFill>
        <p:spPr>
          <a:xfrm>
            <a:off x="807720" y="2867660"/>
            <a:ext cx="5785485" cy="3263265"/>
          </a:xfrm>
          <a:prstGeom prst="round2DiagRect">
            <a:avLst/>
          </a:prstGeom>
          <a:noFill/>
          <a:ln w="9525">
            <a:noFill/>
          </a:ln>
        </p:spPr>
      </p:pic>
      <p:sp>
        <p:nvSpPr>
          <p:cNvPr id="3" name="TextBox 6"/>
          <p:cNvSpPr txBox="1"/>
          <p:nvPr>
            <p:custDataLst>
              <p:tags r:id="rId3"/>
            </p:custDataLst>
          </p:nvPr>
        </p:nvSpPr>
        <p:spPr>
          <a:xfrm>
            <a:off x="6845935" y="3068320"/>
            <a:ext cx="4212590" cy="2861310"/>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基于合同法视角，债权众筹等同于借款合同，债权众筹投资者是贷款人，债权众筹发起者为借款人，而这双方会约定借款种类、币种、数额、利率、期限、用途、还款方式、违约责任等内容。</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p:tgtEl>
                                          <p:spTgt spid="13"/>
                                        </p:tgtEl>
                                        <p:attrNameLst>
                                          <p:attrName>ppt_y</p:attrName>
                                        </p:attrNameLst>
                                      </p:cBhvr>
                                      <p:tavLst>
                                        <p:tav tm="0">
                                          <p:val>
                                            <p:strVal val="#ppt_y+#ppt_h*1.125000"/>
                                          </p:val>
                                        </p:tav>
                                        <p:tav tm="100000">
                                          <p:val>
                                            <p:strVal val="#ppt_y"/>
                                          </p:val>
                                        </p:tav>
                                      </p:tavLst>
                                    </p:anim>
                                    <p:animEffect transition="in" filter="wipe(up)">
                                      <p:cBhvr>
                                        <p:cTn id="8" dur="500"/>
                                        <p:tgtEl>
                                          <p:spTgt spid="13"/>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0"/>
                                        </p:tgtEl>
                                        <p:attrNameLst>
                                          <p:attrName>style.visibility</p:attrName>
                                        </p:attrNameLst>
                                      </p:cBhvr>
                                      <p:to>
                                        <p:strVal val="visible"/>
                                      </p:to>
                                    </p:set>
                                    <p:anim calcmode="lin" valueType="num">
                                      <p:cBhvr additive="base">
                                        <p:cTn id="13" dur="500" fill="hold"/>
                                        <p:tgtEl>
                                          <p:spTgt spid="100"/>
                                        </p:tgtEl>
                                        <p:attrNameLst>
                                          <p:attrName>ppt_x</p:attrName>
                                        </p:attrNameLst>
                                      </p:cBhvr>
                                      <p:tavLst>
                                        <p:tav tm="0">
                                          <p:val>
                                            <p:strVal val="0-#ppt_w/2"/>
                                          </p:val>
                                        </p:tav>
                                        <p:tav tm="100000">
                                          <p:val>
                                            <p:strVal val="#ppt_x"/>
                                          </p:val>
                                        </p:tav>
                                      </p:tavLst>
                                    </p:anim>
                                    <p:anim calcmode="lin" valueType="num">
                                      <p:cBhvr additive="base">
                                        <p:cTn id="14" dur="500" fill="hold"/>
                                        <p:tgtEl>
                                          <p:spTgt spid="100"/>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债权众筹</a:t>
            </a:r>
            <a:endParaRPr lang="zh-CN" altLang="en-US">
              <a:solidFill>
                <a:schemeClr val="accent1"/>
              </a:solidFill>
            </a:endParaRPr>
          </a:p>
        </p:txBody>
      </p:sp>
      <p:sp>
        <p:nvSpPr>
          <p:cNvPr id="13" name="TextBox 6"/>
          <p:cNvSpPr txBox="1"/>
          <p:nvPr>
            <p:custDataLst>
              <p:tags r:id="rId1"/>
            </p:custDataLst>
          </p:nvPr>
        </p:nvSpPr>
        <p:spPr>
          <a:xfrm>
            <a:off x="889000" y="1299210"/>
            <a:ext cx="10169525" cy="2066290"/>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然而，现在人们广泛地认为债权众筹就是 P2P 借贷，实际上，债权众筹是一对多交易（一个发起者与众多投资者实施交易），而 P2P 借贷是一对一交易。</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P2P 借贷包括 P2P与 P2B。P2P 代表一种个人之间的理财交易模式，筹资者需通过网贷平台直接进行借贷活动。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3" name="TextBox 6"/>
          <p:cNvSpPr txBox="1"/>
          <p:nvPr>
            <p:custDataLst>
              <p:tags r:id="rId2"/>
            </p:custDataLst>
          </p:nvPr>
        </p:nvSpPr>
        <p:spPr>
          <a:xfrm>
            <a:off x="889000" y="3478530"/>
            <a:ext cx="5118735" cy="2399665"/>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随着 P2P 推进，“人对人借贷”逐渐延伸为“点对点的借贷”，P2B 借贷等新模式应运而生。然而，债权众筹外延依旧远大于 P2P 和 P2B，其不仅包括直接借贷，还包括购买 P2P 企业发行的证券。</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201" name="组合 200"/>
          <p:cNvGrpSpPr/>
          <p:nvPr>
            <p:custDataLst>
              <p:tags r:id="rId3"/>
            </p:custDataLst>
          </p:nvPr>
        </p:nvGrpSpPr>
        <p:grpSpPr>
          <a:xfrm>
            <a:off x="6256020" y="3811905"/>
            <a:ext cx="4709160" cy="1870075"/>
            <a:chOff x="10368" y="5064"/>
            <a:chExt cx="7047" cy="2798"/>
          </a:xfrm>
        </p:grpSpPr>
        <p:sp>
          <p:nvSpPr>
            <p:cNvPr id="202" name="PA-任意多边形 1"/>
            <p:cNvSpPr/>
            <p:nvPr>
              <p:custDataLst>
                <p:tags r:id="rId4"/>
              </p:custDataLst>
            </p:nvPr>
          </p:nvSpPr>
          <p:spPr>
            <a:xfrm>
              <a:off x="10727" y="5064"/>
              <a:ext cx="6065" cy="2791"/>
            </a:xfrm>
            <a:custGeom>
              <a:avLst/>
              <a:gdLst/>
              <a:ahLst/>
              <a:cxnLst/>
              <a:rect l="0" t="0" r="0" b="0"/>
              <a:pathLst>
                <a:path w="7874001" h="3623692">
                  <a:moveTo>
                    <a:pt x="0" y="3623691"/>
                  </a:moveTo>
                  <a:lnTo>
                    <a:pt x="0" y="3505200"/>
                  </a:lnTo>
                  <a:lnTo>
                    <a:pt x="558800" y="3505200"/>
                  </a:lnTo>
                  <a:lnTo>
                    <a:pt x="558800" y="2624709"/>
                  </a:lnTo>
                  <a:lnTo>
                    <a:pt x="821182" y="2624709"/>
                  </a:lnTo>
                  <a:lnTo>
                    <a:pt x="821182" y="1159891"/>
                  </a:lnTo>
                  <a:lnTo>
                    <a:pt x="939800" y="1159891"/>
                  </a:lnTo>
                  <a:lnTo>
                    <a:pt x="939800" y="1058291"/>
                  </a:lnTo>
                  <a:lnTo>
                    <a:pt x="1244600" y="1058291"/>
                  </a:lnTo>
                  <a:lnTo>
                    <a:pt x="1244600" y="1151509"/>
                  </a:lnTo>
                  <a:lnTo>
                    <a:pt x="1354582" y="1151509"/>
                  </a:lnTo>
                  <a:lnTo>
                    <a:pt x="1354582" y="2006600"/>
                  </a:lnTo>
                  <a:lnTo>
                    <a:pt x="1574800" y="2006600"/>
                  </a:lnTo>
                  <a:lnTo>
                    <a:pt x="1574800" y="1871091"/>
                  </a:lnTo>
                  <a:lnTo>
                    <a:pt x="2125091" y="1871091"/>
                  </a:lnTo>
                  <a:lnTo>
                    <a:pt x="2125091" y="1684909"/>
                  </a:lnTo>
                  <a:lnTo>
                    <a:pt x="2201291" y="1684909"/>
                  </a:lnTo>
                  <a:lnTo>
                    <a:pt x="2201291" y="381000"/>
                  </a:lnTo>
                  <a:lnTo>
                    <a:pt x="2311400" y="381000"/>
                  </a:lnTo>
                  <a:lnTo>
                    <a:pt x="2311400" y="228600"/>
                  </a:lnTo>
                  <a:lnTo>
                    <a:pt x="2395982" y="228600"/>
                  </a:lnTo>
                  <a:lnTo>
                    <a:pt x="2395982" y="33909"/>
                  </a:lnTo>
                  <a:lnTo>
                    <a:pt x="2472182" y="33909"/>
                  </a:lnTo>
                  <a:lnTo>
                    <a:pt x="2472182" y="220091"/>
                  </a:lnTo>
                  <a:lnTo>
                    <a:pt x="2548382" y="220091"/>
                  </a:lnTo>
                  <a:lnTo>
                    <a:pt x="2548382" y="389509"/>
                  </a:lnTo>
                  <a:lnTo>
                    <a:pt x="2675382" y="389509"/>
                  </a:lnTo>
                  <a:lnTo>
                    <a:pt x="2675382" y="1803400"/>
                  </a:lnTo>
                  <a:lnTo>
                    <a:pt x="3030982" y="1803400"/>
                  </a:lnTo>
                  <a:lnTo>
                    <a:pt x="3030982" y="1515491"/>
                  </a:lnTo>
                  <a:lnTo>
                    <a:pt x="3420491" y="1515491"/>
                  </a:lnTo>
                  <a:lnTo>
                    <a:pt x="3420491" y="1837309"/>
                  </a:lnTo>
                  <a:lnTo>
                    <a:pt x="3640582" y="1837309"/>
                  </a:lnTo>
                  <a:lnTo>
                    <a:pt x="3640582" y="1151509"/>
                  </a:lnTo>
                  <a:lnTo>
                    <a:pt x="3852291" y="1151509"/>
                  </a:lnTo>
                  <a:lnTo>
                    <a:pt x="3852291" y="1515491"/>
                  </a:lnTo>
                  <a:lnTo>
                    <a:pt x="3928491" y="1515491"/>
                  </a:lnTo>
                  <a:lnTo>
                    <a:pt x="3928491" y="1938909"/>
                  </a:lnTo>
                  <a:lnTo>
                    <a:pt x="3928491" y="2015109"/>
                  </a:lnTo>
                  <a:lnTo>
                    <a:pt x="4216400" y="2015109"/>
                  </a:lnTo>
                  <a:lnTo>
                    <a:pt x="4216400" y="711200"/>
                  </a:lnTo>
                  <a:lnTo>
                    <a:pt x="4699000" y="169291"/>
                  </a:lnTo>
                  <a:lnTo>
                    <a:pt x="4792091" y="169291"/>
                  </a:lnTo>
                  <a:lnTo>
                    <a:pt x="4792091" y="1701800"/>
                  </a:lnTo>
                  <a:lnTo>
                    <a:pt x="4953000" y="1701800"/>
                  </a:lnTo>
                  <a:lnTo>
                    <a:pt x="4953000" y="1524000"/>
                  </a:lnTo>
                  <a:lnTo>
                    <a:pt x="5469382" y="1524000"/>
                  </a:lnTo>
                  <a:lnTo>
                    <a:pt x="5469382" y="1701800"/>
                  </a:lnTo>
                  <a:lnTo>
                    <a:pt x="5621782" y="1701800"/>
                  </a:lnTo>
                  <a:lnTo>
                    <a:pt x="5621782" y="135509"/>
                  </a:lnTo>
                  <a:lnTo>
                    <a:pt x="5791200" y="135509"/>
                  </a:lnTo>
                  <a:lnTo>
                    <a:pt x="5791200" y="0"/>
                  </a:lnTo>
                  <a:lnTo>
                    <a:pt x="6138291" y="0"/>
                  </a:lnTo>
                  <a:lnTo>
                    <a:pt x="6138291" y="143891"/>
                  </a:lnTo>
                  <a:lnTo>
                    <a:pt x="6307582" y="143891"/>
                  </a:lnTo>
                  <a:lnTo>
                    <a:pt x="6307582" y="1600200"/>
                  </a:lnTo>
                  <a:lnTo>
                    <a:pt x="6612382" y="1600200"/>
                  </a:lnTo>
                  <a:lnTo>
                    <a:pt x="6612382" y="1744091"/>
                  </a:lnTo>
                  <a:lnTo>
                    <a:pt x="6908800" y="1744091"/>
                  </a:lnTo>
                  <a:lnTo>
                    <a:pt x="6908800" y="1066800"/>
                  </a:lnTo>
                  <a:lnTo>
                    <a:pt x="6985000" y="1007491"/>
                  </a:lnTo>
                  <a:lnTo>
                    <a:pt x="7382891" y="1007491"/>
                  </a:lnTo>
                  <a:lnTo>
                    <a:pt x="7459091" y="1083691"/>
                  </a:lnTo>
                  <a:lnTo>
                    <a:pt x="7459091" y="1888109"/>
                  </a:lnTo>
                  <a:lnTo>
                    <a:pt x="7670800" y="1888109"/>
                  </a:lnTo>
                  <a:lnTo>
                    <a:pt x="7670800" y="2353691"/>
                  </a:lnTo>
                  <a:lnTo>
                    <a:pt x="7874000" y="2353691"/>
                  </a:lnTo>
                  <a:lnTo>
                    <a:pt x="7874000" y="2819400"/>
                  </a:lnTo>
                  <a:lnTo>
                    <a:pt x="7874000" y="3623691"/>
                  </a:lnTo>
                  <a:close/>
                </a:path>
              </a:pathLst>
            </a:custGeom>
            <a:blipFill dpi="0" rotWithShape="0">
              <a:blip r:embed="rId5"/>
              <a:srcRect/>
              <a:stretch>
                <a:fillRect l="-6000" t="-34000" r="-10000" b="-34000"/>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3" name="PA-矩形 2"/>
            <p:cNvSpPr/>
            <p:nvPr>
              <p:custDataLst>
                <p:tags r:id="rId6"/>
              </p:custDataLst>
            </p:nvPr>
          </p:nvSpPr>
          <p:spPr>
            <a:xfrm>
              <a:off x="13113" y="7402"/>
              <a:ext cx="3" cy="5"/>
            </a:xfrm>
            <a:prstGeom prst="rect">
              <a:avLst/>
            </a:prstGeom>
            <a:blipFill dpi="0" rotWithShape="0">
              <a:blip r:embed="rId5"/>
              <a:srcRect/>
              <a:stretch>
                <a:fillRect l="-109240000" t="-65362000" r="-171080000" b="-27892000"/>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4" name="PA-任意多边形 3"/>
            <p:cNvSpPr/>
            <p:nvPr>
              <p:custDataLst>
                <p:tags r:id="rId7"/>
              </p:custDataLst>
            </p:nvPr>
          </p:nvSpPr>
          <p:spPr>
            <a:xfrm>
              <a:off x="10459" y="5716"/>
              <a:ext cx="6855" cy="2146"/>
            </a:xfrm>
            <a:custGeom>
              <a:avLst/>
              <a:gdLst/>
              <a:ahLst/>
              <a:cxnLst/>
              <a:rect l="0" t="0" r="0" b="0"/>
              <a:pathLst>
                <a:path w="8898510" h="2785238">
                  <a:moveTo>
                    <a:pt x="8619109" y="2429637"/>
                  </a:moveTo>
                  <a:lnTo>
                    <a:pt x="8619109" y="2150237"/>
                  </a:lnTo>
                  <a:lnTo>
                    <a:pt x="8483600" y="2150237"/>
                  </a:lnTo>
                  <a:lnTo>
                    <a:pt x="8483600" y="1523746"/>
                  </a:lnTo>
                  <a:lnTo>
                    <a:pt x="8297291" y="1523746"/>
                  </a:lnTo>
                  <a:lnTo>
                    <a:pt x="8297291" y="1896237"/>
                  </a:lnTo>
                  <a:lnTo>
                    <a:pt x="8102600" y="1896237"/>
                  </a:lnTo>
                  <a:lnTo>
                    <a:pt x="8102600" y="1769237"/>
                  </a:lnTo>
                  <a:lnTo>
                    <a:pt x="7916291" y="1769237"/>
                  </a:lnTo>
                  <a:lnTo>
                    <a:pt x="7916291" y="1328928"/>
                  </a:lnTo>
                  <a:lnTo>
                    <a:pt x="7552309" y="1328928"/>
                  </a:lnTo>
                  <a:lnTo>
                    <a:pt x="7552309" y="1142746"/>
                  </a:lnTo>
                  <a:lnTo>
                    <a:pt x="7018909" y="1142746"/>
                  </a:lnTo>
                  <a:lnTo>
                    <a:pt x="7018909" y="1303528"/>
                  </a:lnTo>
                  <a:lnTo>
                    <a:pt x="6773418" y="1303528"/>
                  </a:lnTo>
                  <a:lnTo>
                    <a:pt x="6773418" y="1083437"/>
                  </a:lnTo>
                  <a:lnTo>
                    <a:pt x="6544818" y="1083437"/>
                  </a:lnTo>
                  <a:lnTo>
                    <a:pt x="6544818" y="566928"/>
                  </a:lnTo>
                  <a:lnTo>
                    <a:pt x="6451599" y="566928"/>
                  </a:lnTo>
                  <a:lnTo>
                    <a:pt x="6138418" y="778637"/>
                  </a:lnTo>
                  <a:lnTo>
                    <a:pt x="6138418" y="990346"/>
                  </a:lnTo>
                  <a:lnTo>
                    <a:pt x="5943600" y="990346"/>
                  </a:lnTo>
                  <a:lnTo>
                    <a:pt x="5943600" y="1201928"/>
                  </a:lnTo>
                  <a:lnTo>
                    <a:pt x="5740400" y="1201928"/>
                  </a:lnTo>
                  <a:lnTo>
                    <a:pt x="5740400" y="583946"/>
                  </a:lnTo>
                  <a:lnTo>
                    <a:pt x="5638800" y="583946"/>
                  </a:lnTo>
                  <a:lnTo>
                    <a:pt x="5638800" y="482346"/>
                  </a:lnTo>
                  <a:lnTo>
                    <a:pt x="5562600" y="482346"/>
                  </a:lnTo>
                  <a:lnTo>
                    <a:pt x="5562600" y="575437"/>
                  </a:lnTo>
                  <a:lnTo>
                    <a:pt x="5461000" y="575437"/>
                  </a:lnTo>
                  <a:lnTo>
                    <a:pt x="5461000" y="1523746"/>
                  </a:lnTo>
                  <a:lnTo>
                    <a:pt x="5173218" y="1523746"/>
                  </a:lnTo>
                  <a:lnTo>
                    <a:pt x="5173218" y="1117346"/>
                  </a:lnTo>
                  <a:lnTo>
                    <a:pt x="4851400" y="1117346"/>
                  </a:lnTo>
                  <a:lnTo>
                    <a:pt x="4851400" y="1337437"/>
                  </a:lnTo>
                  <a:lnTo>
                    <a:pt x="4436491" y="1337437"/>
                  </a:lnTo>
                  <a:lnTo>
                    <a:pt x="4436491" y="947928"/>
                  </a:lnTo>
                  <a:lnTo>
                    <a:pt x="4351909" y="947928"/>
                  </a:lnTo>
                  <a:lnTo>
                    <a:pt x="4351909" y="863346"/>
                  </a:lnTo>
                  <a:lnTo>
                    <a:pt x="4123309" y="863346"/>
                  </a:lnTo>
                  <a:lnTo>
                    <a:pt x="4123309" y="939546"/>
                  </a:lnTo>
                  <a:lnTo>
                    <a:pt x="4055491" y="939546"/>
                  </a:lnTo>
                  <a:lnTo>
                    <a:pt x="4055491" y="1303528"/>
                  </a:lnTo>
                  <a:lnTo>
                    <a:pt x="3947160" y="1303528"/>
                  </a:lnTo>
                  <a:lnTo>
                    <a:pt x="3947160" y="1009904"/>
                  </a:lnTo>
                  <a:cubicBezTo>
                    <a:pt x="3947160" y="976884"/>
                    <a:pt x="3947160" y="942213"/>
                    <a:pt x="3947160" y="906272"/>
                  </a:cubicBezTo>
                  <a:lnTo>
                    <a:pt x="3947160" y="885571"/>
                  </a:lnTo>
                  <a:lnTo>
                    <a:pt x="3947160" y="885571"/>
                  </a:lnTo>
                  <a:cubicBezTo>
                    <a:pt x="3942080" y="503047"/>
                    <a:pt x="3892677" y="0"/>
                    <a:pt x="3666363" y="25146"/>
                  </a:cubicBezTo>
                  <a:cubicBezTo>
                    <a:pt x="3483991" y="45339"/>
                    <a:pt x="3446272" y="523748"/>
                    <a:pt x="3443986" y="885571"/>
                  </a:cubicBezTo>
                  <a:lnTo>
                    <a:pt x="3443986" y="885571"/>
                  </a:lnTo>
                  <a:lnTo>
                    <a:pt x="3443986" y="1286637"/>
                  </a:lnTo>
                  <a:lnTo>
                    <a:pt x="3310509" y="1286637"/>
                  </a:lnTo>
                  <a:lnTo>
                    <a:pt x="3310509" y="846328"/>
                  </a:lnTo>
                  <a:lnTo>
                    <a:pt x="2777109" y="846328"/>
                  </a:lnTo>
                  <a:lnTo>
                    <a:pt x="2777109" y="1278128"/>
                  </a:lnTo>
                  <a:lnTo>
                    <a:pt x="2455291" y="1278128"/>
                  </a:lnTo>
                  <a:lnTo>
                    <a:pt x="2455291" y="1481328"/>
                  </a:lnTo>
                  <a:lnTo>
                    <a:pt x="2353691" y="1481328"/>
                  </a:lnTo>
                  <a:lnTo>
                    <a:pt x="2353691" y="600837"/>
                  </a:lnTo>
                  <a:lnTo>
                    <a:pt x="2260600" y="600837"/>
                  </a:lnTo>
                  <a:lnTo>
                    <a:pt x="2260600" y="363728"/>
                  </a:lnTo>
                  <a:lnTo>
                    <a:pt x="2226691" y="363728"/>
                  </a:lnTo>
                  <a:lnTo>
                    <a:pt x="2226691" y="600837"/>
                  </a:lnTo>
                  <a:lnTo>
                    <a:pt x="2116709" y="600837"/>
                  </a:lnTo>
                  <a:lnTo>
                    <a:pt x="2116709" y="1489837"/>
                  </a:lnTo>
                  <a:lnTo>
                    <a:pt x="1820291" y="1489837"/>
                  </a:lnTo>
                  <a:lnTo>
                    <a:pt x="1820291" y="1278128"/>
                  </a:lnTo>
                  <a:lnTo>
                    <a:pt x="1591691" y="1278128"/>
                  </a:lnTo>
                  <a:lnTo>
                    <a:pt x="1591691" y="1176528"/>
                  </a:lnTo>
                  <a:lnTo>
                    <a:pt x="1286891" y="1176528"/>
                  </a:lnTo>
                  <a:lnTo>
                    <a:pt x="1286891" y="1286637"/>
                  </a:lnTo>
                  <a:lnTo>
                    <a:pt x="965200" y="1286637"/>
                  </a:lnTo>
                  <a:lnTo>
                    <a:pt x="965200" y="1836928"/>
                  </a:lnTo>
                  <a:lnTo>
                    <a:pt x="778891" y="1836928"/>
                  </a:lnTo>
                  <a:lnTo>
                    <a:pt x="778891" y="2675128"/>
                  </a:lnTo>
                  <a:lnTo>
                    <a:pt x="0" y="2675128"/>
                  </a:lnTo>
                  <a:lnTo>
                    <a:pt x="0" y="2768346"/>
                  </a:lnTo>
                  <a:lnTo>
                    <a:pt x="8898509" y="2785237"/>
                  </a:lnTo>
                  <a:lnTo>
                    <a:pt x="8898509" y="2429637"/>
                  </a:lnTo>
                </a:path>
              </a:pathLst>
            </a:custGeom>
            <a:blipFill dpi="0" rotWithShape="0">
              <a:blip r:embed="rId5"/>
              <a:srcRect/>
              <a:stretch>
                <a:fillRect l="-1000" t="-75000" r="-1000" b="-44000"/>
              </a:stretch>
            </a:blipFill>
            <a:ln w="6350" cap="flat" cmpd="sng" algn="ctr">
              <a:noFill/>
              <a:prstDash val="solid"/>
              <a:miter lim="800000"/>
            </a:ln>
            <a:effectLst/>
            <a:extLst>
              <a:ext uri="{91240B29-F687-4F45-9708-019B960494DF}">
                <a14:hiddenLine xmlns:a14="http://schemas.microsoft.com/office/drawing/2010/main" w="6350">
                  <a:solidFill>
                    <a:schemeClr val="accent1"/>
                  </a:solidFill>
                  <a:prstDash val="solid"/>
                  <a:miter lim="800000"/>
                  <a:headEnd/>
                  <a:tailEn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p>
          </p:txBody>
        </p:sp>
        <p:sp>
          <p:nvSpPr>
            <p:cNvPr id="205" name="PA-任意多边形 5"/>
            <p:cNvSpPr/>
            <p:nvPr>
              <p:custDataLst>
                <p:tags r:id="rId8"/>
              </p:custDataLst>
            </p:nvPr>
          </p:nvSpPr>
          <p:spPr>
            <a:xfrm>
              <a:off x="10484" y="6899"/>
              <a:ext cx="6858" cy="959"/>
            </a:xfrm>
            <a:custGeom>
              <a:avLst/>
              <a:gdLst/>
              <a:ahLst/>
              <a:cxnLst/>
              <a:rect l="0" t="0" r="0" b="0"/>
              <a:pathLst>
                <a:path w="8902701" h="1244601">
                  <a:moveTo>
                    <a:pt x="0" y="1200150"/>
                  </a:moveTo>
                  <a:lnTo>
                    <a:pt x="0" y="1149350"/>
                  </a:lnTo>
                  <a:lnTo>
                    <a:pt x="533400" y="1149350"/>
                  </a:lnTo>
                  <a:lnTo>
                    <a:pt x="533400" y="723900"/>
                  </a:lnTo>
                  <a:lnTo>
                    <a:pt x="533400" y="641350"/>
                  </a:lnTo>
                  <a:lnTo>
                    <a:pt x="806450" y="641350"/>
                  </a:lnTo>
                  <a:lnTo>
                    <a:pt x="806450" y="107950"/>
                  </a:lnTo>
                  <a:lnTo>
                    <a:pt x="1041400" y="107950"/>
                  </a:lnTo>
                  <a:lnTo>
                    <a:pt x="1041400" y="641350"/>
                  </a:lnTo>
                  <a:lnTo>
                    <a:pt x="1206500" y="641350"/>
                  </a:lnTo>
                  <a:lnTo>
                    <a:pt x="1206500" y="450850"/>
                  </a:lnTo>
                  <a:lnTo>
                    <a:pt x="1289050" y="450850"/>
                  </a:lnTo>
                  <a:lnTo>
                    <a:pt x="1289050" y="349250"/>
                  </a:lnTo>
                  <a:lnTo>
                    <a:pt x="1828800" y="349250"/>
                  </a:lnTo>
                  <a:lnTo>
                    <a:pt x="1828800" y="450850"/>
                  </a:lnTo>
                  <a:lnTo>
                    <a:pt x="1911350" y="450850"/>
                  </a:lnTo>
                  <a:lnTo>
                    <a:pt x="1911350" y="641350"/>
                  </a:lnTo>
                  <a:lnTo>
                    <a:pt x="2228850" y="641350"/>
                  </a:lnTo>
                  <a:lnTo>
                    <a:pt x="2228850" y="254000"/>
                  </a:lnTo>
                  <a:lnTo>
                    <a:pt x="2393950" y="254000"/>
                  </a:lnTo>
                  <a:lnTo>
                    <a:pt x="2393950" y="641350"/>
                  </a:lnTo>
                  <a:lnTo>
                    <a:pt x="2552700" y="641350"/>
                  </a:lnTo>
                  <a:lnTo>
                    <a:pt x="2552700" y="107950"/>
                  </a:lnTo>
                  <a:lnTo>
                    <a:pt x="2622550" y="107950"/>
                  </a:lnTo>
                  <a:lnTo>
                    <a:pt x="2622550" y="31750"/>
                  </a:lnTo>
                  <a:lnTo>
                    <a:pt x="3168650" y="31750"/>
                  </a:lnTo>
                  <a:lnTo>
                    <a:pt x="3168650" y="107950"/>
                  </a:lnTo>
                  <a:lnTo>
                    <a:pt x="3238500" y="107950"/>
                  </a:lnTo>
                  <a:lnTo>
                    <a:pt x="3238500" y="317500"/>
                  </a:lnTo>
                  <a:lnTo>
                    <a:pt x="3422650" y="317500"/>
                  </a:lnTo>
                  <a:lnTo>
                    <a:pt x="3422650" y="533400"/>
                  </a:lnTo>
                  <a:lnTo>
                    <a:pt x="3771900" y="533400"/>
                  </a:lnTo>
                  <a:lnTo>
                    <a:pt x="3771900" y="660400"/>
                  </a:lnTo>
                  <a:lnTo>
                    <a:pt x="4305300" y="660400"/>
                  </a:lnTo>
                  <a:lnTo>
                    <a:pt x="4305300" y="127000"/>
                  </a:lnTo>
                  <a:lnTo>
                    <a:pt x="4521200" y="127000"/>
                  </a:lnTo>
                  <a:lnTo>
                    <a:pt x="4521200" y="19050"/>
                  </a:lnTo>
                  <a:lnTo>
                    <a:pt x="4629150" y="19050"/>
                  </a:lnTo>
                  <a:lnTo>
                    <a:pt x="4629150" y="127000"/>
                  </a:lnTo>
                  <a:lnTo>
                    <a:pt x="4845050" y="127000"/>
                  </a:lnTo>
                  <a:lnTo>
                    <a:pt x="4845050" y="393700"/>
                  </a:lnTo>
                  <a:lnTo>
                    <a:pt x="5022850" y="393700"/>
                  </a:lnTo>
                  <a:lnTo>
                    <a:pt x="5022850" y="558800"/>
                  </a:lnTo>
                  <a:lnTo>
                    <a:pt x="5721350" y="558800"/>
                  </a:lnTo>
                  <a:lnTo>
                    <a:pt x="5721350" y="50800"/>
                  </a:lnTo>
                  <a:lnTo>
                    <a:pt x="6489700" y="50800"/>
                  </a:lnTo>
                  <a:lnTo>
                    <a:pt x="6489700" y="260350"/>
                  </a:lnTo>
                  <a:lnTo>
                    <a:pt x="7016750" y="260350"/>
                  </a:lnTo>
                  <a:lnTo>
                    <a:pt x="7016750" y="438150"/>
                  </a:lnTo>
                  <a:lnTo>
                    <a:pt x="7270750" y="438150"/>
                  </a:lnTo>
                  <a:lnTo>
                    <a:pt x="7270750" y="63500"/>
                  </a:lnTo>
                  <a:lnTo>
                    <a:pt x="7372350" y="63500"/>
                  </a:lnTo>
                  <a:lnTo>
                    <a:pt x="7372350" y="0"/>
                  </a:lnTo>
                  <a:lnTo>
                    <a:pt x="7600950" y="0"/>
                  </a:lnTo>
                  <a:lnTo>
                    <a:pt x="7600950" y="63500"/>
                  </a:lnTo>
                  <a:lnTo>
                    <a:pt x="7689850" y="63500"/>
                  </a:lnTo>
                  <a:lnTo>
                    <a:pt x="7689850" y="438150"/>
                  </a:lnTo>
                  <a:lnTo>
                    <a:pt x="7950200" y="438150"/>
                  </a:lnTo>
                  <a:lnTo>
                    <a:pt x="7950200" y="666750"/>
                  </a:lnTo>
                  <a:lnTo>
                    <a:pt x="8210550" y="666750"/>
                  </a:lnTo>
                  <a:lnTo>
                    <a:pt x="8210550" y="565150"/>
                  </a:lnTo>
                  <a:lnTo>
                    <a:pt x="8362950" y="565150"/>
                  </a:lnTo>
                  <a:lnTo>
                    <a:pt x="8362950" y="806450"/>
                  </a:lnTo>
                  <a:lnTo>
                    <a:pt x="8674100" y="806450"/>
                  </a:lnTo>
                  <a:lnTo>
                    <a:pt x="8674100" y="1123950"/>
                  </a:lnTo>
                  <a:lnTo>
                    <a:pt x="8902700" y="1123950"/>
                  </a:lnTo>
                  <a:lnTo>
                    <a:pt x="8902700" y="1193800"/>
                  </a:lnTo>
                  <a:lnTo>
                    <a:pt x="8902700" y="1244600"/>
                  </a:lnTo>
                  <a:lnTo>
                    <a:pt x="0" y="1244600"/>
                  </a:lnTo>
                  <a:close/>
                </a:path>
              </a:pathLst>
            </a:custGeom>
            <a:blipFill dpi="0" rotWithShape="0">
              <a:blip r:embed="rId5"/>
              <a:srcRect/>
              <a:stretch>
                <a:fillRect l="-2000" t="-290000" r="-1000" b="-99000"/>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6" name="PA-任意多边形 6"/>
            <p:cNvSpPr/>
            <p:nvPr>
              <p:custDataLst>
                <p:tags r:id="rId9"/>
              </p:custDataLst>
            </p:nvPr>
          </p:nvSpPr>
          <p:spPr>
            <a:xfrm>
              <a:off x="10368" y="7026"/>
              <a:ext cx="7047" cy="830"/>
            </a:xfrm>
            <a:custGeom>
              <a:avLst/>
              <a:gdLst/>
              <a:ahLst/>
              <a:cxnLst/>
              <a:rect l="0" t="0" r="0" b="0"/>
              <a:pathLst>
                <a:path w="9148192" h="1077342">
                  <a:moveTo>
                    <a:pt x="9025509" y="1077341"/>
                  </a:moveTo>
                  <a:lnTo>
                    <a:pt x="0" y="1077341"/>
                  </a:lnTo>
                  <a:lnTo>
                    <a:pt x="0" y="908050"/>
                  </a:lnTo>
                  <a:lnTo>
                    <a:pt x="330200" y="908050"/>
                  </a:lnTo>
                  <a:lnTo>
                    <a:pt x="330200" y="772541"/>
                  </a:lnTo>
                  <a:lnTo>
                    <a:pt x="575691" y="772541"/>
                  </a:lnTo>
                  <a:lnTo>
                    <a:pt x="575691" y="366141"/>
                  </a:lnTo>
                  <a:lnTo>
                    <a:pt x="778891" y="366141"/>
                  </a:lnTo>
                  <a:lnTo>
                    <a:pt x="778891" y="772541"/>
                  </a:lnTo>
                  <a:lnTo>
                    <a:pt x="1007491" y="772541"/>
                  </a:lnTo>
                  <a:lnTo>
                    <a:pt x="1007491" y="577850"/>
                  </a:lnTo>
                  <a:lnTo>
                    <a:pt x="1053211" y="577850"/>
                  </a:lnTo>
                  <a:lnTo>
                    <a:pt x="1053211" y="530987"/>
                  </a:lnTo>
                  <a:lnTo>
                    <a:pt x="1343406" y="530987"/>
                  </a:lnTo>
                  <a:lnTo>
                    <a:pt x="1343406" y="577850"/>
                  </a:lnTo>
                  <a:lnTo>
                    <a:pt x="1382141" y="577850"/>
                  </a:lnTo>
                  <a:lnTo>
                    <a:pt x="1382141" y="768350"/>
                  </a:lnTo>
                  <a:lnTo>
                    <a:pt x="1471041" y="768350"/>
                  </a:lnTo>
                  <a:lnTo>
                    <a:pt x="1471041" y="482600"/>
                  </a:lnTo>
                  <a:lnTo>
                    <a:pt x="1617091" y="482600"/>
                  </a:lnTo>
                  <a:lnTo>
                    <a:pt x="1617091" y="781050"/>
                  </a:lnTo>
                  <a:lnTo>
                    <a:pt x="1661541" y="781050"/>
                  </a:lnTo>
                  <a:lnTo>
                    <a:pt x="1661541" y="685800"/>
                  </a:lnTo>
                  <a:lnTo>
                    <a:pt x="1794891" y="685800"/>
                  </a:lnTo>
                  <a:lnTo>
                    <a:pt x="1794891" y="520700"/>
                  </a:lnTo>
                  <a:lnTo>
                    <a:pt x="1991741" y="520700"/>
                  </a:lnTo>
                  <a:lnTo>
                    <a:pt x="1991741" y="749300"/>
                  </a:lnTo>
                  <a:lnTo>
                    <a:pt x="2201291" y="749300"/>
                  </a:lnTo>
                  <a:lnTo>
                    <a:pt x="2201291" y="285750"/>
                  </a:lnTo>
                  <a:lnTo>
                    <a:pt x="2309241" y="285750"/>
                  </a:lnTo>
                  <a:lnTo>
                    <a:pt x="2309241" y="222250"/>
                  </a:lnTo>
                  <a:lnTo>
                    <a:pt x="2868041" y="222250"/>
                  </a:lnTo>
                  <a:lnTo>
                    <a:pt x="2868041" y="304800"/>
                  </a:lnTo>
                  <a:lnTo>
                    <a:pt x="2950591" y="304800"/>
                  </a:lnTo>
                  <a:lnTo>
                    <a:pt x="2950591" y="774700"/>
                  </a:lnTo>
                  <a:lnTo>
                    <a:pt x="3064891" y="774700"/>
                  </a:lnTo>
                  <a:lnTo>
                    <a:pt x="3064891" y="660400"/>
                  </a:lnTo>
                  <a:lnTo>
                    <a:pt x="3172841" y="660400"/>
                  </a:lnTo>
                  <a:lnTo>
                    <a:pt x="3172841" y="774700"/>
                  </a:lnTo>
                  <a:lnTo>
                    <a:pt x="3287141" y="774700"/>
                  </a:lnTo>
                  <a:lnTo>
                    <a:pt x="3287141" y="603250"/>
                  </a:lnTo>
                  <a:lnTo>
                    <a:pt x="3541141" y="603250"/>
                  </a:lnTo>
                  <a:lnTo>
                    <a:pt x="3541141" y="781050"/>
                  </a:lnTo>
                  <a:lnTo>
                    <a:pt x="3541141" y="831850"/>
                  </a:lnTo>
                  <a:lnTo>
                    <a:pt x="3687191" y="831850"/>
                  </a:lnTo>
                  <a:lnTo>
                    <a:pt x="3788791" y="831850"/>
                  </a:lnTo>
                  <a:lnTo>
                    <a:pt x="3788791" y="44450"/>
                  </a:lnTo>
                  <a:lnTo>
                    <a:pt x="3864991" y="44450"/>
                  </a:lnTo>
                  <a:lnTo>
                    <a:pt x="3864991" y="0"/>
                  </a:lnTo>
                  <a:lnTo>
                    <a:pt x="3985641" y="0"/>
                  </a:lnTo>
                  <a:lnTo>
                    <a:pt x="3985641" y="50800"/>
                  </a:lnTo>
                  <a:lnTo>
                    <a:pt x="4055491" y="50800"/>
                  </a:lnTo>
                  <a:lnTo>
                    <a:pt x="4055491" y="679450"/>
                  </a:lnTo>
                  <a:lnTo>
                    <a:pt x="4309491" y="679450"/>
                  </a:lnTo>
                  <a:lnTo>
                    <a:pt x="4309491" y="323850"/>
                  </a:lnTo>
                  <a:lnTo>
                    <a:pt x="4563491" y="323850"/>
                  </a:lnTo>
                  <a:lnTo>
                    <a:pt x="4563491" y="546100"/>
                  </a:lnTo>
                  <a:lnTo>
                    <a:pt x="5141341" y="546100"/>
                  </a:lnTo>
                  <a:lnTo>
                    <a:pt x="5141341" y="781050"/>
                  </a:lnTo>
                  <a:lnTo>
                    <a:pt x="5395341" y="781050"/>
                  </a:lnTo>
                  <a:lnTo>
                    <a:pt x="5395341" y="209550"/>
                  </a:lnTo>
                  <a:lnTo>
                    <a:pt x="5687441" y="209550"/>
                  </a:lnTo>
                  <a:lnTo>
                    <a:pt x="5687441" y="660400"/>
                  </a:lnTo>
                  <a:lnTo>
                    <a:pt x="5890641" y="660400"/>
                  </a:lnTo>
                  <a:lnTo>
                    <a:pt x="5890641" y="793750"/>
                  </a:lnTo>
                  <a:lnTo>
                    <a:pt x="6093841" y="793750"/>
                  </a:lnTo>
                  <a:lnTo>
                    <a:pt x="6093841" y="679450"/>
                  </a:lnTo>
                  <a:lnTo>
                    <a:pt x="6195441" y="679450"/>
                  </a:lnTo>
                  <a:lnTo>
                    <a:pt x="6195441" y="374650"/>
                  </a:lnTo>
                  <a:lnTo>
                    <a:pt x="6316091" y="374650"/>
                  </a:lnTo>
                  <a:lnTo>
                    <a:pt x="6316091" y="292100"/>
                  </a:lnTo>
                  <a:lnTo>
                    <a:pt x="6843141" y="292100"/>
                  </a:lnTo>
                  <a:lnTo>
                    <a:pt x="6843141" y="374650"/>
                  </a:lnTo>
                  <a:lnTo>
                    <a:pt x="6957441" y="374650"/>
                  </a:lnTo>
                  <a:lnTo>
                    <a:pt x="6957441" y="717550"/>
                  </a:lnTo>
                  <a:lnTo>
                    <a:pt x="7059041" y="717550"/>
                  </a:lnTo>
                  <a:lnTo>
                    <a:pt x="7059041" y="819150"/>
                  </a:lnTo>
                  <a:lnTo>
                    <a:pt x="7186041" y="819150"/>
                  </a:lnTo>
                  <a:lnTo>
                    <a:pt x="7186041" y="577850"/>
                  </a:lnTo>
                  <a:lnTo>
                    <a:pt x="7763891" y="577850"/>
                  </a:lnTo>
                  <a:lnTo>
                    <a:pt x="7763891" y="711200"/>
                  </a:lnTo>
                  <a:lnTo>
                    <a:pt x="8265541" y="711200"/>
                  </a:lnTo>
                  <a:lnTo>
                    <a:pt x="8265541" y="882650"/>
                  </a:lnTo>
                  <a:lnTo>
                    <a:pt x="8544941" y="882650"/>
                  </a:lnTo>
                  <a:lnTo>
                    <a:pt x="8544941" y="787400"/>
                  </a:lnTo>
                  <a:lnTo>
                    <a:pt x="8710041" y="787400"/>
                  </a:lnTo>
                  <a:lnTo>
                    <a:pt x="8710041" y="882650"/>
                  </a:lnTo>
                  <a:lnTo>
                    <a:pt x="8919591" y="882650"/>
                  </a:lnTo>
                  <a:lnTo>
                    <a:pt x="8919591" y="996950"/>
                  </a:lnTo>
                  <a:lnTo>
                    <a:pt x="9148191" y="996950"/>
                  </a:lnTo>
                  <a:lnTo>
                    <a:pt x="9148191" y="1077341"/>
                  </a:lnTo>
                  <a:close/>
                </a:path>
              </a:pathLst>
            </a:custGeom>
            <a:blipFill dpi="0" rotWithShape="0">
              <a:blip r:embed="rId5"/>
              <a:srcRect/>
              <a:stretch>
                <a:fillRect t="-351000" b="-115000"/>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p:tgtEl>
                                          <p:spTgt spid="1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1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p:tgtEl>
                                          <p:spTgt spid="1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1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p:tgtEl>
                                          <p:spTgt spid="3"/>
                                        </p:tgtEl>
                                        <p:attrNameLst>
                                          <p:attrName>ppt_y</p:attrName>
                                        </p:attrNameLst>
                                      </p:cBhvr>
                                      <p:tavLst>
                                        <p:tav tm="0">
                                          <p:val>
                                            <p:strVal val="#ppt_y+#ppt_h*1.125000"/>
                                          </p:val>
                                        </p:tav>
                                        <p:tav tm="100000">
                                          <p:val>
                                            <p:strVal val="#ppt_y"/>
                                          </p:val>
                                        </p:tav>
                                      </p:tavLst>
                                    </p:anim>
                                    <p:animEffect transition="in" filter="wipe(up)">
                                      <p:cBhvr>
                                        <p:cTn id="20" dur="500"/>
                                        <p:tgtEl>
                                          <p:spTgt spid="3"/>
                                        </p:tgtEl>
                                      </p:cBhvr>
                                    </p:animEffect>
                                  </p:childTnLst>
                                </p:cTn>
                              </p:par>
                            </p:childTnLst>
                          </p:cTn>
                        </p:par>
                        <p:par>
                          <p:cTn id="21" fill="hold">
                            <p:stCondLst>
                              <p:cond delay="500"/>
                            </p:stCondLst>
                            <p:childTnLst>
                              <p:par>
                                <p:cTn id="22" presetID="14" presetClass="entr" presetSubtype="10" fill="hold" nodeType="afterEffect">
                                  <p:stCondLst>
                                    <p:cond delay="0"/>
                                  </p:stCondLst>
                                  <p:childTnLst>
                                    <p:set>
                                      <p:cBhvr>
                                        <p:cTn id="23" dur="1" fill="hold">
                                          <p:stCondLst>
                                            <p:cond delay="0"/>
                                          </p:stCondLst>
                                        </p:cTn>
                                        <p:tgtEl>
                                          <p:spTgt spid="201"/>
                                        </p:tgtEl>
                                        <p:attrNameLst>
                                          <p:attrName>style.visibility</p:attrName>
                                        </p:attrNameLst>
                                      </p:cBhvr>
                                      <p:to>
                                        <p:strVal val="visible"/>
                                      </p:to>
                                    </p:set>
                                    <p:animEffect transition="in" filter="randombar(horizontal)">
                                      <p:cBhvr>
                                        <p:cTn id="24" dur="5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6" name="文本框 5"/>
          <p:cNvSpPr txBox="1"/>
          <p:nvPr/>
        </p:nvSpPr>
        <p:spPr>
          <a:xfrm>
            <a:off x="5571948" y="2733805"/>
            <a:ext cx="6229850" cy="993775"/>
          </a:xfrm>
          <a:prstGeom prst="rect">
            <a:avLst/>
          </a:prstGeom>
          <a:noFill/>
        </p:spPr>
        <p:txBody>
          <a:bodyPr wrap="square" rtlCol="0">
            <a:spAutoFit/>
          </a:bodyPr>
          <a:lstStyle/>
          <a:p>
            <a:pPr algn="l"/>
            <a:r>
              <a:rPr kumimoji="1" lang="zh-CN" altLang="en-US" sz="5865" b="1" dirty="0">
                <a:solidFill>
                  <a:srgbClr val="43536A"/>
                </a:solidFill>
                <a:cs typeface="+mn-ea"/>
                <a:sym typeface="+mn-lt"/>
              </a:rPr>
              <a:t>公益众筹</a:t>
            </a:r>
            <a:endParaRPr kumimoji="1" lang="zh-CN" altLang="en-US" sz="5865" b="1" dirty="0">
              <a:solidFill>
                <a:srgbClr val="43536A"/>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4" name="平行四边形 3"/>
          <p:cNvSpPr/>
          <p:nvPr>
            <p:custDataLst>
              <p:tags r:id="rId5"/>
            </p:custDataLst>
          </p:nvPr>
        </p:nvSpPr>
        <p:spPr>
          <a:xfrm>
            <a:off x="5571948" y="402346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solidFill>
                  <a:schemeClr val="dk1"/>
                </a:solidFill>
                <a:latin typeface="+mn-ea"/>
                <a:cs typeface="+mn-ea"/>
                <a:sym typeface="+mn-lt"/>
              </a:rPr>
              <a:t>主讲人：杨陶</a:t>
            </a:r>
            <a:endParaRPr kumimoji="1" lang="zh-CN" altLang="en-US" sz="1600" dirty="0">
              <a:solidFill>
                <a:schemeClr val="dk1"/>
              </a:solidFill>
              <a:latin typeface="+mn-ea"/>
              <a:cs typeface="+mn-ea"/>
              <a:sym typeface="+mn-lt"/>
            </a:endParaRPr>
          </a:p>
        </p:txBody>
      </p:sp>
      <p:pic>
        <p:nvPicPr>
          <p:cNvPr id="5" name="图片 4" descr="logo2"/>
          <p:cNvPicPr>
            <a:picLocks noChangeAspect="1"/>
          </p:cNvPicPr>
          <p:nvPr/>
        </p:nvPicPr>
        <p:blipFill>
          <a:blip r:embed="rId6"/>
          <a:stretch>
            <a:fillRect/>
          </a:stretch>
        </p:blipFill>
        <p:spPr>
          <a:xfrm>
            <a:off x="9654701" y="210547"/>
            <a:ext cx="2366141" cy="524869"/>
          </a:xfrm>
          <a:prstGeom prst="rect">
            <a:avLst/>
          </a:prstGeom>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公益众筹</a:t>
            </a:r>
            <a:endParaRPr lang="zh-CN" altLang="en-US">
              <a:solidFill>
                <a:schemeClr val="accent1"/>
              </a:solidFill>
            </a:endParaRPr>
          </a:p>
        </p:txBody>
      </p:sp>
      <p:sp>
        <p:nvSpPr>
          <p:cNvPr id="13" name="TextBox 6"/>
          <p:cNvSpPr txBox="1"/>
          <p:nvPr>
            <p:custDataLst>
              <p:tags r:id="rId1"/>
            </p:custDataLst>
          </p:nvPr>
        </p:nvSpPr>
        <p:spPr>
          <a:xfrm>
            <a:off x="889000" y="1684655"/>
            <a:ext cx="6267450" cy="4502785"/>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本文所研究的“公益众筹”是指发起人在互联网众筹平台上以发布众筹项目的形式来为公益慈善性质的活动募集资金的行为。</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公益众筹行为通常的发起者为个人和非营利组织，其中的板块又包括大病筹款、环保筹款、社会救济筹款等方面。</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公益众筹作为一种新兴的互联网资金行为在当今公益事业中逐渐的占据了重要的地位，使得社会的互助行为增多，爱心能够有效率地温暖社会。</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6" name="组合 15"/>
          <p:cNvGrpSpPr/>
          <p:nvPr/>
        </p:nvGrpSpPr>
        <p:grpSpPr>
          <a:xfrm>
            <a:off x="634365" y="887095"/>
            <a:ext cx="3578068" cy="473075"/>
            <a:chOff x="2347" y="2773"/>
            <a:chExt cx="6423"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623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307594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（一）公益众筹的定义</a:t>
            </a:r>
            <a:endParaRPr lang="zh-CN" altLang="en-US" sz="1800" b="1" dirty="0">
              <a:solidFill>
                <a:schemeClr val="bg1"/>
              </a:solidFill>
              <a:latin typeface="微软雅黑" panose="020B0503020204020204" charset="-122"/>
              <a:ea typeface="微软雅黑" panose="020B0503020204020204" charset="-122"/>
              <a:sym typeface="+mn-ea"/>
            </a:endParaRPr>
          </a:p>
        </p:txBody>
      </p:sp>
      <p:pic>
        <p:nvPicPr>
          <p:cNvPr id="102" name="图片 101"/>
          <p:cNvPicPr/>
          <p:nvPr/>
        </p:nvPicPr>
        <p:blipFill>
          <a:blip r:embed="rId2"/>
          <a:stretch>
            <a:fillRect/>
          </a:stretch>
        </p:blipFill>
        <p:spPr>
          <a:xfrm>
            <a:off x="7637145" y="1124585"/>
            <a:ext cx="3704590" cy="5237480"/>
          </a:xfrm>
          <a:prstGeom prst="round2DiagRect">
            <a:avLst/>
          </a:prstGeom>
          <a:noFill/>
          <a:ln w="9525">
            <a:noFill/>
          </a:ln>
          <a:effectLst>
            <a:outerShdw blurRad="50800" dist="177800" dir="2700000" algn="tl" rotWithShape="0">
              <a:prstClr val="black">
                <a:alpha val="20000"/>
              </a:prstClr>
            </a:outerShdw>
          </a:effectLst>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102"/>
                                        </p:tgtEl>
                                        <p:attrNameLst>
                                          <p:attrName>style.visibility</p:attrName>
                                        </p:attrNameLst>
                                      </p:cBhvr>
                                      <p:to>
                                        <p:strVal val="visible"/>
                                      </p:to>
                                    </p:set>
                                    <p:animEffect transition="in" filter="strips(downLeft)">
                                      <p:cBhvr>
                                        <p:cTn id="15" dur="500"/>
                                        <p:tgtEl>
                                          <p:spTgt spid="102"/>
                                        </p:tgtEl>
                                      </p:cBhvr>
                                    </p:animEffect>
                                  </p:childTnLst>
                                </p:cTn>
                              </p:par>
                            </p:childTnLst>
                          </p:cTn>
                        </p:par>
                        <p:par>
                          <p:cTn id="16" fill="hold">
                            <p:stCondLst>
                              <p:cond delay="500"/>
                            </p:stCondLst>
                            <p:childTnLst>
                              <p:par>
                                <p:cTn id="17" presetID="12" presetClass="entr" presetSubtype="4" fill="hold" grpId="0"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 calcmode="lin" valueType="num">
                                      <p:cBhvr additive="base">
                                        <p:cTn id="19" dur="500"/>
                                        <p:tgtEl>
                                          <p:spTgt spid="13">
                                            <p:txEl>
                                              <p:pRg st="0" end="0"/>
                                            </p:txEl>
                                          </p:spTgt>
                                        </p:tgtEl>
                                        <p:attrNameLst>
                                          <p:attrName>ppt_y</p:attrName>
                                        </p:attrNameLst>
                                      </p:cBhvr>
                                      <p:tavLst>
                                        <p:tav tm="0">
                                          <p:val>
                                            <p:strVal val="#ppt_y+#ppt_h*1.125000"/>
                                          </p:val>
                                        </p:tav>
                                        <p:tav tm="100000">
                                          <p:val>
                                            <p:strVal val="#ppt_y"/>
                                          </p:val>
                                        </p:tav>
                                      </p:tavLst>
                                    </p:anim>
                                    <p:animEffect transition="in" filter="wipe(up)">
                                      <p:cBhvr>
                                        <p:cTn id="20" dur="500"/>
                                        <p:tgtEl>
                                          <p:spTgt spid="1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3">
                                            <p:txEl>
                                              <p:pRg st="1" end="1"/>
                                            </p:txEl>
                                          </p:spTgt>
                                        </p:tgtEl>
                                        <p:attrNameLst>
                                          <p:attrName>style.visibility</p:attrName>
                                        </p:attrNameLst>
                                      </p:cBhvr>
                                      <p:to>
                                        <p:strVal val="visible"/>
                                      </p:to>
                                    </p:set>
                                    <p:anim calcmode="lin" valueType="num">
                                      <p:cBhvr additive="base">
                                        <p:cTn id="25" dur="500"/>
                                        <p:tgtEl>
                                          <p:spTgt spid="13">
                                            <p:txEl>
                                              <p:pRg st="1" end="1"/>
                                            </p:txEl>
                                          </p:spTgt>
                                        </p:tgtEl>
                                        <p:attrNameLst>
                                          <p:attrName>ppt_y</p:attrName>
                                        </p:attrNameLst>
                                      </p:cBhvr>
                                      <p:tavLst>
                                        <p:tav tm="0">
                                          <p:val>
                                            <p:strVal val="#ppt_y+#ppt_h*1.125000"/>
                                          </p:val>
                                        </p:tav>
                                        <p:tav tm="100000">
                                          <p:val>
                                            <p:strVal val="#ppt_y"/>
                                          </p:val>
                                        </p:tav>
                                      </p:tavLst>
                                    </p:anim>
                                    <p:animEffect transition="in" filter="wipe(up)">
                                      <p:cBhvr>
                                        <p:cTn id="26" dur="500"/>
                                        <p:tgtEl>
                                          <p:spTgt spid="1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anim calcmode="lin" valueType="num">
                                      <p:cBhvr additive="base">
                                        <p:cTn id="31" dur="500"/>
                                        <p:tgtEl>
                                          <p:spTgt spid="13">
                                            <p:txEl>
                                              <p:pRg st="2" end="2"/>
                                            </p:txEl>
                                          </p:spTgt>
                                        </p:tgtEl>
                                        <p:attrNameLst>
                                          <p:attrName>ppt_y</p:attrName>
                                        </p:attrNameLst>
                                      </p:cBhvr>
                                      <p:tavLst>
                                        <p:tav tm="0">
                                          <p:val>
                                            <p:strVal val="#ppt_y+#ppt_h*1.125000"/>
                                          </p:val>
                                        </p:tav>
                                        <p:tav tm="100000">
                                          <p:val>
                                            <p:strVal val="#ppt_y"/>
                                          </p:val>
                                        </p:tav>
                                      </p:tavLst>
                                    </p:anim>
                                    <p:animEffect transition="in" filter="wipe(up)">
                                      <p:cBhvr>
                                        <p:cTn id="32"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公益众筹</a:t>
            </a:r>
            <a:endParaRPr lang="zh-CN" altLang="en-US">
              <a:solidFill>
                <a:schemeClr val="accent1"/>
              </a:solidFill>
            </a:endParaRPr>
          </a:p>
        </p:txBody>
      </p:sp>
      <p:grpSp>
        <p:nvGrpSpPr>
          <p:cNvPr id="16" name="组合 15"/>
          <p:cNvGrpSpPr/>
          <p:nvPr/>
        </p:nvGrpSpPr>
        <p:grpSpPr>
          <a:xfrm>
            <a:off x="634365" y="887095"/>
            <a:ext cx="3578068" cy="473075"/>
            <a:chOff x="2347" y="2773"/>
            <a:chExt cx="6423"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623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307594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（二）公益众筹的特征</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8" name="矩形 7"/>
          <p:cNvSpPr/>
          <p:nvPr>
            <p:custDataLst>
              <p:tags r:id="rId1"/>
            </p:custDataLst>
          </p:nvPr>
        </p:nvSpPr>
        <p:spPr>
          <a:xfrm>
            <a:off x="956945" y="1737995"/>
            <a:ext cx="10278110" cy="8147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Bef>
                <a:spcPts val="0"/>
              </a:spcBef>
              <a:spcAft>
                <a:spcPts val="0"/>
              </a:spcAft>
            </a:pPr>
            <a:r>
              <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rPr>
              <a:t>公益众筹在实践中表现为关怀公益慈善事业和进行个人困难求助两种形式。</a:t>
            </a: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10" name="TextBox 6"/>
          <p:cNvSpPr txBox="1"/>
          <p:nvPr>
            <p:custDataLst>
              <p:tags r:id="rId2"/>
            </p:custDataLst>
          </p:nvPr>
        </p:nvSpPr>
        <p:spPr>
          <a:xfrm>
            <a:off x="957580" y="2940050"/>
            <a:ext cx="10278110" cy="491490"/>
          </a:xfrm>
          <a:prstGeom prst="rect">
            <a:avLst/>
          </a:prstGeom>
          <a:noFill/>
        </p:spPr>
        <p:txBody>
          <a:bodyPr wrap="square" rtlCol="0">
            <a:spAutoFit/>
          </a:bodyPr>
          <a:lstStyle/>
          <a:p>
            <a:pPr marL="342900" indent="-342900" algn="just" fontAlgn="auto">
              <a:lnSpc>
                <a:spcPct val="130000"/>
              </a:lnSpc>
              <a:buClr>
                <a:srgbClr val="526580"/>
              </a:buClr>
              <a:buFont typeface="Wingdings" panose="05000000000000000000" charset="0"/>
              <a:buChar char="u"/>
            </a:pPr>
            <a:r>
              <a:rPr lang="zh-CN" altLang="zh-CN" sz="2000" b="1" kern="100" dirty="0">
                <a:solidFill>
                  <a:srgbClr val="43536A"/>
                </a:solidFill>
                <a:effectLst/>
                <a:latin typeface="微软雅黑" panose="020B0503020204020204" charset="-122"/>
                <a:ea typeface="微软雅黑" panose="020B0503020204020204" charset="-122"/>
                <a:cs typeface="Times New Roman" panose="02020603050405020304" pitchFamily="18" charset="0"/>
              </a:rPr>
              <a:t>公益众筹中的项目相比于商业众筹来看有以下两点区别：</a:t>
            </a:r>
            <a:endParaRPr lang="zh-CN" altLang="zh-CN" sz="2000" b="1" kern="100" dirty="0">
              <a:solidFill>
                <a:srgbClr val="43536A"/>
              </a:solidFill>
              <a:effectLst/>
              <a:latin typeface="微软雅黑" panose="020B0503020204020204" charset="-122"/>
              <a:ea typeface="微软雅黑" panose="020B0503020204020204" charset="-122"/>
              <a:cs typeface="Times New Roman" panose="02020603050405020304" pitchFamily="18" charset="0"/>
            </a:endParaRPr>
          </a:p>
        </p:txBody>
      </p:sp>
      <p:sp>
        <p:nvSpPr>
          <p:cNvPr id="2" name="TextBox 6"/>
          <p:cNvSpPr txBox="1"/>
          <p:nvPr>
            <p:custDataLst>
              <p:tags r:id="rId3"/>
            </p:custDataLst>
          </p:nvPr>
        </p:nvSpPr>
        <p:spPr>
          <a:xfrm>
            <a:off x="957580" y="3509010"/>
            <a:ext cx="10278110" cy="2527935"/>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rPr>
              <a:t>（1）从两者发起项目的目的来看，公益众筹为了社会的公益事业，是一种为了解决社会中爱心问题与困难人群问题；商业众筹的目的则是为了通过平台发布的项目获得商业资金支持，并让投资人获得利润回报，解决的是商业性问题。</a:t>
            </a: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rPr>
              <a:t>（2）从两者发起项目的回报来看，在公益众筹的回报几乎可以当做于零回报，不存商业价值；而商业众筹回报是具有商业价值的。</a:t>
            </a: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16" presetClass="entr" presetSubtype="2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 calcmode="lin" valueType="num">
                                      <p:cBhvr additive="base">
                                        <p:cTn id="24"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2">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2">
                                            <p:txEl>
                                              <p:pRg st="1" end="1"/>
                                            </p:txEl>
                                          </p:spTgt>
                                        </p:tgtEl>
                                        <p:attrNameLst>
                                          <p:attrName>style.visibility</p:attrName>
                                        </p:attrNameLst>
                                      </p:cBhvr>
                                      <p:to>
                                        <p:strVal val="visible"/>
                                      </p:to>
                                    </p:set>
                                    <p:anim calcmode="lin" valueType="num">
                                      <p:cBhvr additive="base">
                                        <p:cTn id="30"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3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bldLvl="0" animBg="1"/>
      <p:bldP spid="10" grpId="0"/>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公益众筹</a:t>
            </a:r>
            <a:endParaRPr lang="zh-CN" altLang="en-US">
              <a:solidFill>
                <a:schemeClr val="accent1"/>
              </a:solidFill>
            </a:endParaRPr>
          </a:p>
        </p:txBody>
      </p:sp>
      <p:grpSp>
        <p:nvGrpSpPr>
          <p:cNvPr id="16" name="组合 15"/>
          <p:cNvGrpSpPr/>
          <p:nvPr/>
        </p:nvGrpSpPr>
        <p:grpSpPr>
          <a:xfrm>
            <a:off x="634365" y="887095"/>
            <a:ext cx="3578068" cy="473075"/>
            <a:chOff x="2347" y="2773"/>
            <a:chExt cx="6423"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623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307594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（三）公益众筹平台的分类</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8" name="矩形 7"/>
          <p:cNvSpPr/>
          <p:nvPr>
            <p:custDataLst>
              <p:tags r:id="rId1"/>
            </p:custDataLst>
          </p:nvPr>
        </p:nvSpPr>
        <p:spPr>
          <a:xfrm>
            <a:off x="956945" y="1737995"/>
            <a:ext cx="10278110" cy="8147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Bef>
                <a:spcPts val="0"/>
              </a:spcBef>
              <a:spcAft>
                <a:spcPts val="0"/>
              </a:spcAft>
            </a:pPr>
            <a:r>
              <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rPr>
              <a:t>对于公益众筹平台的分类有以下两种分类方式</a:t>
            </a: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grpSp>
        <p:nvGrpSpPr>
          <p:cNvPr id="13" name="Group 11"/>
          <p:cNvGrpSpPr/>
          <p:nvPr/>
        </p:nvGrpSpPr>
        <p:grpSpPr>
          <a:xfrm>
            <a:off x="4344849" y="2863180"/>
            <a:ext cx="3503434" cy="3503434"/>
            <a:chOff x="6240781" y="1363135"/>
            <a:chExt cx="4963584" cy="4963584"/>
          </a:xfrm>
        </p:grpSpPr>
        <p:grpSp>
          <p:nvGrpSpPr>
            <p:cNvPr id="3" name="Group 12"/>
            <p:cNvGrpSpPr/>
            <p:nvPr userDrawn="1"/>
          </p:nvGrpSpPr>
          <p:grpSpPr>
            <a:xfrm>
              <a:off x="6240781" y="1363135"/>
              <a:ext cx="3255433" cy="2434167"/>
              <a:chOff x="4657725" y="946151"/>
              <a:chExt cx="2441575" cy="1825625"/>
            </a:xfrm>
          </p:grpSpPr>
          <p:sp>
            <p:nvSpPr>
              <p:cNvPr id="28" name="Freeform 26"/>
              <p:cNvSpPr/>
              <p:nvPr/>
            </p:nvSpPr>
            <p:spPr bwMode="auto">
              <a:xfrm>
                <a:off x="5953125" y="2046288"/>
                <a:ext cx="1146175" cy="593725"/>
              </a:xfrm>
              <a:custGeom>
                <a:avLst/>
                <a:gdLst>
                  <a:gd name="T0" fmla="*/ 849 w 904"/>
                  <a:gd name="T1" fmla="*/ 0 h 468"/>
                  <a:gd name="T2" fmla="*/ 873 w 904"/>
                  <a:gd name="T3" fmla="*/ 58 h 468"/>
                  <a:gd name="T4" fmla="*/ 507 w 904"/>
                  <a:gd name="T5" fmla="*/ 436 h 468"/>
                  <a:gd name="T6" fmla="*/ 396 w 904"/>
                  <a:gd name="T7" fmla="*/ 436 h 468"/>
                  <a:gd name="T8" fmla="*/ 30 w 904"/>
                  <a:gd name="T9" fmla="*/ 58 h 468"/>
                  <a:gd name="T10" fmla="*/ 55 w 904"/>
                  <a:gd name="T11" fmla="*/ 0 h 468"/>
                  <a:gd name="T12" fmla="*/ 849 w 90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904" h="468">
                    <a:moveTo>
                      <a:pt x="849" y="0"/>
                    </a:moveTo>
                    <a:cubicBezTo>
                      <a:pt x="893" y="0"/>
                      <a:pt x="904" y="26"/>
                      <a:pt x="873" y="58"/>
                    </a:cubicBezTo>
                    <a:cubicBezTo>
                      <a:pt x="507" y="436"/>
                      <a:pt x="507" y="436"/>
                      <a:pt x="507" y="436"/>
                    </a:cubicBezTo>
                    <a:cubicBezTo>
                      <a:pt x="477" y="468"/>
                      <a:pt x="427" y="468"/>
                      <a:pt x="396" y="436"/>
                    </a:cubicBezTo>
                    <a:cubicBezTo>
                      <a:pt x="30" y="58"/>
                      <a:pt x="30" y="58"/>
                      <a:pt x="30" y="58"/>
                    </a:cubicBezTo>
                    <a:cubicBezTo>
                      <a:pt x="0" y="26"/>
                      <a:pt x="11" y="0"/>
                      <a:pt x="55" y="0"/>
                    </a:cubicBezTo>
                    <a:lnTo>
                      <a:pt x="849" y="0"/>
                    </a:lnTo>
                    <a:close/>
                  </a:path>
                </a:pathLst>
              </a:custGeom>
              <a:solidFill>
                <a:schemeClr val="accent1"/>
              </a:solidFill>
              <a:ln>
                <a:noFill/>
              </a:ln>
            </p:spPr>
            <p:txBody>
              <a:bodyPr vert="horz" wrap="square" lIns="52932" tIns="26467" rIns="52932" bIns="26467" numCol="1" anchor="t" anchorCtr="0" compatLnSpc="1"/>
              <a:lstStyle/>
              <a:p>
                <a:pPr algn="just">
                  <a:lnSpc>
                    <a:spcPct val="120000"/>
                  </a:lnSpc>
                </a:pPr>
                <a:endParaRPr lang="en-US" sz="1645" dirty="0">
                  <a:solidFill>
                    <a:schemeClr val="bg1"/>
                  </a:solidFill>
                  <a:latin typeface="+mn-ea"/>
                  <a:cs typeface="+mn-ea"/>
                  <a:sym typeface="Arial" panose="020B0604020202020204" pitchFamily="34" charset="0"/>
                </a:endParaRPr>
              </a:p>
            </p:txBody>
          </p:sp>
          <p:sp>
            <p:nvSpPr>
              <p:cNvPr id="29" name="Freeform 27"/>
              <p:cNvSpPr/>
              <p:nvPr/>
            </p:nvSpPr>
            <p:spPr bwMode="auto">
              <a:xfrm>
                <a:off x="4657725" y="946151"/>
                <a:ext cx="2151063" cy="1825625"/>
              </a:xfrm>
              <a:custGeom>
                <a:avLst/>
                <a:gdLst>
                  <a:gd name="T0" fmla="*/ 848 w 1696"/>
                  <a:gd name="T1" fmla="*/ 0 h 1440"/>
                  <a:gd name="T2" fmla="*/ 0 w 1696"/>
                  <a:gd name="T3" fmla="*/ 848 h 1440"/>
                  <a:gd name="T4" fmla="*/ 241 w 1696"/>
                  <a:gd name="T5" fmla="*/ 1440 h 1440"/>
                  <a:gd name="T6" fmla="*/ 718 w 1696"/>
                  <a:gd name="T7" fmla="*/ 1209 h 1440"/>
                  <a:gd name="T8" fmla="*/ 464 w 1696"/>
                  <a:gd name="T9" fmla="*/ 848 h 1440"/>
                  <a:gd name="T10" fmla="*/ 848 w 1696"/>
                  <a:gd name="T11" fmla="*/ 464 h 1440"/>
                  <a:gd name="T12" fmla="*/ 1232 w 1696"/>
                  <a:gd name="T13" fmla="*/ 848 h 1440"/>
                  <a:gd name="T14" fmla="*/ 1213 w 1696"/>
                  <a:gd name="T15" fmla="*/ 966 h 1440"/>
                  <a:gd name="T16" fmla="*/ 1293 w 1696"/>
                  <a:gd name="T17" fmla="*/ 966 h 1440"/>
                  <a:gd name="T18" fmla="*/ 1293 w 1696"/>
                  <a:gd name="T19" fmla="*/ 1062 h 1440"/>
                  <a:gd name="T20" fmla="*/ 1669 w 1696"/>
                  <a:gd name="T21" fmla="*/ 1062 h 1440"/>
                  <a:gd name="T22" fmla="*/ 1696 w 1696"/>
                  <a:gd name="T23" fmla="*/ 848 h 1440"/>
                  <a:gd name="T24" fmla="*/ 848 w 1696"/>
                  <a:gd name="T25" fmla="*/ 0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6" h="1440">
                    <a:moveTo>
                      <a:pt x="848" y="0"/>
                    </a:moveTo>
                    <a:cubicBezTo>
                      <a:pt x="380" y="0"/>
                      <a:pt x="0" y="380"/>
                      <a:pt x="0" y="848"/>
                    </a:cubicBezTo>
                    <a:cubicBezTo>
                      <a:pt x="0" y="1078"/>
                      <a:pt x="92" y="1287"/>
                      <a:pt x="241" y="1440"/>
                    </a:cubicBezTo>
                    <a:cubicBezTo>
                      <a:pt x="374" y="1315"/>
                      <a:pt x="540" y="1235"/>
                      <a:pt x="718" y="1209"/>
                    </a:cubicBezTo>
                    <a:cubicBezTo>
                      <a:pt x="570" y="1156"/>
                      <a:pt x="464" y="1014"/>
                      <a:pt x="464" y="848"/>
                    </a:cubicBezTo>
                    <a:cubicBezTo>
                      <a:pt x="464" y="636"/>
                      <a:pt x="636" y="464"/>
                      <a:pt x="848" y="464"/>
                    </a:cubicBezTo>
                    <a:cubicBezTo>
                      <a:pt x="1060" y="464"/>
                      <a:pt x="1232" y="636"/>
                      <a:pt x="1232" y="848"/>
                    </a:cubicBezTo>
                    <a:cubicBezTo>
                      <a:pt x="1232" y="889"/>
                      <a:pt x="1225" y="929"/>
                      <a:pt x="1213" y="966"/>
                    </a:cubicBezTo>
                    <a:cubicBezTo>
                      <a:pt x="1293" y="966"/>
                      <a:pt x="1293" y="966"/>
                      <a:pt x="1293" y="966"/>
                    </a:cubicBezTo>
                    <a:cubicBezTo>
                      <a:pt x="1293" y="1062"/>
                      <a:pt x="1293" y="1062"/>
                      <a:pt x="1293" y="1062"/>
                    </a:cubicBezTo>
                    <a:cubicBezTo>
                      <a:pt x="1669" y="1062"/>
                      <a:pt x="1669" y="1062"/>
                      <a:pt x="1669" y="1062"/>
                    </a:cubicBezTo>
                    <a:cubicBezTo>
                      <a:pt x="1687" y="994"/>
                      <a:pt x="1696" y="922"/>
                      <a:pt x="1696" y="848"/>
                    </a:cubicBezTo>
                    <a:cubicBezTo>
                      <a:pt x="1696" y="380"/>
                      <a:pt x="1316" y="0"/>
                      <a:pt x="848" y="0"/>
                    </a:cubicBezTo>
                    <a:close/>
                  </a:path>
                </a:pathLst>
              </a:custGeom>
              <a:solidFill>
                <a:schemeClr val="accent1"/>
              </a:solidFill>
              <a:ln>
                <a:noFill/>
              </a:ln>
            </p:spPr>
            <p:txBody>
              <a:bodyPr vert="horz" wrap="square" lIns="52932" tIns="26467" rIns="52932" bIns="26467" numCol="1" anchor="t" anchorCtr="0" compatLnSpc="1"/>
              <a:lstStyle/>
              <a:p>
                <a:pPr algn="just">
                  <a:lnSpc>
                    <a:spcPct val="120000"/>
                  </a:lnSpc>
                </a:pPr>
                <a:endParaRPr lang="en-US" sz="1645" dirty="0">
                  <a:solidFill>
                    <a:schemeClr val="bg1"/>
                  </a:solidFill>
                  <a:latin typeface="+mn-ea"/>
                  <a:cs typeface="+mn-ea"/>
                  <a:sym typeface="Arial" panose="020B0604020202020204" pitchFamily="34" charset="0"/>
                </a:endParaRPr>
              </a:p>
            </p:txBody>
          </p:sp>
        </p:grpSp>
        <p:grpSp>
          <p:nvGrpSpPr>
            <p:cNvPr id="4" name="Group 13"/>
            <p:cNvGrpSpPr/>
            <p:nvPr userDrawn="1"/>
          </p:nvGrpSpPr>
          <p:grpSpPr>
            <a:xfrm>
              <a:off x="6240781" y="3111502"/>
              <a:ext cx="2434167" cy="3215217"/>
              <a:chOff x="4657725" y="2257426"/>
              <a:chExt cx="1825625" cy="2411413"/>
            </a:xfrm>
          </p:grpSpPr>
          <p:sp>
            <p:nvSpPr>
              <p:cNvPr id="26" name="Freeform 24"/>
              <p:cNvSpPr/>
              <p:nvPr/>
            </p:nvSpPr>
            <p:spPr bwMode="auto">
              <a:xfrm>
                <a:off x="5753100" y="2257426"/>
                <a:ext cx="593725" cy="1146175"/>
              </a:xfrm>
              <a:custGeom>
                <a:avLst/>
                <a:gdLst>
                  <a:gd name="T0" fmla="*/ 0 w 468"/>
                  <a:gd name="T1" fmla="*/ 55 h 904"/>
                  <a:gd name="T2" fmla="*/ 57 w 468"/>
                  <a:gd name="T3" fmla="*/ 30 h 904"/>
                  <a:gd name="T4" fmla="*/ 436 w 468"/>
                  <a:gd name="T5" fmla="*/ 397 h 904"/>
                  <a:gd name="T6" fmla="*/ 436 w 468"/>
                  <a:gd name="T7" fmla="*/ 508 h 904"/>
                  <a:gd name="T8" fmla="*/ 57 w 468"/>
                  <a:gd name="T9" fmla="*/ 874 h 904"/>
                  <a:gd name="T10" fmla="*/ 0 w 468"/>
                  <a:gd name="T11" fmla="*/ 849 h 904"/>
                  <a:gd name="T12" fmla="*/ 0 w 468"/>
                  <a:gd name="T13" fmla="*/ 55 h 904"/>
                </a:gdLst>
                <a:ahLst/>
                <a:cxnLst>
                  <a:cxn ang="0">
                    <a:pos x="T0" y="T1"/>
                  </a:cxn>
                  <a:cxn ang="0">
                    <a:pos x="T2" y="T3"/>
                  </a:cxn>
                  <a:cxn ang="0">
                    <a:pos x="T4" y="T5"/>
                  </a:cxn>
                  <a:cxn ang="0">
                    <a:pos x="T6" y="T7"/>
                  </a:cxn>
                  <a:cxn ang="0">
                    <a:pos x="T8" y="T9"/>
                  </a:cxn>
                  <a:cxn ang="0">
                    <a:pos x="T10" y="T11"/>
                  </a:cxn>
                  <a:cxn ang="0">
                    <a:pos x="T12" y="T13"/>
                  </a:cxn>
                </a:cxnLst>
                <a:rect l="0" t="0" r="r" b="b"/>
                <a:pathLst>
                  <a:path w="468" h="904">
                    <a:moveTo>
                      <a:pt x="0" y="55"/>
                    </a:moveTo>
                    <a:cubicBezTo>
                      <a:pt x="0" y="11"/>
                      <a:pt x="26" y="0"/>
                      <a:pt x="57" y="30"/>
                    </a:cubicBezTo>
                    <a:cubicBezTo>
                      <a:pt x="436" y="397"/>
                      <a:pt x="436" y="397"/>
                      <a:pt x="436" y="397"/>
                    </a:cubicBezTo>
                    <a:cubicBezTo>
                      <a:pt x="468" y="427"/>
                      <a:pt x="468" y="477"/>
                      <a:pt x="436" y="508"/>
                    </a:cubicBezTo>
                    <a:cubicBezTo>
                      <a:pt x="57" y="874"/>
                      <a:pt x="57" y="874"/>
                      <a:pt x="57" y="874"/>
                    </a:cubicBezTo>
                    <a:cubicBezTo>
                      <a:pt x="26" y="904"/>
                      <a:pt x="0" y="893"/>
                      <a:pt x="0" y="849"/>
                    </a:cubicBezTo>
                    <a:lnTo>
                      <a:pt x="0" y="55"/>
                    </a:lnTo>
                    <a:close/>
                  </a:path>
                </a:pathLst>
              </a:custGeom>
              <a:solidFill>
                <a:schemeClr val="accent3"/>
              </a:solidFill>
              <a:ln>
                <a:noFill/>
              </a:ln>
            </p:spPr>
            <p:txBody>
              <a:bodyPr vert="horz" wrap="square" lIns="52932" tIns="26467" rIns="52932" bIns="26467" numCol="1" anchor="t" anchorCtr="0" compatLnSpc="1"/>
              <a:lstStyle/>
              <a:p>
                <a:pPr algn="just">
                  <a:lnSpc>
                    <a:spcPct val="120000"/>
                  </a:lnSpc>
                </a:pPr>
                <a:endParaRPr lang="en-US" sz="1645" dirty="0">
                  <a:solidFill>
                    <a:schemeClr val="bg1"/>
                  </a:solidFill>
                  <a:latin typeface="+mn-ea"/>
                  <a:cs typeface="+mn-ea"/>
                  <a:sym typeface="Arial" panose="020B0604020202020204" pitchFamily="34" charset="0"/>
                </a:endParaRPr>
              </a:p>
            </p:txBody>
          </p:sp>
          <p:sp>
            <p:nvSpPr>
              <p:cNvPr id="27" name="Freeform 25"/>
              <p:cNvSpPr/>
              <p:nvPr/>
            </p:nvSpPr>
            <p:spPr bwMode="auto">
              <a:xfrm>
                <a:off x="4657725" y="2517776"/>
                <a:ext cx="1825625" cy="2151063"/>
              </a:xfrm>
              <a:custGeom>
                <a:avLst/>
                <a:gdLst>
                  <a:gd name="T0" fmla="*/ 1209 w 1440"/>
                  <a:gd name="T1" fmla="*/ 978 h 1696"/>
                  <a:gd name="T2" fmla="*/ 848 w 1440"/>
                  <a:gd name="T3" fmla="*/ 1232 h 1696"/>
                  <a:gd name="T4" fmla="*/ 464 w 1440"/>
                  <a:gd name="T5" fmla="*/ 848 h 1696"/>
                  <a:gd name="T6" fmla="*/ 848 w 1440"/>
                  <a:gd name="T7" fmla="*/ 464 h 1696"/>
                  <a:gd name="T8" fmla="*/ 969 w 1440"/>
                  <a:gd name="T9" fmla="*/ 483 h 1696"/>
                  <a:gd name="T10" fmla="*/ 969 w 1440"/>
                  <a:gd name="T11" fmla="*/ 9 h 1696"/>
                  <a:gd name="T12" fmla="*/ 848 w 1440"/>
                  <a:gd name="T13" fmla="*/ 0 h 1696"/>
                  <a:gd name="T14" fmla="*/ 0 w 1440"/>
                  <a:gd name="T15" fmla="*/ 848 h 1696"/>
                  <a:gd name="T16" fmla="*/ 848 w 1440"/>
                  <a:gd name="T17" fmla="*/ 1696 h 1696"/>
                  <a:gd name="T18" fmla="*/ 1440 w 1440"/>
                  <a:gd name="T19" fmla="*/ 1455 h 1696"/>
                  <a:gd name="T20" fmla="*/ 1209 w 1440"/>
                  <a:gd name="T21" fmla="*/ 978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40" h="1696">
                    <a:moveTo>
                      <a:pt x="1209" y="978"/>
                    </a:moveTo>
                    <a:cubicBezTo>
                      <a:pt x="1156" y="1126"/>
                      <a:pt x="1014" y="1232"/>
                      <a:pt x="848" y="1232"/>
                    </a:cubicBezTo>
                    <a:cubicBezTo>
                      <a:pt x="636" y="1232"/>
                      <a:pt x="464" y="1060"/>
                      <a:pt x="464" y="848"/>
                    </a:cubicBezTo>
                    <a:cubicBezTo>
                      <a:pt x="464" y="636"/>
                      <a:pt x="636" y="464"/>
                      <a:pt x="848" y="464"/>
                    </a:cubicBezTo>
                    <a:cubicBezTo>
                      <a:pt x="890" y="464"/>
                      <a:pt x="931" y="471"/>
                      <a:pt x="969" y="483"/>
                    </a:cubicBezTo>
                    <a:cubicBezTo>
                      <a:pt x="969" y="9"/>
                      <a:pt x="969" y="9"/>
                      <a:pt x="969" y="9"/>
                    </a:cubicBezTo>
                    <a:cubicBezTo>
                      <a:pt x="929" y="3"/>
                      <a:pt x="889" y="0"/>
                      <a:pt x="848" y="0"/>
                    </a:cubicBezTo>
                    <a:cubicBezTo>
                      <a:pt x="380" y="0"/>
                      <a:pt x="0" y="380"/>
                      <a:pt x="0" y="848"/>
                    </a:cubicBezTo>
                    <a:cubicBezTo>
                      <a:pt x="0" y="1316"/>
                      <a:pt x="380" y="1696"/>
                      <a:pt x="848" y="1696"/>
                    </a:cubicBezTo>
                    <a:cubicBezTo>
                      <a:pt x="1078" y="1696"/>
                      <a:pt x="1287" y="1604"/>
                      <a:pt x="1440" y="1455"/>
                    </a:cubicBezTo>
                    <a:cubicBezTo>
                      <a:pt x="1315" y="1322"/>
                      <a:pt x="1235" y="1156"/>
                      <a:pt x="1209" y="978"/>
                    </a:cubicBezTo>
                    <a:close/>
                  </a:path>
                </a:pathLst>
              </a:custGeom>
              <a:solidFill>
                <a:schemeClr val="accent3"/>
              </a:solidFill>
              <a:ln>
                <a:noFill/>
              </a:ln>
            </p:spPr>
            <p:txBody>
              <a:bodyPr vert="horz" wrap="square" lIns="52932" tIns="26467" rIns="52932" bIns="26467" numCol="1" anchor="t" anchorCtr="0" compatLnSpc="1"/>
              <a:lstStyle/>
              <a:p>
                <a:pPr algn="just">
                  <a:lnSpc>
                    <a:spcPct val="120000"/>
                  </a:lnSpc>
                </a:pPr>
                <a:endParaRPr lang="en-US" sz="1645" dirty="0">
                  <a:solidFill>
                    <a:schemeClr val="bg1"/>
                  </a:solidFill>
                  <a:latin typeface="+mn-ea"/>
                  <a:cs typeface="+mn-ea"/>
                  <a:sym typeface="Arial" panose="020B0604020202020204" pitchFamily="34" charset="0"/>
                </a:endParaRPr>
              </a:p>
            </p:txBody>
          </p:sp>
        </p:grpSp>
        <p:grpSp>
          <p:nvGrpSpPr>
            <p:cNvPr id="5" name="Group 14"/>
            <p:cNvGrpSpPr/>
            <p:nvPr userDrawn="1"/>
          </p:nvGrpSpPr>
          <p:grpSpPr>
            <a:xfrm>
              <a:off x="7967980" y="3892551"/>
              <a:ext cx="3236384" cy="2434167"/>
              <a:chOff x="5953125" y="2843213"/>
              <a:chExt cx="2427288" cy="1825625"/>
            </a:xfrm>
          </p:grpSpPr>
          <p:sp>
            <p:nvSpPr>
              <p:cNvPr id="24" name="Freeform 22"/>
              <p:cNvSpPr/>
              <p:nvPr/>
            </p:nvSpPr>
            <p:spPr bwMode="auto">
              <a:xfrm>
                <a:off x="5953125" y="2989263"/>
                <a:ext cx="1146175" cy="593725"/>
              </a:xfrm>
              <a:custGeom>
                <a:avLst/>
                <a:gdLst>
                  <a:gd name="T0" fmla="*/ 55 w 904"/>
                  <a:gd name="T1" fmla="*/ 468 h 468"/>
                  <a:gd name="T2" fmla="*/ 30 w 904"/>
                  <a:gd name="T3" fmla="*/ 411 h 468"/>
                  <a:gd name="T4" fmla="*/ 396 w 904"/>
                  <a:gd name="T5" fmla="*/ 32 h 468"/>
                  <a:gd name="T6" fmla="*/ 507 w 904"/>
                  <a:gd name="T7" fmla="*/ 32 h 468"/>
                  <a:gd name="T8" fmla="*/ 873 w 904"/>
                  <a:gd name="T9" fmla="*/ 411 h 468"/>
                  <a:gd name="T10" fmla="*/ 849 w 904"/>
                  <a:gd name="T11" fmla="*/ 468 h 468"/>
                  <a:gd name="T12" fmla="*/ 55 w 904"/>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904" h="468">
                    <a:moveTo>
                      <a:pt x="55" y="468"/>
                    </a:moveTo>
                    <a:cubicBezTo>
                      <a:pt x="11" y="468"/>
                      <a:pt x="0" y="442"/>
                      <a:pt x="30" y="411"/>
                    </a:cubicBezTo>
                    <a:cubicBezTo>
                      <a:pt x="396" y="32"/>
                      <a:pt x="396" y="32"/>
                      <a:pt x="396" y="32"/>
                    </a:cubicBezTo>
                    <a:cubicBezTo>
                      <a:pt x="427" y="0"/>
                      <a:pt x="477" y="0"/>
                      <a:pt x="507" y="32"/>
                    </a:cubicBezTo>
                    <a:cubicBezTo>
                      <a:pt x="873" y="411"/>
                      <a:pt x="873" y="411"/>
                      <a:pt x="873" y="411"/>
                    </a:cubicBezTo>
                    <a:cubicBezTo>
                      <a:pt x="904" y="442"/>
                      <a:pt x="893" y="468"/>
                      <a:pt x="849" y="468"/>
                    </a:cubicBezTo>
                    <a:lnTo>
                      <a:pt x="55" y="468"/>
                    </a:lnTo>
                    <a:close/>
                  </a:path>
                </a:pathLst>
              </a:custGeom>
              <a:solidFill>
                <a:schemeClr val="accent4"/>
              </a:solidFill>
              <a:ln>
                <a:noFill/>
              </a:ln>
            </p:spPr>
            <p:txBody>
              <a:bodyPr vert="horz" wrap="square" lIns="52932" tIns="26467" rIns="52932" bIns="26467" numCol="1" anchor="t" anchorCtr="0" compatLnSpc="1"/>
              <a:lstStyle/>
              <a:p>
                <a:pPr algn="just">
                  <a:lnSpc>
                    <a:spcPct val="120000"/>
                  </a:lnSpc>
                </a:pPr>
                <a:endParaRPr lang="en-US" sz="1645" dirty="0">
                  <a:solidFill>
                    <a:schemeClr val="bg1"/>
                  </a:solidFill>
                  <a:latin typeface="+mn-ea"/>
                  <a:cs typeface="+mn-ea"/>
                  <a:sym typeface="Arial" panose="020B0604020202020204" pitchFamily="34" charset="0"/>
                </a:endParaRPr>
              </a:p>
            </p:txBody>
          </p:sp>
          <p:sp>
            <p:nvSpPr>
              <p:cNvPr id="25" name="Freeform 23"/>
              <p:cNvSpPr/>
              <p:nvPr/>
            </p:nvSpPr>
            <p:spPr bwMode="auto">
              <a:xfrm>
                <a:off x="6230938" y="2843213"/>
                <a:ext cx="2149475" cy="1825625"/>
              </a:xfrm>
              <a:custGeom>
                <a:avLst/>
                <a:gdLst>
                  <a:gd name="T0" fmla="*/ 978 w 1696"/>
                  <a:gd name="T1" fmla="*/ 231 h 1440"/>
                  <a:gd name="T2" fmla="*/ 1232 w 1696"/>
                  <a:gd name="T3" fmla="*/ 592 h 1440"/>
                  <a:gd name="T4" fmla="*/ 848 w 1696"/>
                  <a:gd name="T5" fmla="*/ 976 h 1440"/>
                  <a:gd name="T6" fmla="*/ 464 w 1696"/>
                  <a:gd name="T7" fmla="*/ 592 h 1440"/>
                  <a:gd name="T8" fmla="*/ 487 w 1696"/>
                  <a:gd name="T9" fmla="*/ 462 h 1440"/>
                  <a:gd name="T10" fmla="*/ 10 w 1696"/>
                  <a:gd name="T11" fmla="*/ 462 h 1440"/>
                  <a:gd name="T12" fmla="*/ 0 w 1696"/>
                  <a:gd name="T13" fmla="*/ 592 h 1440"/>
                  <a:gd name="T14" fmla="*/ 848 w 1696"/>
                  <a:gd name="T15" fmla="*/ 1440 h 1440"/>
                  <a:gd name="T16" fmla="*/ 1696 w 1696"/>
                  <a:gd name="T17" fmla="*/ 592 h 1440"/>
                  <a:gd name="T18" fmla="*/ 1455 w 1696"/>
                  <a:gd name="T19" fmla="*/ 0 h 1440"/>
                  <a:gd name="T20" fmla="*/ 978 w 1696"/>
                  <a:gd name="T21" fmla="*/ 231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6" h="1440">
                    <a:moveTo>
                      <a:pt x="978" y="231"/>
                    </a:moveTo>
                    <a:cubicBezTo>
                      <a:pt x="1126" y="284"/>
                      <a:pt x="1232" y="426"/>
                      <a:pt x="1232" y="592"/>
                    </a:cubicBezTo>
                    <a:cubicBezTo>
                      <a:pt x="1232" y="804"/>
                      <a:pt x="1060" y="976"/>
                      <a:pt x="848" y="976"/>
                    </a:cubicBezTo>
                    <a:cubicBezTo>
                      <a:pt x="636" y="976"/>
                      <a:pt x="464" y="804"/>
                      <a:pt x="464" y="592"/>
                    </a:cubicBezTo>
                    <a:cubicBezTo>
                      <a:pt x="464" y="546"/>
                      <a:pt x="472" y="503"/>
                      <a:pt x="487" y="462"/>
                    </a:cubicBezTo>
                    <a:cubicBezTo>
                      <a:pt x="10" y="462"/>
                      <a:pt x="10" y="462"/>
                      <a:pt x="10" y="462"/>
                    </a:cubicBezTo>
                    <a:cubicBezTo>
                      <a:pt x="3" y="504"/>
                      <a:pt x="0" y="548"/>
                      <a:pt x="0" y="592"/>
                    </a:cubicBezTo>
                    <a:cubicBezTo>
                      <a:pt x="0" y="1060"/>
                      <a:pt x="380" y="1440"/>
                      <a:pt x="848" y="1440"/>
                    </a:cubicBezTo>
                    <a:cubicBezTo>
                      <a:pt x="1316" y="1440"/>
                      <a:pt x="1696" y="1060"/>
                      <a:pt x="1696" y="592"/>
                    </a:cubicBezTo>
                    <a:cubicBezTo>
                      <a:pt x="1696" y="362"/>
                      <a:pt x="1604" y="153"/>
                      <a:pt x="1455" y="0"/>
                    </a:cubicBezTo>
                    <a:cubicBezTo>
                      <a:pt x="1322" y="125"/>
                      <a:pt x="1156" y="205"/>
                      <a:pt x="978" y="231"/>
                    </a:cubicBezTo>
                    <a:close/>
                  </a:path>
                </a:pathLst>
              </a:custGeom>
              <a:solidFill>
                <a:schemeClr val="accent4"/>
              </a:solidFill>
              <a:ln>
                <a:noFill/>
              </a:ln>
            </p:spPr>
            <p:txBody>
              <a:bodyPr vert="horz" wrap="square" lIns="52932" tIns="26467" rIns="52932" bIns="26467" numCol="1" anchor="t" anchorCtr="0" compatLnSpc="1"/>
              <a:lstStyle/>
              <a:p>
                <a:pPr algn="just">
                  <a:lnSpc>
                    <a:spcPct val="120000"/>
                  </a:lnSpc>
                </a:pPr>
                <a:endParaRPr lang="en-US" sz="1645" dirty="0">
                  <a:solidFill>
                    <a:schemeClr val="bg1"/>
                  </a:solidFill>
                  <a:latin typeface="+mn-ea"/>
                  <a:cs typeface="+mn-ea"/>
                  <a:sym typeface="Arial" panose="020B0604020202020204" pitchFamily="34" charset="0"/>
                </a:endParaRPr>
              </a:p>
            </p:txBody>
          </p:sp>
        </p:grpSp>
        <p:grpSp>
          <p:nvGrpSpPr>
            <p:cNvPr id="17" name="Group 15"/>
            <p:cNvGrpSpPr/>
            <p:nvPr userDrawn="1"/>
          </p:nvGrpSpPr>
          <p:grpSpPr>
            <a:xfrm>
              <a:off x="8770198" y="1363135"/>
              <a:ext cx="2434167" cy="3276600"/>
              <a:chOff x="6554788" y="946151"/>
              <a:chExt cx="1825625" cy="2457450"/>
            </a:xfrm>
          </p:grpSpPr>
          <p:sp>
            <p:nvSpPr>
              <p:cNvPr id="22" name="Freeform 20"/>
              <p:cNvSpPr/>
              <p:nvPr/>
            </p:nvSpPr>
            <p:spPr bwMode="auto">
              <a:xfrm>
                <a:off x="6691313" y="2257426"/>
                <a:ext cx="593725" cy="1146175"/>
              </a:xfrm>
              <a:custGeom>
                <a:avLst/>
                <a:gdLst>
                  <a:gd name="T0" fmla="*/ 468 w 468"/>
                  <a:gd name="T1" fmla="*/ 849 h 904"/>
                  <a:gd name="T2" fmla="*/ 410 w 468"/>
                  <a:gd name="T3" fmla="*/ 874 h 904"/>
                  <a:gd name="T4" fmla="*/ 32 w 468"/>
                  <a:gd name="T5" fmla="*/ 508 h 904"/>
                  <a:gd name="T6" fmla="*/ 32 w 468"/>
                  <a:gd name="T7" fmla="*/ 397 h 904"/>
                  <a:gd name="T8" fmla="*/ 410 w 468"/>
                  <a:gd name="T9" fmla="*/ 30 h 904"/>
                  <a:gd name="T10" fmla="*/ 468 w 468"/>
                  <a:gd name="T11" fmla="*/ 55 h 904"/>
                  <a:gd name="T12" fmla="*/ 468 w 468"/>
                  <a:gd name="T13" fmla="*/ 849 h 904"/>
                </a:gdLst>
                <a:ahLst/>
                <a:cxnLst>
                  <a:cxn ang="0">
                    <a:pos x="T0" y="T1"/>
                  </a:cxn>
                  <a:cxn ang="0">
                    <a:pos x="T2" y="T3"/>
                  </a:cxn>
                  <a:cxn ang="0">
                    <a:pos x="T4" y="T5"/>
                  </a:cxn>
                  <a:cxn ang="0">
                    <a:pos x="T6" y="T7"/>
                  </a:cxn>
                  <a:cxn ang="0">
                    <a:pos x="T8" y="T9"/>
                  </a:cxn>
                  <a:cxn ang="0">
                    <a:pos x="T10" y="T11"/>
                  </a:cxn>
                  <a:cxn ang="0">
                    <a:pos x="T12" y="T13"/>
                  </a:cxn>
                </a:cxnLst>
                <a:rect l="0" t="0" r="r" b="b"/>
                <a:pathLst>
                  <a:path w="468" h="904">
                    <a:moveTo>
                      <a:pt x="468" y="849"/>
                    </a:moveTo>
                    <a:cubicBezTo>
                      <a:pt x="468" y="893"/>
                      <a:pt x="442" y="904"/>
                      <a:pt x="410" y="874"/>
                    </a:cubicBezTo>
                    <a:cubicBezTo>
                      <a:pt x="32" y="508"/>
                      <a:pt x="32" y="508"/>
                      <a:pt x="32" y="508"/>
                    </a:cubicBezTo>
                    <a:cubicBezTo>
                      <a:pt x="0" y="477"/>
                      <a:pt x="0" y="427"/>
                      <a:pt x="32" y="397"/>
                    </a:cubicBezTo>
                    <a:cubicBezTo>
                      <a:pt x="410" y="30"/>
                      <a:pt x="410" y="30"/>
                      <a:pt x="410" y="30"/>
                    </a:cubicBezTo>
                    <a:cubicBezTo>
                      <a:pt x="442" y="0"/>
                      <a:pt x="468" y="11"/>
                      <a:pt x="468" y="55"/>
                    </a:cubicBezTo>
                    <a:lnTo>
                      <a:pt x="468" y="849"/>
                    </a:lnTo>
                    <a:close/>
                  </a:path>
                </a:pathLst>
              </a:custGeom>
              <a:solidFill>
                <a:schemeClr val="accent2"/>
              </a:solidFill>
              <a:ln>
                <a:noFill/>
              </a:ln>
            </p:spPr>
            <p:txBody>
              <a:bodyPr vert="horz" wrap="square" lIns="52932" tIns="26467" rIns="52932" bIns="26467" numCol="1" anchor="t" anchorCtr="0" compatLnSpc="1"/>
              <a:lstStyle/>
              <a:p>
                <a:pPr algn="just">
                  <a:lnSpc>
                    <a:spcPct val="120000"/>
                  </a:lnSpc>
                </a:pPr>
                <a:endParaRPr lang="en-US" sz="1645" dirty="0">
                  <a:solidFill>
                    <a:schemeClr val="bg1"/>
                  </a:solidFill>
                  <a:latin typeface="+mn-ea"/>
                  <a:cs typeface="+mn-ea"/>
                  <a:sym typeface="Arial" panose="020B0604020202020204" pitchFamily="34" charset="0"/>
                </a:endParaRPr>
              </a:p>
            </p:txBody>
          </p:sp>
          <p:sp>
            <p:nvSpPr>
              <p:cNvPr id="23" name="Freeform 21"/>
              <p:cNvSpPr/>
              <p:nvPr/>
            </p:nvSpPr>
            <p:spPr bwMode="auto">
              <a:xfrm>
                <a:off x="6554788" y="946151"/>
                <a:ext cx="1825625" cy="2151063"/>
              </a:xfrm>
              <a:custGeom>
                <a:avLst/>
                <a:gdLst>
                  <a:gd name="T0" fmla="*/ 592 w 1440"/>
                  <a:gd name="T1" fmla="*/ 0 h 1696"/>
                  <a:gd name="T2" fmla="*/ 0 w 1440"/>
                  <a:gd name="T3" fmla="*/ 241 h 1696"/>
                  <a:gd name="T4" fmla="*/ 231 w 1440"/>
                  <a:gd name="T5" fmla="*/ 718 h 1696"/>
                  <a:gd name="T6" fmla="*/ 592 w 1440"/>
                  <a:gd name="T7" fmla="*/ 464 h 1696"/>
                  <a:gd name="T8" fmla="*/ 976 w 1440"/>
                  <a:gd name="T9" fmla="*/ 848 h 1696"/>
                  <a:gd name="T10" fmla="*/ 592 w 1440"/>
                  <a:gd name="T11" fmla="*/ 1232 h 1696"/>
                  <a:gd name="T12" fmla="*/ 452 w 1440"/>
                  <a:gd name="T13" fmla="*/ 1206 h 1696"/>
                  <a:gd name="T14" fmla="*/ 452 w 1440"/>
                  <a:gd name="T15" fmla="*/ 1300 h 1696"/>
                  <a:gd name="T16" fmla="*/ 389 w 1440"/>
                  <a:gd name="T17" fmla="*/ 1300 h 1696"/>
                  <a:gd name="T18" fmla="*/ 389 w 1440"/>
                  <a:gd name="T19" fmla="*/ 1671 h 1696"/>
                  <a:gd name="T20" fmla="*/ 592 w 1440"/>
                  <a:gd name="T21" fmla="*/ 1696 h 1696"/>
                  <a:gd name="T22" fmla="*/ 1440 w 1440"/>
                  <a:gd name="T23" fmla="*/ 848 h 1696"/>
                  <a:gd name="T24" fmla="*/ 592 w 1440"/>
                  <a:gd name="T25" fmla="*/ 0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40" h="1696">
                    <a:moveTo>
                      <a:pt x="592" y="0"/>
                    </a:moveTo>
                    <a:cubicBezTo>
                      <a:pt x="362" y="0"/>
                      <a:pt x="153" y="92"/>
                      <a:pt x="0" y="241"/>
                    </a:cubicBezTo>
                    <a:cubicBezTo>
                      <a:pt x="125" y="374"/>
                      <a:pt x="205" y="540"/>
                      <a:pt x="231" y="718"/>
                    </a:cubicBezTo>
                    <a:cubicBezTo>
                      <a:pt x="284" y="570"/>
                      <a:pt x="426" y="464"/>
                      <a:pt x="592" y="464"/>
                    </a:cubicBezTo>
                    <a:cubicBezTo>
                      <a:pt x="804" y="464"/>
                      <a:pt x="976" y="636"/>
                      <a:pt x="976" y="848"/>
                    </a:cubicBezTo>
                    <a:cubicBezTo>
                      <a:pt x="976" y="1060"/>
                      <a:pt x="804" y="1232"/>
                      <a:pt x="592" y="1232"/>
                    </a:cubicBezTo>
                    <a:cubicBezTo>
                      <a:pt x="543" y="1232"/>
                      <a:pt x="495" y="1223"/>
                      <a:pt x="452" y="1206"/>
                    </a:cubicBezTo>
                    <a:cubicBezTo>
                      <a:pt x="452" y="1300"/>
                      <a:pt x="452" y="1300"/>
                      <a:pt x="452" y="1300"/>
                    </a:cubicBezTo>
                    <a:cubicBezTo>
                      <a:pt x="389" y="1300"/>
                      <a:pt x="389" y="1300"/>
                      <a:pt x="389" y="1300"/>
                    </a:cubicBezTo>
                    <a:cubicBezTo>
                      <a:pt x="389" y="1671"/>
                      <a:pt x="389" y="1671"/>
                      <a:pt x="389" y="1671"/>
                    </a:cubicBezTo>
                    <a:cubicBezTo>
                      <a:pt x="454" y="1687"/>
                      <a:pt x="522" y="1696"/>
                      <a:pt x="592" y="1696"/>
                    </a:cubicBezTo>
                    <a:cubicBezTo>
                      <a:pt x="1060" y="1696"/>
                      <a:pt x="1440" y="1316"/>
                      <a:pt x="1440" y="848"/>
                    </a:cubicBezTo>
                    <a:cubicBezTo>
                      <a:pt x="1440" y="380"/>
                      <a:pt x="1060" y="0"/>
                      <a:pt x="592" y="0"/>
                    </a:cubicBezTo>
                    <a:close/>
                  </a:path>
                </a:pathLst>
              </a:custGeom>
              <a:solidFill>
                <a:schemeClr val="accent2"/>
              </a:solidFill>
              <a:ln>
                <a:noFill/>
              </a:ln>
            </p:spPr>
            <p:txBody>
              <a:bodyPr vert="horz" wrap="square" lIns="52932" tIns="26467" rIns="52932" bIns="26467" numCol="1" anchor="t" anchorCtr="0" compatLnSpc="1"/>
              <a:lstStyle/>
              <a:p>
                <a:pPr algn="just">
                  <a:lnSpc>
                    <a:spcPct val="120000"/>
                  </a:lnSpc>
                </a:pPr>
                <a:endParaRPr lang="en-US" sz="1645" dirty="0">
                  <a:solidFill>
                    <a:schemeClr val="bg1"/>
                  </a:solidFill>
                  <a:latin typeface="+mn-ea"/>
                  <a:cs typeface="+mn-ea"/>
                  <a:sym typeface="Arial" panose="020B0604020202020204" pitchFamily="34" charset="0"/>
                </a:endParaRPr>
              </a:p>
            </p:txBody>
          </p:sp>
        </p:grpSp>
        <p:sp>
          <p:nvSpPr>
            <p:cNvPr id="18" name="TextBox 16"/>
            <p:cNvSpPr txBox="1"/>
            <p:nvPr userDrawn="1"/>
          </p:nvSpPr>
          <p:spPr>
            <a:xfrm rot="18920653">
              <a:off x="6614389" y="1959675"/>
              <a:ext cx="1084827" cy="451405"/>
            </a:xfrm>
            <a:prstGeom prst="rect">
              <a:avLst/>
            </a:prstGeom>
            <a:noFill/>
          </p:spPr>
          <p:txBody>
            <a:bodyPr wrap="none" rtlCol="0" anchor="ctr">
              <a:prstTxWarp prst="textArchUp">
                <a:avLst/>
              </a:prstTxWarp>
              <a:spAutoFit/>
            </a:bodyPr>
            <a:lstStyle/>
            <a:p>
              <a:pPr algn="just">
                <a:lnSpc>
                  <a:spcPct val="120000"/>
                </a:lnSpc>
              </a:pPr>
              <a:r>
                <a:rPr lang="zh-CN" altLang="en-US" sz="1645" b="1" dirty="0">
                  <a:solidFill>
                    <a:schemeClr val="bg1"/>
                  </a:solidFill>
                  <a:latin typeface="+mn-ea"/>
                  <a:cs typeface="+mn-ea"/>
                  <a:sym typeface="Arial" panose="020B0604020202020204" pitchFamily="34" charset="0"/>
                </a:rPr>
                <a:t>垂直类平台</a:t>
              </a:r>
              <a:endParaRPr lang="id-ID" sz="1645" b="1" dirty="0">
                <a:solidFill>
                  <a:schemeClr val="bg1"/>
                </a:solidFill>
                <a:latin typeface="+mn-ea"/>
                <a:cs typeface="+mn-ea"/>
                <a:sym typeface="Arial" panose="020B0604020202020204" pitchFamily="34" charset="0"/>
              </a:endParaRPr>
            </a:p>
          </p:txBody>
        </p:sp>
        <p:sp>
          <p:nvSpPr>
            <p:cNvPr id="19" name="TextBox 17"/>
            <p:cNvSpPr txBox="1"/>
            <p:nvPr userDrawn="1"/>
          </p:nvSpPr>
          <p:spPr>
            <a:xfrm rot="2904439">
              <a:off x="9713530" y="2071950"/>
              <a:ext cx="1348425" cy="451405"/>
            </a:xfrm>
            <a:prstGeom prst="rect">
              <a:avLst/>
            </a:prstGeom>
            <a:noFill/>
          </p:spPr>
          <p:txBody>
            <a:bodyPr wrap="none" rtlCol="0" anchor="ctr">
              <a:prstTxWarp prst="textArchUp">
                <a:avLst/>
              </a:prstTxWarp>
              <a:spAutoFit/>
            </a:bodyPr>
            <a:lstStyle/>
            <a:p>
              <a:pPr algn="just">
                <a:lnSpc>
                  <a:spcPct val="120000"/>
                </a:lnSpc>
              </a:pPr>
              <a:r>
                <a:rPr lang="en-US" altLang="zh-CN" sz="1645" b="1" dirty="0">
                  <a:solidFill>
                    <a:schemeClr val="bg1"/>
                  </a:solidFill>
                  <a:latin typeface="+mn-ea"/>
                  <a:cs typeface="+mn-ea"/>
                  <a:sym typeface="Arial" panose="020B0604020202020204" pitchFamily="34" charset="0"/>
                </a:rPr>
                <a:t>PC </a:t>
              </a:r>
              <a:r>
                <a:rPr lang="zh-CN" altLang="en-US" sz="1645" b="1" dirty="0">
                  <a:solidFill>
                    <a:schemeClr val="bg1"/>
                  </a:solidFill>
                  <a:latin typeface="+mn-ea"/>
                  <a:cs typeface="+mn-ea"/>
                  <a:sym typeface="Arial" panose="020B0604020202020204" pitchFamily="34" charset="0"/>
                </a:rPr>
                <a:t>端众筹</a:t>
              </a:r>
              <a:endParaRPr lang="id-ID" sz="1645" b="1" dirty="0">
                <a:solidFill>
                  <a:schemeClr val="bg1"/>
                </a:solidFill>
                <a:latin typeface="+mn-ea"/>
                <a:cs typeface="+mn-ea"/>
                <a:sym typeface="Arial" panose="020B0604020202020204" pitchFamily="34" charset="0"/>
              </a:endParaRPr>
            </a:p>
          </p:txBody>
        </p:sp>
        <p:sp>
          <p:nvSpPr>
            <p:cNvPr id="20" name="TextBox 18"/>
            <p:cNvSpPr txBox="1"/>
            <p:nvPr userDrawn="1"/>
          </p:nvSpPr>
          <p:spPr>
            <a:xfrm rot="3328205">
              <a:off x="6381839" y="5171931"/>
              <a:ext cx="1276620" cy="451405"/>
            </a:xfrm>
            <a:prstGeom prst="rect">
              <a:avLst/>
            </a:prstGeom>
            <a:noFill/>
          </p:spPr>
          <p:txBody>
            <a:bodyPr wrap="none" rtlCol="0" anchor="ctr">
              <a:prstTxWarp prst="textArchDown">
                <a:avLst/>
              </a:prstTxWarp>
              <a:spAutoFit/>
            </a:bodyPr>
            <a:lstStyle/>
            <a:p>
              <a:pPr algn="just">
                <a:lnSpc>
                  <a:spcPct val="120000"/>
                </a:lnSpc>
              </a:pPr>
              <a:r>
                <a:rPr lang="zh-CN" altLang="en-US" sz="1645" b="1" dirty="0">
                  <a:solidFill>
                    <a:schemeClr val="bg1"/>
                  </a:solidFill>
                  <a:latin typeface="+mn-ea"/>
                  <a:cs typeface="+mn-ea"/>
                  <a:sym typeface="Arial" panose="020B0604020202020204" pitchFamily="34" charset="0"/>
                </a:rPr>
                <a:t>综合类平台</a:t>
              </a:r>
              <a:endParaRPr lang="id-ID" sz="1645" b="1" dirty="0">
                <a:solidFill>
                  <a:schemeClr val="bg1"/>
                </a:solidFill>
                <a:latin typeface="+mn-ea"/>
                <a:cs typeface="+mn-ea"/>
                <a:sym typeface="Arial" panose="020B0604020202020204" pitchFamily="34" charset="0"/>
              </a:endParaRPr>
            </a:p>
          </p:txBody>
        </p:sp>
        <p:sp>
          <p:nvSpPr>
            <p:cNvPr id="21" name="TextBox 19"/>
            <p:cNvSpPr txBox="1"/>
            <p:nvPr userDrawn="1"/>
          </p:nvSpPr>
          <p:spPr>
            <a:xfrm rot="18872992">
              <a:off x="9524091" y="5259067"/>
              <a:ext cx="1436559" cy="451405"/>
            </a:xfrm>
            <a:prstGeom prst="rect">
              <a:avLst/>
            </a:prstGeom>
            <a:noFill/>
          </p:spPr>
          <p:txBody>
            <a:bodyPr wrap="none" rtlCol="0" anchor="ctr">
              <a:prstTxWarp prst="textArchDown">
                <a:avLst/>
              </a:prstTxWarp>
              <a:spAutoFit/>
            </a:bodyPr>
            <a:lstStyle/>
            <a:p>
              <a:pPr algn="just">
                <a:lnSpc>
                  <a:spcPct val="120000"/>
                </a:lnSpc>
              </a:pPr>
              <a:r>
                <a:rPr lang="en-US" altLang="zh-CN" sz="1645" b="1" dirty="0">
                  <a:solidFill>
                    <a:schemeClr val="bg1"/>
                  </a:solidFill>
                  <a:latin typeface="+mn-ea"/>
                  <a:cs typeface="+mn-ea"/>
                  <a:sym typeface="Arial" panose="020B0604020202020204" pitchFamily="34" charset="0"/>
                </a:rPr>
                <a:t>App </a:t>
              </a:r>
              <a:r>
                <a:rPr lang="zh-CN" altLang="en-US" sz="1645" b="1" dirty="0">
                  <a:solidFill>
                    <a:schemeClr val="bg1"/>
                  </a:solidFill>
                  <a:latin typeface="+mn-ea"/>
                  <a:cs typeface="+mn-ea"/>
                  <a:sym typeface="Arial" panose="020B0604020202020204" pitchFamily="34" charset="0"/>
                </a:rPr>
                <a:t>端众筹</a:t>
              </a:r>
              <a:endParaRPr lang="id-ID" sz="1645" b="1" dirty="0">
                <a:solidFill>
                  <a:schemeClr val="bg1"/>
                </a:solidFill>
                <a:latin typeface="+mn-ea"/>
                <a:cs typeface="+mn-ea"/>
                <a:sym typeface="Arial" panose="020B0604020202020204" pitchFamily="34" charset="0"/>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16" presetClass="entr" presetSubtype="2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par>
                          <p:cTn id="15" fill="hold">
                            <p:stCondLst>
                              <p:cond delay="1000"/>
                            </p:stCondLst>
                            <p:childTnLst>
                              <p:par>
                                <p:cTn id="16" presetID="21" presetClass="entr" presetSubtype="1" fill="hold"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heel(1)">
                                      <p:cBhvr>
                                        <p:cTn id="18" dur="1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a:solidFill>
                  <a:prstClr val="white">
                    <a:lumMod val="50000"/>
                  </a:prstClr>
                </a:solidFill>
                <a:cs typeface="+mn-ea"/>
                <a:sym typeface="+mn-lt"/>
              </a:rPr>
              <a:t>感谢观看 </a:t>
            </a:r>
            <a:r>
              <a:rPr kumimoji="1" lang="en-US" altLang="zh-CN" sz="7200" b="1" dirty="0">
                <a:solidFill>
                  <a:prstClr val="white">
                    <a:lumMod val="50000"/>
                  </a:prstClr>
                </a:solidFill>
                <a:cs typeface="+mn-ea"/>
                <a:sym typeface="+mn-lt"/>
              </a:rPr>
              <a:t>THANK YOU!</a:t>
            </a:r>
            <a:endParaRPr kumimoji="1" lang="en-US" altLang="zh-CN" sz="7200" b="1" dirty="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奖励式众筹</a:t>
            </a:r>
            <a:endParaRPr lang="zh-CN" altLang="en-US">
              <a:solidFill>
                <a:schemeClr val="accent1"/>
              </a:solidFill>
            </a:endParaRPr>
          </a:p>
        </p:txBody>
      </p:sp>
      <p:sp>
        <p:nvSpPr>
          <p:cNvPr id="13" name="TextBox 6"/>
          <p:cNvSpPr txBox="1"/>
          <p:nvPr>
            <p:custDataLst>
              <p:tags r:id="rId1"/>
            </p:custDataLst>
          </p:nvPr>
        </p:nvSpPr>
        <p:spPr>
          <a:xfrm>
            <a:off x="889000" y="1736090"/>
            <a:ext cx="10169525" cy="1014730"/>
          </a:xfrm>
          <a:prstGeom prst="rect">
            <a:avLst/>
          </a:prstGeom>
          <a:noFill/>
        </p:spPr>
        <p:txBody>
          <a:bodyPr wrap="square" rtlCol="0">
            <a:spAutoFit/>
          </a:bodyPr>
          <a:lstStyle/>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众筹这一融资模式的提出可以追溯到 2003年。美国 Artist Share 艺术众筹网站成立，众筹行业随之不断发展。</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6" name="组合 15"/>
          <p:cNvGrpSpPr/>
          <p:nvPr/>
        </p:nvGrpSpPr>
        <p:grpSpPr>
          <a:xfrm>
            <a:off x="634365" y="887095"/>
            <a:ext cx="2660015" cy="473075"/>
            <a:chOff x="2347" y="2773"/>
            <a:chExt cx="4775"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8" y="2773"/>
              <a:ext cx="4585"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2539365"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（一）定义</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TextBox 6"/>
          <p:cNvSpPr txBox="1"/>
          <p:nvPr>
            <p:custDataLst>
              <p:tags r:id="rId2"/>
            </p:custDataLst>
          </p:nvPr>
        </p:nvSpPr>
        <p:spPr>
          <a:xfrm>
            <a:off x="889000" y="2741930"/>
            <a:ext cx="5554345" cy="3322955"/>
          </a:xfrm>
          <a:prstGeom prst="rect">
            <a:avLst/>
          </a:prstGeom>
          <a:noFill/>
        </p:spPr>
        <p:txBody>
          <a:bodyPr wrap="square" rtlCol="0">
            <a:spAutoFit/>
          </a:bodyPr>
          <a:lstStyle/>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众筹这一概念衍生于众包，同时又融入了金融元素。Lambert 等（2010）从学术视角界定了众筹的概念，指出消费者直接投资和线上平台是众筹的两个要素，认为众筹模式结合了众包和信贷为项目提供金融支持。</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目前众筹模式一般分为捐赠众筹、股权众筹、债权众筹和产品众筹（夏恩君等，2016）。</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01" name="图片 100"/>
          <p:cNvPicPr/>
          <p:nvPr/>
        </p:nvPicPr>
        <p:blipFill>
          <a:blip r:embed="rId3"/>
          <a:stretch>
            <a:fillRect/>
          </a:stretch>
        </p:blipFill>
        <p:spPr>
          <a:xfrm>
            <a:off x="7142514" y="3308161"/>
            <a:ext cx="3501957" cy="2334638"/>
          </a:xfrm>
          <a:prstGeom prst="rect">
            <a:avLst/>
          </a:prstGeom>
          <a:noFill/>
          <a:ln w="9525">
            <a:noFill/>
          </a:ln>
          <a:effectLst>
            <a:outerShdw blurRad="50800" dist="127000" dir="2700000" algn="tl" rotWithShape="0">
              <a:prstClr val="black">
                <a:alpha val="20000"/>
              </a:prstClr>
            </a:outerShdw>
          </a:effectLst>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p:tgtEl>
                                          <p:spTgt spid="13"/>
                                        </p:tgtEl>
                                        <p:attrNameLst>
                                          <p:attrName>ppt_y</p:attrName>
                                        </p:attrNameLst>
                                      </p:cBhvr>
                                      <p:tavLst>
                                        <p:tav tm="0">
                                          <p:val>
                                            <p:strVal val="#ppt_y+#ppt_h*1.125000"/>
                                          </p:val>
                                        </p:tav>
                                        <p:tav tm="100000">
                                          <p:val>
                                            <p:strVal val="#ppt_y"/>
                                          </p:val>
                                        </p:tav>
                                      </p:tavLst>
                                    </p:anim>
                                    <p:animEffect transition="in" filter="wipe(up)">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 calcmode="lin" valueType="num">
                                      <p:cBhvr additive="base">
                                        <p:cTn id="21"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22" dur="500"/>
                                        <p:tgtEl>
                                          <p:spTgt spid="5">
                                            <p:txEl>
                                              <p:pRg st="0" end="0"/>
                                            </p:txEl>
                                          </p:spTgt>
                                        </p:tgtEl>
                                      </p:cBhvr>
                                    </p:animEffect>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101"/>
                                        </p:tgtEl>
                                        <p:attrNameLst>
                                          <p:attrName>style.visibility</p:attrName>
                                        </p:attrNameLst>
                                      </p:cBhvr>
                                      <p:to>
                                        <p:strVal val="visible"/>
                                      </p:to>
                                    </p:set>
                                    <p:animEffect transition="in" filter="dissolve">
                                      <p:cBhvr>
                                        <p:cTn id="26" dur="500"/>
                                        <p:tgtEl>
                                          <p:spTgt spid="101"/>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3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奖励式众筹</a:t>
            </a:r>
            <a:endParaRPr lang="zh-CN" altLang="en-US">
              <a:solidFill>
                <a:schemeClr val="accent1"/>
              </a:solidFill>
            </a:endParaRPr>
          </a:p>
        </p:txBody>
      </p:sp>
      <p:sp>
        <p:nvSpPr>
          <p:cNvPr id="13" name="TextBox 6"/>
          <p:cNvSpPr txBox="1"/>
          <p:nvPr>
            <p:custDataLst>
              <p:tags r:id="rId1"/>
            </p:custDataLst>
          </p:nvPr>
        </p:nvSpPr>
        <p:spPr>
          <a:xfrm>
            <a:off x="889000" y="1736090"/>
            <a:ext cx="10169525" cy="1476375"/>
          </a:xfrm>
          <a:prstGeom prst="rect">
            <a:avLst/>
          </a:prstGeom>
          <a:noFill/>
        </p:spPr>
        <p:txBody>
          <a:bodyPr wrap="square" rtlCol="0">
            <a:spAutoFit/>
          </a:bodyPr>
          <a:lstStyle/>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（1）相对于其他类型众筹融资模式，预售众筹融资模式创建时间最早，且其发展迅速。2003 年，世界第一家众筹平台——Artist Share 是预售型众筹平台，又称为权益性众筹平台。</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6" name="组合 15"/>
          <p:cNvGrpSpPr/>
          <p:nvPr/>
        </p:nvGrpSpPr>
        <p:grpSpPr>
          <a:xfrm>
            <a:off x="634365" y="887095"/>
            <a:ext cx="3238812" cy="473075"/>
            <a:chOff x="2347" y="2773"/>
            <a:chExt cx="5814"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562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2539365"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（二）预售众筹的特点</a:t>
            </a:r>
            <a:endParaRPr lang="zh-CN" altLang="en-US" sz="1800" b="1" dirty="0">
              <a:solidFill>
                <a:schemeClr val="bg1"/>
              </a:solidFill>
              <a:latin typeface="微软雅黑" panose="020B0503020204020204" charset="-122"/>
              <a:ea typeface="微软雅黑" panose="020B0503020204020204" charset="-122"/>
              <a:sym typeface="+mn-ea"/>
            </a:endParaRPr>
          </a:p>
        </p:txBody>
      </p:sp>
      <p:pic>
        <p:nvPicPr>
          <p:cNvPr id="102" name="图片 101"/>
          <p:cNvPicPr/>
          <p:nvPr/>
        </p:nvPicPr>
        <p:blipFill>
          <a:blip r:embed="rId2"/>
          <a:stretch>
            <a:fillRect/>
          </a:stretch>
        </p:blipFill>
        <p:spPr>
          <a:xfrm>
            <a:off x="6934835" y="3689350"/>
            <a:ext cx="4123690" cy="2218690"/>
          </a:xfrm>
          <a:prstGeom prst="rect">
            <a:avLst/>
          </a:prstGeom>
          <a:noFill/>
          <a:ln w="9525">
            <a:noFill/>
          </a:ln>
        </p:spPr>
      </p:pic>
      <p:sp>
        <p:nvSpPr>
          <p:cNvPr id="2" name="TextBox 6"/>
          <p:cNvSpPr txBox="1"/>
          <p:nvPr>
            <p:custDataLst>
              <p:tags r:id="rId3"/>
            </p:custDataLst>
          </p:nvPr>
        </p:nvSpPr>
        <p:spPr>
          <a:xfrm>
            <a:off x="889000" y="3223260"/>
            <a:ext cx="5720715" cy="2861310"/>
          </a:xfrm>
          <a:prstGeom prst="rect">
            <a:avLst/>
          </a:prstGeom>
          <a:noFill/>
        </p:spPr>
        <p:txBody>
          <a:bodyPr wrap="square" rtlCol="0">
            <a:spAutoFit/>
          </a:bodyPr>
          <a:lstStyle/>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相对于其他类型众筹融资模式，预售众筹融资模式不仅给缺乏资金的创意者提供资金支持，更为新产品提供信息反馈机制，帮助项目发起者改进新产品性能，同时帮助企业家测试新产品的市场潜力，减少甚至消除企业家将新产品投入市场后产生焦虑、不安等情绪。</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p:tgtEl>
                                          <p:spTgt spid="13"/>
                                        </p:tgtEl>
                                        <p:attrNameLst>
                                          <p:attrName>ppt_y</p:attrName>
                                        </p:attrNameLst>
                                      </p:cBhvr>
                                      <p:tavLst>
                                        <p:tav tm="0">
                                          <p:val>
                                            <p:strVal val="#ppt_y+#ppt_h*1.125000"/>
                                          </p:val>
                                        </p:tav>
                                        <p:tav tm="100000">
                                          <p:val>
                                            <p:strVal val="#ppt_y"/>
                                          </p:val>
                                        </p:tav>
                                      </p:tavLst>
                                    </p:anim>
                                    <p:animEffect transition="in" filter="wipe(up)">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p:tgtEl>
                                          <p:spTgt spid="2"/>
                                        </p:tgtEl>
                                        <p:attrNameLst>
                                          <p:attrName>ppt_y</p:attrName>
                                        </p:attrNameLst>
                                      </p:cBhvr>
                                      <p:tavLst>
                                        <p:tav tm="0">
                                          <p:val>
                                            <p:strVal val="#ppt_y+#ppt_h*1.125000"/>
                                          </p:val>
                                        </p:tav>
                                        <p:tav tm="100000">
                                          <p:val>
                                            <p:strVal val="#ppt_y"/>
                                          </p:val>
                                        </p:tav>
                                      </p:tavLst>
                                    </p:anim>
                                    <p:animEffect transition="in" filter="wipe(up)">
                                      <p:cBhvr>
                                        <p:cTn id="22" dur="500"/>
                                        <p:tgtEl>
                                          <p:spTgt spid="2"/>
                                        </p:tgtEl>
                                      </p:cBhvr>
                                    </p:animEffect>
                                  </p:childTnLst>
                                </p:cTn>
                              </p:par>
                            </p:childTnLst>
                          </p:cTn>
                        </p:par>
                        <p:par>
                          <p:cTn id="23" fill="hold">
                            <p:stCondLst>
                              <p:cond delay="500"/>
                            </p:stCondLst>
                            <p:childTnLst>
                              <p:par>
                                <p:cTn id="24" presetID="18" presetClass="entr" presetSubtype="6" fill="hold" nodeType="afterEffect">
                                  <p:stCondLst>
                                    <p:cond delay="0"/>
                                  </p:stCondLst>
                                  <p:childTnLst>
                                    <p:set>
                                      <p:cBhvr>
                                        <p:cTn id="25" dur="1" fill="hold">
                                          <p:stCondLst>
                                            <p:cond delay="0"/>
                                          </p:stCondLst>
                                        </p:cTn>
                                        <p:tgtEl>
                                          <p:spTgt spid="102"/>
                                        </p:tgtEl>
                                        <p:attrNameLst>
                                          <p:attrName>style.visibility</p:attrName>
                                        </p:attrNameLst>
                                      </p:cBhvr>
                                      <p:to>
                                        <p:strVal val="visible"/>
                                      </p:to>
                                    </p:set>
                                    <p:animEffect transition="in" filter="strips(downRight)">
                                      <p:cBhvr>
                                        <p:cTn id="26"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奖励式众筹</a:t>
            </a:r>
            <a:endParaRPr lang="zh-CN" altLang="en-US">
              <a:solidFill>
                <a:schemeClr val="accent1"/>
              </a:solidFill>
            </a:endParaRPr>
          </a:p>
        </p:txBody>
      </p:sp>
      <p:sp>
        <p:nvSpPr>
          <p:cNvPr id="13" name="TextBox 6"/>
          <p:cNvSpPr txBox="1"/>
          <p:nvPr>
            <p:custDataLst>
              <p:tags r:id="rId1"/>
            </p:custDataLst>
          </p:nvPr>
        </p:nvSpPr>
        <p:spPr>
          <a:xfrm>
            <a:off x="889000" y="1736090"/>
            <a:ext cx="5347970" cy="4479925"/>
          </a:xfrm>
          <a:prstGeom prst="rect">
            <a:avLst/>
          </a:prstGeom>
          <a:noFill/>
        </p:spPr>
        <p:txBody>
          <a:bodyPr wrap="square" rtlCol="0">
            <a:spAutoFit/>
          </a:bodyPr>
          <a:lstStyle/>
          <a:p>
            <a:pPr indent="457200" algn="just" fontAlgn="auto">
              <a:lnSpc>
                <a:spcPct val="14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预售众筹项目有三方参与者：众筹项目发起者、众筹平台和众筹项目支持者。</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4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预售众筹项目发起者拥有创意但缺乏资金和客源，通常为企业、个人等。预售众筹项目支持者指认同创意项目并愿意为该项目提供资金支持的个人。众筹平台起到“桥梁”作用，将众筹项目发起者与众筹项目支持者联系起来：众筹平台为这些创意者（众筹项目发起者）提供展示创意的平台，帮其融入资金并测试创意产品市场潜力。同时，众筹平台也为众筹项目支持者提供投资渠道，减少民间资本“投资无门”的现状。</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6" name="组合 15"/>
          <p:cNvGrpSpPr/>
          <p:nvPr/>
        </p:nvGrpSpPr>
        <p:grpSpPr>
          <a:xfrm>
            <a:off x="634365" y="887095"/>
            <a:ext cx="3238812" cy="473075"/>
            <a:chOff x="2347" y="2773"/>
            <a:chExt cx="5814"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562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2807335"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（三）预售众筹项目流程</a:t>
            </a:r>
            <a:endParaRPr lang="zh-CN" altLang="en-US" sz="1800" b="1" dirty="0">
              <a:solidFill>
                <a:schemeClr val="bg1"/>
              </a:solidFill>
              <a:latin typeface="微软雅黑" panose="020B0503020204020204" charset="-122"/>
              <a:ea typeface="微软雅黑" panose="020B0503020204020204" charset="-122"/>
              <a:sym typeface="+mn-ea"/>
            </a:endParaRPr>
          </a:p>
        </p:txBody>
      </p:sp>
      <p:grpSp>
        <p:nvGrpSpPr>
          <p:cNvPr id="38" name="组合 37"/>
          <p:cNvGrpSpPr/>
          <p:nvPr/>
        </p:nvGrpSpPr>
        <p:grpSpPr>
          <a:xfrm>
            <a:off x="6833235" y="814705"/>
            <a:ext cx="4454525" cy="5756275"/>
            <a:chOff x="11281" y="1285"/>
            <a:chExt cx="7015" cy="9065"/>
          </a:xfrm>
        </p:grpSpPr>
        <p:sp>
          <p:nvSpPr>
            <p:cNvPr id="3" name="矩形 2"/>
            <p:cNvSpPr/>
            <p:nvPr/>
          </p:nvSpPr>
          <p:spPr>
            <a:xfrm>
              <a:off x="11565" y="1285"/>
              <a:ext cx="2721" cy="3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预售众筹项目开始</a:t>
              </a:r>
              <a:endParaRPr lang="zh-CN" altLang="en-US" sz="1000"/>
            </a:p>
          </p:txBody>
        </p:sp>
        <p:sp>
          <p:nvSpPr>
            <p:cNvPr id="4" name="矩形 3"/>
            <p:cNvSpPr/>
            <p:nvPr/>
          </p:nvSpPr>
          <p:spPr>
            <a:xfrm>
              <a:off x="11565" y="2011"/>
              <a:ext cx="2721" cy="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准备项目资料</a:t>
              </a:r>
              <a:endParaRPr lang="zh-CN" altLang="en-US" sz="1000"/>
            </a:p>
          </p:txBody>
        </p:sp>
        <p:sp>
          <p:nvSpPr>
            <p:cNvPr id="5" name="矩形 4"/>
            <p:cNvSpPr/>
            <p:nvPr/>
          </p:nvSpPr>
          <p:spPr>
            <a:xfrm>
              <a:off x="11565" y="2736"/>
              <a:ext cx="2721" cy="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提交众筹平台审核</a:t>
              </a:r>
              <a:endParaRPr lang="zh-CN" altLang="en-US" sz="1000"/>
            </a:p>
          </p:txBody>
        </p:sp>
        <p:sp>
          <p:nvSpPr>
            <p:cNvPr id="7" name="矩形 6"/>
            <p:cNvSpPr/>
            <p:nvPr/>
          </p:nvSpPr>
          <p:spPr>
            <a:xfrm>
              <a:off x="11565" y="4640"/>
              <a:ext cx="2721" cy="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项目预热</a:t>
              </a:r>
              <a:endParaRPr lang="zh-CN" altLang="en-US" sz="1000"/>
            </a:p>
          </p:txBody>
        </p:sp>
        <p:sp>
          <p:nvSpPr>
            <p:cNvPr id="8" name="矩形 7"/>
            <p:cNvSpPr/>
            <p:nvPr/>
          </p:nvSpPr>
          <p:spPr>
            <a:xfrm>
              <a:off x="11565" y="5365"/>
              <a:ext cx="2721" cy="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项目线上众筹</a:t>
              </a:r>
              <a:endParaRPr lang="zh-CN" altLang="en-US" sz="1000"/>
            </a:p>
          </p:txBody>
        </p:sp>
        <p:sp>
          <p:nvSpPr>
            <p:cNvPr id="9" name="矩形 8"/>
            <p:cNvSpPr/>
            <p:nvPr/>
          </p:nvSpPr>
          <p:spPr>
            <a:xfrm>
              <a:off x="11565" y="7552"/>
              <a:ext cx="2721" cy="6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众筹成功</a:t>
              </a:r>
              <a:endParaRPr lang="zh-CN" altLang="en-US" sz="1000"/>
            </a:p>
            <a:p>
              <a:pPr algn="ctr"/>
              <a:r>
                <a:rPr lang="zh-CN" altLang="en-US" sz="1000"/>
                <a:t>发起人收到资金</a:t>
              </a:r>
              <a:endParaRPr lang="zh-CN" altLang="en-US" sz="1000"/>
            </a:p>
          </p:txBody>
        </p:sp>
        <p:sp>
          <p:nvSpPr>
            <p:cNvPr id="10" name="矩形 9"/>
            <p:cNvSpPr/>
            <p:nvPr/>
          </p:nvSpPr>
          <p:spPr>
            <a:xfrm>
              <a:off x="11565" y="8504"/>
              <a:ext cx="2721" cy="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发起者履行项目约定</a:t>
              </a:r>
              <a:endParaRPr lang="zh-CN" altLang="en-US" sz="1000"/>
            </a:p>
          </p:txBody>
        </p:sp>
        <p:sp>
          <p:nvSpPr>
            <p:cNvPr id="11" name="矩形 10"/>
            <p:cNvSpPr/>
            <p:nvPr/>
          </p:nvSpPr>
          <p:spPr>
            <a:xfrm>
              <a:off x="11565" y="9229"/>
              <a:ext cx="2721" cy="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支持者收到项目回报</a:t>
              </a:r>
              <a:endParaRPr lang="zh-CN" altLang="en-US" sz="1000"/>
            </a:p>
          </p:txBody>
        </p:sp>
        <p:sp>
          <p:nvSpPr>
            <p:cNvPr id="17" name="矩形 16"/>
            <p:cNvSpPr/>
            <p:nvPr/>
          </p:nvSpPr>
          <p:spPr>
            <a:xfrm>
              <a:off x="11565" y="9954"/>
              <a:ext cx="2721" cy="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预售众筹项目成功</a:t>
              </a:r>
              <a:endParaRPr lang="zh-CN" altLang="en-US" sz="1000"/>
            </a:p>
          </p:txBody>
        </p:sp>
        <p:sp>
          <p:nvSpPr>
            <p:cNvPr id="18" name="矩形 17"/>
            <p:cNvSpPr/>
            <p:nvPr/>
          </p:nvSpPr>
          <p:spPr>
            <a:xfrm>
              <a:off x="15576" y="6345"/>
              <a:ext cx="2721" cy="6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众筹失败</a:t>
              </a:r>
              <a:endParaRPr lang="zh-CN" altLang="en-US" sz="1000"/>
            </a:p>
            <a:p>
              <a:pPr algn="ctr"/>
              <a:r>
                <a:rPr lang="zh-CN" altLang="en-US" sz="1000"/>
                <a:t>众筹平台退回资金</a:t>
              </a:r>
              <a:endParaRPr lang="zh-CN" altLang="en-US" sz="1000"/>
            </a:p>
          </p:txBody>
        </p:sp>
        <p:sp>
          <p:nvSpPr>
            <p:cNvPr id="19" name="菱形 18"/>
            <p:cNvSpPr/>
            <p:nvPr/>
          </p:nvSpPr>
          <p:spPr>
            <a:xfrm>
              <a:off x="11281" y="3461"/>
              <a:ext cx="3288" cy="85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平台审核</a:t>
              </a:r>
              <a:endParaRPr lang="zh-CN" altLang="en-US" sz="1000"/>
            </a:p>
          </p:txBody>
        </p:sp>
        <p:sp>
          <p:nvSpPr>
            <p:cNvPr id="20" name="菱形 19"/>
            <p:cNvSpPr/>
            <p:nvPr/>
          </p:nvSpPr>
          <p:spPr>
            <a:xfrm>
              <a:off x="11281" y="6090"/>
              <a:ext cx="3288" cy="1133"/>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t>在项目期限内</a:t>
              </a:r>
              <a:endParaRPr lang="zh-CN" altLang="en-US" sz="1000"/>
            </a:p>
            <a:p>
              <a:pPr algn="ctr"/>
              <a:r>
                <a:rPr lang="zh-CN" altLang="en-US" sz="1000"/>
                <a:t>是否达到融资</a:t>
              </a:r>
              <a:endParaRPr lang="zh-CN" altLang="en-US" sz="1000"/>
            </a:p>
          </p:txBody>
        </p:sp>
        <p:cxnSp>
          <p:nvCxnSpPr>
            <p:cNvPr id="21" name="直接箭头连接符 20"/>
            <p:cNvCxnSpPr>
              <a:stCxn id="3" idx="2"/>
              <a:endCxn id="4" idx="0"/>
            </p:cNvCxnSpPr>
            <p:nvPr/>
          </p:nvCxnSpPr>
          <p:spPr>
            <a:xfrm>
              <a:off x="12927" y="1698"/>
              <a:ext cx="0"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stCxn id="4" idx="2"/>
              <a:endCxn id="5" idx="0"/>
            </p:cNvCxnSpPr>
            <p:nvPr/>
          </p:nvCxnSpPr>
          <p:spPr>
            <a:xfrm>
              <a:off x="12927" y="2423"/>
              <a:ext cx="0"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5" idx="2"/>
              <a:endCxn id="19" idx="0"/>
            </p:cNvCxnSpPr>
            <p:nvPr/>
          </p:nvCxnSpPr>
          <p:spPr>
            <a:xfrm flipH="1">
              <a:off x="12925" y="3148"/>
              <a:ext cx="1"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19" idx="2"/>
              <a:endCxn id="7" idx="0"/>
            </p:cNvCxnSpPr>
            <p:nvPr/>
          </p:nvCxnSpPr>
          <p:spPr>
            <a:xfrm>
              <a:off x="12925" y="4327"/>
              <a:ext cx="1"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7" idx="2"/>
              <a:endCxn id="8" idx="0"/>
            </p:cNvCxnSpPr>
            <p:nvPr/>
          </p:nvCxnSpPr>
          <p:spPr>
            <a:xfrm>
              <a:off x="12926" y="5052"/>
              <a:ext cx="0"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8" idx="2"/>
              <a:endCxn id="20" idx="0"/>
            </p:cNvCxnSpPr>
            <p:nvPr/>
          </p:nvCxnSpPr>
          <p:spPr>
            <a:xfrm flipH="1">
              <a:off x="12925" y="5777"/>
              <a:ext cx="1"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a:stCxn id="20" idx="2"/>
              <a:endCxn id="9" idx="0"/>
            </p:cNvCxnSpPr>
            <p:nvPr/>
          </p:nvCxnSpPr>
          <p:spPr>
            <a:xfrm>
              <a:off x="12925" y="7239"/>
              <a:ext cx="1"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a:stCxn id="9" idx="2"/>
              <a:endCxn id="10" idx="0"/>
            </p:cNvCxnSpPr>
            <p:nvPr/>
          </p:nvCxnSpPr>
          <p:spPr>
            <a:xfrm>
              <a:off x="12926" y="8191"/>
              <a:ext cx="0"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a:stCxn id="10" idx="2"/>
              <a:endCxn id="11" idx="0"/>
            </p:cNvCxnSpPr>
            <p:nvPr/>
          </p:nvCxnSpPr>
          <p:spPr>
            <a:xfrm>
              <a:off x="12926" y="8916"/>
              <a:ext cx="0"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a:stCxn id="11" idx="2"/>
              <a:endCxn id="17" idx="0"/>
            </p:cNvCxnSpPr>
            <p:nvPr/>
          </p:nvCxnSpPr>
          <p:spPr>
            <a:xfrm>
              <a:off x="12926" y="9641"/>
              <a:ext cx="0" cy="329"/>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a:stCxn id="20" idx="3"/>
              <a:endCxn id="18" idx="1"/>
            </p:cNvCxnSpPr>
            <p:nvPr/>
          </p:nvCxnSpPr>
          <p:spPr>
            <a:xfrm>
              <a:off x="14569" y="6673"/>
              <a:ext cx="1007" cy="0"/>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32" name="肘形连接符 31"/>
            <p:cNvCxnSpPr>
              <a:stCxn id="18" idx="0"/>
              <a:endCxn id="4" idx="3"/>
            </p:cNvCxnSpPr>
            <p:nvPr/>
          </p:nvCxnSpPr>
          <p:spPr>
            <a:xfrm rot="16200000" flipV="1">
              <a:off x="13544" y="2968"/>
              <a:ext cx="4136" cy="2651"/>
            </a:xfrm>
            <a:prstGeom prst="bentConnector2">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接连接符 32"/>
            <p:cNvCxnSpPr>
              <a:stCxn id="19" idx="3"/>
            </p:cNvCxnSpPr>
            <p:nvPr/>
          </p:nvCxnSpPr>
          <p:spPr>
            <a:xfrm>
              <a:off x="14569" y="3902"/>
              <a:ext cx="2355"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13311" y="4238"/>
              <a:ext cx="1501" cy="386"/>
            </a:xfrm>
            <a:prstGeom prst="rect">
              <a:avLst/>
            </a:prstGeom>
            <a:noFill/>
          </p:spPr>
          <p:txBody>
            <a:bodyPr wrap="square" rtlCol="0">
              <a:spAutoFit/>
            </a:bodyPr>
            <a:lstStyle/>
            <a:p>
              <a:pPr algn="l"/>
              <a:r>
                <a:rPr lang="zh-CN" altLang="en-US" sz="1000"/>
                <a:t>通过</a:t>
              </a:r>
              <a:endParaRPr lang="zh-CN" altLang="en-US" sz="1000"/>
            </a:p>
          </p:txBody>
        </p:sp>
        <p:sp>
          <p:nvSpPr>
            <p:cNvPr id="35" name="文本框 34"/>
            <p:cNvSpPr txBox="1"/>
            <p:nvPr/>
          </p:nvSpPr>
          <p:spPr>
            <a:xfrm>
              <a:off x="14861" y="3470"/>
              <a:ext cx="1501" cy="386"/>
            </a:xfrm>
            <a:prstGeom prst="rect">
              <a:avLst/>
            </a:prstGeom>
            <a:noFill/>
          </p:spPr>
          <p:txBody>
            <a:bodyPr wrap="square" rtlCol="0">
              <a:spAutoFit/>
            </a:bodyPr>
            <a:lstStyle/>
            <a:p>
              <a:pPr algn="ctr"/>
              <a:r>
                <a:rPr lang="zh-CN" altLang="en-US" sz="1000"/>
                <a:t>不通过</a:t>
              </a:r>
              <a:endParaRPr lang="zh-CN" altLang="en-US" sz="1000"/>
            </a:p>
          </p:txBody>
        </p:sp>
        <p:sp>
          <p:nvSpPr>
            <p:cNvPr id="36" name="文本框 35"/>
            <p:cNvSpPr txBox="1"/>
            <p:nvPr/>
          </p:nvSpPr>
          <p:spPr>
            <a:xfrm>
              <a:off x="14322" y="6725"/>
              <a:ext cx="1501" cy="386"/>
            </a:xfrm>
            <a:prstGeom prst="rect">
              <a:avLst/>
            </a:prstGeom>
            <a:noFill/>
          </p:spPr>
          <p:txBody>
            <a:bodyPr wrap="square" rtlCol="0">
              <a:spAutoFit/>
            </a:bodyPr>
            <a:lstStyle/>
            <a:p>
              <a:pPr algn="ctr"/>
              <a:r>
                <a:rPr lang="zh-CN" altLang="en-US" sz="1000"/>
                <a:t>否</a:t>
              </a:r>
              <a:endParaRPr lang="zh-CN" altLang="en-US" sz="1000"/>
            </a:p>
          </p:txBody>
        </p:sp>
        <p:sp>
          <p:nvSpPr>
            <p:cNvPr id="37" name="文本框 36"/>
            <p:cNvSpPr txBox="1"/>
            <p:nvPr/>
          </p:nvSpPr>
          <p:spPr>
            <a:xfrm>
              <a:off x="13311" y="7150"/>
              <a:ext cx="1501" cy="386"/>
            </a:xfrm>
            <a:prstGeom prst="rect">
              <a:avLst/>
            </a:prstGeom>
            <a:noFill/>
          </p:spPr>
          <p:txBody>
            <a:bodyPr wrap="square" rtlCol="0">
              <a:spAutoFit/>
            </a:bodyPr>
            <a:lstStyle/>
            <a:p>
              <a:pPr algn="l"/>
              <a:r>
                <a:rPr lang="zh-CN" altLang="en-US" sz="1000"/>
                <a:t>是</a:t>
              </a:r>
              <a:endParaRPr lang="zh-CN" altLang="en-US" sz="1000"/>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 calcmode="lin" valueType="num">
                                      <p:cBhvr additive="base">
                                        <p:cTn id="15" dur="500"/>
                                        <p:tgtEl>
                                          <p:spTgt spid="1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1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13">
                                            <p:txEl>
                                              <p:pRg st="1" end="1"/>
                                            </p:txEl>
                                          </p:spTgt>
                                        </p:tgtEl>
                                        <p:attrNameLst>
                                          <p:attrName>style.visibility</p:attrName>
                                        </p:attrNameLst>
                                      </p:cBhvr>
                                      <p:to>
                                        <p:strVal val="visible"/>
                                      </p:to>
                                    </p:set>
                                    <p:anim calcmode="lin" valueType="num">
                                      <p:cBhvr additive="base">
                                        <p:cTn id="21" dur="500"/>
                                        <p:tgtEl>
                                          <p:spTgt spid="13">
                                            <p:txEl>
                                              <p:pRg st="1" end="1"/>
                                            </p:txEl>
                                          </p:spTgt>
                                        </p:tgtEl>
                                        <p:attrNameLst>
                                          <p:attrName>ppt_y</p:attrName>
                                        </p:attrNameLst>
                                      </p:cBhvr>
                                      <p:tavLst>
                                        <p:tav tm="0">
                                          <p:val>
                                            <p:strVal val="#ppt_y+#ppt_h*1.125000"/>
                                          </p:val>
                                        </p:tav>
                                        <p:tav tm="100000">
                                          <p:val>
                                            <p:strVal val="#ppt_y"/>
                                          </p:val>
                                        </p:tav>
                                      </p:tavLst>
                                    </p:anim>
                                    <p:animEffect transition="in" filter="wipe(up)">
                                      <p:cBhvr>
                                        <p:cTn id="22" dur="500"/>
                                        <p:tgtEl>
                                          <p:spTgt spid="1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randombar(horizontal)">
                                      <p:cBhvr>
                                        <p:cTn id="2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6" name="文本框 5"/>
          <p:cNvSpPr txBox="1"/>
          <p:nvPr/>
        </p:nvSpPr>
        <p:spPr>
          <a:xfrm>
            <a:off x="5571948" y="2733805"/>
            <a:ext cx="6229850" cy="993775"/>
          </a:xfrm>
          <a:prstGeom prst="rect">
            <a:avLst/>
          </a:prstGeom>
          <a:noFill/>
        </p:spPr>
        <p:txBody>
          <a:bodyPr wrap="square" rtlCol="0">
            <a:spAutoFit/>
          </a:bodyPr>
          <a:lstStyle/>
          <a:p>
            <a:pPr algn="l"/>
            <a:r>
              <a:rPr kumimoji="1" lang="zh-CN" altLang="en-US" sz="5865" b="1" dirty="0">
                <a:solidFill>
                  <a:srgbClr val="43536A"/>
                </a:solidFill>
                <a:cs typeface="+mn-ea"/>
                <a:sym typeface="+mn-lt"/>
              </a:rPr>
              <a:t>股权众筹</a:t>
            </a:r>
            <a:endParaRPr kumimoji="1" lang="zh-CN" altLang="en-US" sz="5865" b="1" dirty="0">
              <a:solidFill>
                <a:srgbClr val="43536A"/>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4" name="平行四边形 3"/>
          <p:cNvSpPr/>
          <p:nvPr>
            <p:custDataLst>
              <p:tags r:id="rId5"/>
            </p:custDataLst>
          </p:nvPr>
        </p:nvSpPr>
        <p:spPr>
          <a:xfrm>
            <a:off x="5571948" y="402346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solidFill>
                  <a:schemeClr val="dk1"/>
                </a:solidFill>
                <a:latin typeface="+mn-ea"/>
                <a:cs typeface="+mn-ea"/>
                <a:sym typeface="+mn-lt"/>
              </a:rPr>
              <a:t>主讲人：杨陶</a:t>
            </a:r>
            <a:endParaRPr kumimoji="1" lang="zh-CN" altLang="en-US" sz="1600" dirty="0">
              <a:solidFill>
                <a:schemeClr val="dk1"/>
              </a:solidFill>
              <a:latin typeface="+mn-ea"/>
              <a:cs typeface="+mn-ea"/>
              <a:sym typeface="+mn-lt"/>
            </a:endParaRPr>
          </a:p>
        </p:txBody>
      </p:sp>
      <p:pic>
        <p:nvPicPr>
          <p:cNvPr id="5" name="图片 4" descr="logo2"/>
          <p:cNvPicPr>
            <a:picLocks noChangeAspect="1"/>
          </p:cNvPicPr>
          <p:nvPr/>
        </p:nvPicPr>
        <p:blipFill>
          <a:blip r:embed="rId6"/>
          <a:stretch>
            <a:fillRect/>
          </a:stretch>
        </p:blipFill>
        <p:spPr>
          <a:xfrm>
            <a:off x="9654701" y="210547"/>
            <a:ext cx="2366141" cy="524869"/>
          </a:xfrm>
          <a:prstGeom prst="rect">
            <a:avLst/>
          </a:prstGeom>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股权众筹</a:t>
            </a:r>
            <a:endParaRPr lang="zh-CN" altLang="en-US">
              <a:solidFill>
                <a:schemeClr val="accent1"/>
              </a:solidFill>
            </a:endParaRPr>
          </a:p>
        </p:txBody>
      </p:sp>
      <p:sp>
        <p:nvSpPr>
          <p:cNvPr id="13" name="TextBox 6"/>
          <p:cNvSpPr txBox="1"/>
          <p:nvPr>
            <p:custDataLst>
              <p:tags r:id="rId1"/>
            </p:custDataLst>
          </p:nvPr>
        </p:nvSpPr>
        <p:spPr>
          <a:xfrm>
            <a:off x="6174740" y="1903730"/>
            <a:ext cx="5019675" cy="3912870"/>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股权众筹模式是指众筹发起者通过股权众筹平台，向普通投资者出售一定比例的股份，而投资者通过出资入股，进而获得未来收益。</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股权众筹通过互联网形式实施公开小额股权融资的活动，具体而言，是指创新创业者或中小微企业通过股权众筹融资中介机构互联网平台公开募集股本的活动。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6" name="组合 15"/>
          <p:cNvGrpSpPr/>
          <p:nvPr/>
        </p:nvGrpSpPr>
        <p:grpSpPr>
          <a:xfrm>
            <a:off x="634365" y="887095"/>
            <a:ext cx="3578068" cy="473075"/>
            <a:chOff x="2347" y="2773"/>
            <a:chExt cx="6423"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623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307594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（一）股权众筹融资的定义</a:t>
            </a:r>
            <a:endParaRPr lang="zh-CN" altLang="en-US" sz="1800" b="1" dirty="0">
              <a:solidFill>
                <a:schemeClr val="bg1"/>
              </a:solidFill>
              <a:latin typeface="微软雅黑" panose="020B0503020204020204" charset="-122"/>
              <a:ea typeface="微软雅黑" panose="020B0503020204020204" charset="-122"/>
              <a:sym typeface="+mn-ea"/>
            </a:endParaRPr>
          </a:p>
        </p:txBody>
      </p:sp>
      <p:pic>
        <p:nvPicPr>
          <p:cNvPr id="103" name="图片 102"/>
          <p:cNvPicPr/>
          <p:nvPr/>
        </p:nvPicPr>
        <p:blipFill>
          <a:blip r:embed="rId2"/>
          <a:stretch>
            <a:fillRect/>
          </a:stretch>
        </p:blipFill>
        <p:spPr>
          <a:xfrm>
            <a:off x="889000" y="2232025"/>
            <a:ext cx="4883785" cy="3256280"/>
          </a:xfrm>
          <a:prstGeom prst="snip2Diag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103"/>
                                        </p:tgtEl>
                                        <p:attrNameLst>
                                          <p:attrName>style.visibility</p:attrName>
                                        </p:attrNameLst>
                                      </p:cBhvr>
                                      <p:to>
                                        <p:strVal val="visible"/>
                                      </p:to>
                                    </p:set>
                                    <p:anim calcmode="lin" valueType="num">
                                      <p:cBhvr additive="base">
                                        <p:cTn id="15" dur="500" fill="hold"/>
                                        <p:tgtEl>
                                          <p:spTgt spid="103"/>
                                        </p:tgtEl>
                                        <p:attrNameLst>
                                          <p:attrName>ppt_x</p:attrName>
                                        </p:attrNameLst>
                                      </p:cBhvr>
                                      <p:tavLst>
                                        <p:tav tm="0">
                                          <p:val>
                                            <p:strVal val="0-#ppt_w/2"/>
                                          </p:val>
                                        </p:tav>
                                        <p:tav tm="100000">
                                          <p:val>
                                            <p:strVal val="#ppt_x"/>
                                          </p:val>
                                        </p:tav>
                                      </p:tavLst>
                                    </p:anim>
                                    <p:anim calcmode="lin" valueType="num">
                                      <p:cBhvr additive="base">
                                        <p:cTn id="16" dur="500" fill="hold"/>
                                        <p:tgtEl>
                                          <p:spTgt spid="103"/>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12" presetClass="entr" presetSubtype="4" fill="hold" grpId="0" nodeType="afterEffect">
                                  <p:stCondLst>
                                    <p:cond delay="0"/>
                                  </p:stCondLst>
                                  <p:childTnLst>
                                    <p:set>
                                      <p:cBhvr>
                                        <p:cTn id="19" dur="1" fill="hold">
                                          <p:stCondLst>
                                            <p:cond delay="0"/>
                                          </p:stCondLst>
                                        </p:cTn>
                                        <p:tgtEl>
                                          <p:spTgt spid="13">
                                            <p:txEl>
                                              <p:pRg st="0" end="0"/>
                                            </p:txEl>
                                          </p:spTgt>
                                        </p:tgtEl>
                                        <p:attrNameLst>
                                          <p:attrName>style.visibility</p:attrName>
                                        </p:attrNameLst>
                                      </p:cBhvr>
                                      <p:to>
                                        <p:strVal val="visible"/>
                                      </p:to>
                                    </p:set>
                                    <p:anim calcmode="lin" valueType="num">
                                      <p:cBhvr additive="base">
                                        <p:cTn id="20" dur="500"/>
                                        <p:tgtEl>
                                          <p:spTgt spid="13">
                                            <p:txEl>
                                              <p:pRg st="0" end="0"/>
                                            </p:txEl>
                                          </p:spTgt>
                                        </p:tgtEl>
                                        <p:attrNameLst>
                                          <p:attrName>ppt_y</p:attrName>
                                        </p:attrNameLst>
                                      </p:cBhvr>
                                      <p:tavLst>
                                        <p:tav tm="0">
                                          <p:val>
                                            <p:strVal val="#ppt_y+#ppt_h*1.125000"/>
                                          </p:val>
                                        </p:tav>
                                        <p:tav tm="100000">
                                          <p:val>
                                            <p:strVal val="#ppt_y"/>
                                          </p:val>
                                        </p:tav>
                                      </p:tavLst>
                                    </p:anim>
                                    <p:animEffect transition="in" filter="wipe(up)">
                                      <p:cBhvr>
                                        <p:cTn id="21" dur="500"/>
                                        <p:tgtEl>
                                          <p:spTgt spid="13">
                                            <p:txEl>
                                              <p:pRg st="0" end="0"/>
                                            </p:txEl>
                                          </p:spTgt>
                                        </p:tgtEl>
                                      </p:cBhvr>
                                    </p:animEffect>
                                  </p:childTnLst>
                                </p:cTn>
                              </p:par>
                            </p:childTnLst>
                          </p:cTn>
                        </p:par>
                        <p:par>
                          <p:cTn id="22" fill="hold">
                            <p:stCondLst>
                              <p:cond delay="1000"/>
                            </p:stCondLst>
                            <p:childTnLst>
                              <p:par>
                                <p:cTn id="23" presetID="12" presetClass="entr" presetSubtype="4" fill="hold" grpId="0" nodeType="afterEffect">
                                  <p:stCondLst>
                                    <p:cond delay="0"/>
                                  </p:stCondLst>
                                  <p:childTnLst>
                                    <p:set>
                                      <p:cBhvr>
                                        <p:cTn id="24" dur="1" fill="hold">
                                          <p:stCondLst>
                                            <p:cond delay="0"/>
                                          </p:stCondLst>
                                        </p:cTn>
                                        <p:tgtEl>
                                          <p:spTgt spid="13">
                                            <p:txEl>
                                              <p:pRg st="1" end="1"/>
                                            </p:txEl>
                                          </p:spTgt>
                                        </p:tgtEl>
                                        <p:attrNameLst>
                                          <p:attrName>style.visibility</p:attrName>
                                        </p:attrNameLst>
                                      </p:cBhvr>
                                      <p:to>
                                        <p:strVal val="visible"/>
                                      </p:to>
                                    </p:set>
                                    <p:anim calcmode="lin" valueType="num">
                                      <p:cBhvr additive="base">
                                        <p:cTn id="25" dur="500"/>
                                        <p:tgtEl>
                                          <p:spTgt spid="13">
                                            <p:txEl>
                                              <p:pRg st="1" end="1"/>
                                            </p:txEl>
                                          </p:spTgt>
                                        </p:tgtEl>
                                        <p:attrNameLst>
                                          <p:attrName>ppt_y</p:attrName>
                                        </p:attrNameLst>
                                      </p:cBhvr>
                                      <p:tavLst>
                                        <p:tav tm="0">
                                          <p:val>
                                            <p:strVal val="#ppt_y+#ppt_h*1.125000"/>
                                          </p:val>
                                        </p:tav>
                                        <p:tav tm="100000">
                                          <p:val>
                                            <p:strVal val="#ppt_y"/>
                                          </p:val>
                                        </p:tav>
                                      </p:tavLst>
                                    </p:anim>
                                    <p:animEffect transition="in" filter="wipe(up)">
                                      <p:cBhvr>
                                        <p:cTn id="26"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股权众筹</a:t>
            </a:r>
            <a:endParaRPr lang="zh-CN" altLang="en-US">
              <a:solidFill>
                <a:schemeClr val="accent1"/>
              </a:solidFill>
            </a:endParaRPr>
          </a:p>
        </p:txBody>
      </p:sp>
      <p:grpSp>
        <p:nvGrpSpPr>
          <p:cNvPr id="16" name="组合 15"/>
          <p:cNvGrpSpPr/>
          <p:nvPr/>
        </p:nvGrpSpPr>
        <p:grpSpPr>
          <a:xfrm>
            <a:off x="634365" y="887095"/>
            <a:ext cx="3578068" cy="473075"/>
            <a:chOff x="2347" y="2773"/>
            <a:chExt cx="6423"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623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307594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（二）股权众筹融资特点 </a:t>
            </a:r>
            <a:endParaRPr lang="zh-CN" altLang="en-US" sz="1800" b="1" dirty="0">
              <a:solidFill>
                <a:schemeClr val="bg1"/>
              </a:solidFill>
              <a:latin typeface="微软雅黑" panose="020B0503020204020204" charset="-122"/>
              <a:ea typeface="微软雅黑" panose="020B0503020204020204" charset="-122"/>
              <a:sym typeface="+mn-ea"/>
            </a:endParaRPr>
          </a:p>
        </p:txBody>
      </p:sp>
      <p:grpSp>
        <p:nvGrpSpPr>
          <p:cNvPr id="5" name="组合 4"/>
          <p:cNvGrpSpPr/>
          <p:nvPr/>
        </p:nvGrpSpPr>
        <p:grpSpPr>
          <a:xfrm>
            <a:off x="2283877" y="2846914"/>
            <a:ext cx="1185154" cy="1330630"/>
            <a:chOff x="562959" y="1254450"/>
            <a:chExt cx="919426" cy="1032287"/>
          </a:xfrm>
          <a:solidFill>
            <a:srgbClr val="526580"/>
          </a:solidFill>
        </p:grpSpPr>
        <p:sp>
          <p:nvSpPr>
            <p:cNvPr id="2" name="等腰三角形 46"/>
            <p:cNvSpPr>
              <a:spLocks noChangeArrowheads="1"/>
            </p:cNvSpPr>
            <p:nvPr/>
          </p:nvSpPr>
          <p:spPr bwMode="auto">
            <a:xfrm rot="5400000">
              <a:off x="579242" y="2056357"/>
              <a:ext cx="214097" cy="246663"/>
            </a:xfrm>
            <a:prstGeom prst="triangle">
              <a:avLst>
                <a:gd name="adj" fmla="val 0"/>
              </a:avLst>
            </a:prstGeom>
            <a:grpFill/>
            <a:ln>
              <a:noFill/>
            </a:ln>
          </p:spPr>
          <p:txBody>
            <a:bodyPr anchor="ctr"/>
            <a:lstStyle/>
            <a:p>
              <a:pPr algn="ctr"/>
              <a:endParaRPr lang="zh-CN" altLang="zh-CN" sz="2000">
                <a:solidFill>
                  <a:schemeClr val="bg1"/>
                </a:solidFill>
                <a:cs typeface="+mn-ea"/>
                <a:sym typeface="+mn-lt"/>
              </a:endParaRPr>
            </a:p>
          </p:txBody>
        </p:sp>
        <p:sp>
          <p:nvSpPr>
            <p:cNvPr id="7" name="矩形 44"/>
            <p:cNvSpPr>
              <a:spLocks noChangeArrowheads="1"/>
            </p:cNvSpPr>
            <p:nvPr/>
          </p:nvSpPr>
          <p:spPr bwMode="auto">
            <a:xfrm>
              <a:off x="562959" y="1254450"/>
              <a:ext cx="919426" cy="839787"/>
            </a:xfrm>
            <a:prstGeom prst="rect">
              <a:avLst/>
            </a:prstGeom>
            <a:grpFill/>
            <a:ln>
              <a:noFill/>
            </a:ln>
          </p:spPr>
          <p:txBody>
            <a:bodyPr anchor="ctr"/>
            <a:lstStyle/>
            <a:p>
              <a:pPr algn="ctr"/>
              <a:r>
                <a:rPr lang="en-US" altLang="zh-CN" sz="4000" b="1" dirty="0">
                  <a:solidFill>
                    <a:schemeClr val="bg1"/>
                  </a:solidFill>
                  <a:cs typeface="+mn-ea"/>
                  <a:sym typeface="+mn-lt"/>
                </a:rPr>
                <a:t>1</a:t>
              </a:r>
              <a:endParaRPr lang="zh-CN" altLang="en-US" sz="4000" b="1" dirty="0">
                <a:solidFill>
                  <a:schemeClr val="bg1"/>
                </a:solidFill>
                <a:cs typeface="+mn-ea"/>
                <a:sym typeface="+mn-lt"/>
              </a:endParaRPr>
            </a:p>
          </p:txBody>
        </p:sp>
      </p:grpSp>
      <p:sp>
        <p:nvSpPr>
          <p:cNvPr id="8" name="TextBox 76"/>
          <p:cNvSpPr txBox="1"/>
          <p:nvPr/>
        </p:nvSpPr>
        <p:spPr>
          <a:xfrm>
            <a:off x="1790382" y="4298315"/>
            <a:ext cx="2232248" cy="398780"/>
          </a:xfrm>
          <a:prstGeom prst="rect">
            <a:avLst/>
          </a:prstGeom>
          <a:solidFill>
            <a:srgbClr val="526580"/>
          </a:solidFill>
        </p:spPr>
        <p:txBody>
          <a:bodyPr wrap="square" rtlCol="0">
            <a:spAutoFit/>
          </a:bodyPr>
          <a:lstStyle/>
          <a:p>
            <a:pPr algn="ctr"/>
            <a:r>
              <a:rPr lang="zh-CN" altLang="zh-CN" sz="2000" dirty="0">
                <a:solidFill>
                  <a:schemeClr val="bg1"/>
                </a:solidFill>
              </a:rPr>
              <a:t>门槛较低</a:t>
            </a:r>
            <a:endParaRPr lang="zh-CN" altLang="zh-CN" sz="2000" dirty="0">
              <a:solidFill>
                <a:schemeClr val="bg1"/>
              </a:solidFill>
            </a:endParaRPr>
          </a:p>
        </p:txBody>
      </p:sp>
      <p:grpSp>
        <p:nvGrpSpPr>
          <p:cNvPr id="9" name="组合 8"/>
          <p:cNvGrpSpPr/>
          <p:nvPr/>
        </p:nvGrpSpPr>
        <p:grpSpPr>
          <a:xfrm>
            <a:off x="5503711" y="2846914"/>
            <a:ext cx="1185154" cy="1330630"/>
            <a:chOff x="562959" y="1254450"/>
            <a:chExt cx="919426" cy="1032287"/>
          </a:xfrm>
          <a:solidFill>
            <a:schemeClr val="accent2"/>
          </a:solidFill>
        </p:grpSpPr>
        <p:sp>
          <p:nvSpPr>
            <p:cNvPr id="10" name="等腰三角形 46"/>
            <p:cNvSpPr>
              <a:spLocks noChangeArrowheads="1"/>
            </p:cNvSpPr>
            <p:nvPr/>
          </p:nvSpPr>
          <p:spPr bwMode="auto">
            <a:xfrm rot="5400000">
              <a:off x="579242" y="2056357"/>
              <a:ext cx="214097" cy="246663"/>
            </a:xfrm>
            <a:prstGeom prst="triangle">
              <a:avLst>
                <a:gd name="adj" fmla="val 0"/>
              </a:avLst>
            </a:prstGeom>
            <a:grpFill/>
            <a:ln>
              <a:noFill/>
            </a:ln>
          </p:spPr>
          <p:txBody>
            <a:bodyPr anchor="ctr"/>
            <a:lstStyle/>
            <a:p>
              <a:pPr algn="ctr"/>
              <a:endParaRPr lang="zh-CN" altLang="zh-CN" sz="2000">
                <a:solidFill>
                  <a:schemeClr val="bg1"/>
                </a:solidFill>
                <a:cs typeface="+mn-ea"/>
                <a:sym typeface="+mn-lt"/>
              </a:endParaRPr>
            </a:p>
          </p:txBody>
        </p:sp>
        <p:sp>
          <p:nvSpPr>
            <p:cNvPr id="11" name="矩形 44"/>
            <p:cNvSpPr>
              <a:spLocks noChangeArrowheads="1"/>
            </p:cNvSpPr>
            <p:nvPr/>
          </p:nvSpPr>
          <p:spPr bwMode="auto">
            <a:xfrm>
              <a:off x="562959" y="1254450"/>
              <a:ext cx="919426" cy="839787"/>
            </a:xfrm>
            <a:prstGeom prst="rect">
              <a:avLst/>
            </a:prstGeom>
            <a:grpFill/>
            <a:ln>
              <a:noFill/>
            </a:ln>
          </p:spPr>
          <p:txBody>
            <a:bodyPr anchor="ctr"/>
            <a:lstStyle/>
            <a:p>
              <a:pPr algn="ctr"/>
              <a:r>
                <a:rPr lang="en-US" altLang="zh-CN" sz="4000" b="1" dirty="0">
                  <a:solidFill>
                    <a:schemeClr val="bg1"/>
                  </a:solidFill>
                  <a:cs typeface="+mn-ea"/>
                  <a:sym typeface="+mn-lt"/>
                </a:rPr>
                <a:t>2</a:t>
              </a:r>
              <a:endParaRPr lang="zh-CN" altLang="en-US" sz="4000" b="1" dirty="0">
                <a:solidFill>
                  <a:schemeClr val="bg1"/>
                </a:solidFill>
                <a:cs typeface="+mn-ea"/>
                <a:sym typeface="+mn-lt"/>
              </a:endParaRPr>
            </a:p>
          </p:txBody>
        </p:sp>
      </p:grpSp>
      <p:sp>
        <p:nvSpPr>
          <p:cNvPr id="3" name="TextBox 81"/>
          <p:cNvSpPr txBox="1"/>
          <p:nvPr/>
        </p:nvSpPr>
        <p:spPr>
          <a:xfrm>
            <a:off x="5010216" y="4298315"/>
            <a:ext cx="2088232" cy="398780"/>
          </a:xfrm>
          <a:prstGeom prst="rect">
            <a:avLst/>
          </a:prstGeom>
          <a:solidFill>
            <a:schemeClr val="accent2"/>
          </a:solidFill>
        </p:spPr>
        <p:txBody>
          <a:bodyPr wrap="square" rtlCol="0">
            <a:spAutoFit/>
          </a:bodyPr>
          <a:lstStyle/>
          <a:p>
            <a:pPr algn="ctr"/>
            <a:r>
              <a:rPr lang="zh-CN" altLang="zh-CN" sz="2000" dirty="0">
                <a:solidFill>
                  <a:schemeClr val="bg1"/>
                </a:solidFill>
              </a:rPr>
              <a:t>限定额度</a:t>
            </a:r>
            <a:endParaRPr lang="zh-CN" altLang="zh-CN" sz="2000" dirty="0">
              <a:solidFill>
                <a:schemeClr val="bg1"/>
              </a:solidFill>
            </a:endParaRPr>
          </a:p>
        </p:txBody>
      </p:sp>
      <p:grpSp>
        <p:nvGrpSpPr>
          <p:cNvPr id="4" name="组合 3"/>
          <p:cNvGrpSpPr/>
          <p:nvPr/>
        </p:nvGrpSpPr>
        <p:grpSpPr>
          <a:xfrm>
            <a:off x="8580499" y="2846914"/>
            <a:ext cx="1185154" cy="1330630"/>
            <a:chOff x="562959" y="1254450"/>
            <a:chExt cx="919426" cy="1032287"/>
          </a:xfrm>
          <a:solidFill>
            <a:schemeClr val="accent5"/>
          </a:solidFill>
        </p:grpSpPr>
        <p:sp>
          <p:nvSpPr>
            <p:cNvPr id="17" name="等腰三角形 46"/>
            <p:cNvSpPr>
              <a:spLocks noChangeArrowheads="1"/>
            </p:cNvSpPr>
            <p:nvPr/>
          </p:nvSpPr>
          <p:spPr bwMode="auto">
            <a:xfrm rot="5400000">
              <a:off x="579242" y="2056357"/>
              <a:ext cx="214097" cy="246663"/>
            </a:xfrm>
            <a:prstGeom prst="triangle">
              <a:avLst>
                <a:gd name="adj" fmla="val 0"/>
              </a:avLst>
            </a:prstGeom>
            <a:grpFill/>
            <a:ln>
              <a:noFill/>
            </a:ln>
          </p:spPr>
          <p:txBody>
            <a:bodyPr anchor="ctr"/>
            <a:lstStyle/>
            <a:p>
              <a:pPr algn="ctr"/>
              <a:endParaRPr lang="zh-CN" altLang="zh-CN" sz="2000">
                <a:solidFill>
                  <a:schemeClr val="bg1"/>
                </a:solidFill>
                <a:cs typeface="+mn-ea"/>
                <a:sym typeface="+mn-lt"/>
              </a:endParaRPr>
            </a:p>
          </p:txBody>
        </p:sp>
        <p:sp>
          <p:nvSpPr>
            <p:cNvPr id="18" name="矩形 44"/>
            <p:cNvSpPr>
              <a:spLocks noChangeArrowheads="1"/>
            </p:cNvSpPr>
            <p:nvPr/>
          </p:nvSpPr>
          <p:spPr bwMode="auto">
            <a:xfrm>
              <a:off x="562959" y="1254450"/>
              <a:ext cx="919426" cy="839787"/>
            </a:xfrm>
            <a:prstGeom prst="rect">
              <a:avLst/>
            </a:prstGeom>
            <a:grpFill/>
            <a:ln>
              <a:noFill/>
            </a:ln>
          </p:spPr>
          <p:txBody>
            <a:bodyPr anchor="ctr"/>
            <a:lstStyle/>
            <a:p>
              <a:pPr algn="ctr"/>
              <a:r>
                <a:rPr lang="en-US" altLang="zh-CN" sz="4000" b="1" dirty="0">
                  <a:solidFill>
                    <a:schemeClr val="bg1"/>
                  </a:solidFill>
                  <a:cs typeface="+mn-ea"/>
                  <a:sym typeface="+mn-lt"/>
                </a:rPr>
                <a:t>3</a:t>
              </a:r>
              <a:endParaRPr lang="zh-CN" altLang="en-US" sz="4000" b="1" dirty="0">
                <a:solidFill>
                  <a:schemeClr val="bg1"/>
                </a:solidFill>
                <a:cs typeface="+mn-ea"/>
                <a:sym typeface="+mn-lt"/>
              </a:endParaRPr>
            </a:p>
          </p:txBody>
        </p:sp>
      </p:grpSp>
      <p:sp>
        <p:nvSpPr>
          <p:cNvPr id="19" name="TextBox 86"/>
          <p:cNvSpPr txBox="1"/>
          <p:nvPr/>
        </p:nvSpPr>
        <p:spPr>
          <a:xfrm>
            <a:off x="8087004" y="4298315"/>
            <a:ext cx="2016224" cy="398780"/>
          </a:xfrm>
          <a:prstGeom prst="rect">
            <a:avLst/>
          </a:prstGeom>
          <a:solidFill>
            <a:schemeClr val="accent5"/>
          </a:solidFill>
        </p:spPr>
        <p:txBody>
          <a:bodyPr wrap="square" rtlCol="0">
            <a:spAutoFit/>
          </a:bodyPr>
          <a:lstStyle/>
          <a:p>
            <a:pPr algn="ctr"/>
            <a:r>
              <a:rPr lang="zh-CN" altLang="zh-CN" sz="2000" dirty="0">
                <a:solidFill>
                  <a:schemeClr val="bg1"/>
                </a:solidFill>
              </a:rPr>
              <a:t>资源广泛</a:t>
            </a:r>
            <a:endParaRPr lang="zh-CN" altLang="zh-CN" sz="2000" dirty="0">
              <a:solidFill>
                <a:schemeClr val="bg1"/>
              </a:solidFill>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16" presetClass="entr" presetSubtype="21"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arn(inVertical)">
                                      <p:cBhvr>
                                        <p:cTn id="28" dur="500"/>
                                        <p:tgtEl>
                                          <p:spTgt spid="8"/>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arn(inVertical)">
                                      <p:cBhvr>
                                        <p:cTn id="31" dur="500"/>
                                        <p:tgtEl>
                                          <p:spTgt spid="3"/>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arn(inVertical)">
                                      <p:cBhvr>
                                        <p:cTn id="3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bldLvl="0" animBg="1"/>
      <p:bldP spid="3" grpId="0" bldLvl="0" animBg="1"/>
      <p:bldP spid="19"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股权众筹</a:t>
            </a:r>
            <a:endParaRPr lang="zh-CN" altLang="en-US">
              <a:solidFill>
                <a:schemeClr val="accent1"/>
              </a:solidFill>
            </a:endParaRPr>
          </a:p>
        </p:txBody>
      </p:sp>
      <p:grpSp>
        <p:nvGrpSpPr>
          <p:cNvPr id="16" name="组合 15"/>
          <p:cNvGrpSpPr/>
          <p:nvPr/>
        </p:nvGrpSpPr>
        <p:grpSpPr>
          <a:xfrm>
            <a:off x="634365" y="887095"/>
            <a:ext cx="4723406" cy="473075"/>
            <a:chOff x="2347" y="2773"/>
            <a:chExt cx="8479"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8287"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4242435"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（三）股权众筹融资运作模式相关概述</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13" name="菱形 12"/>
          <p:cNvSpPr/>
          <p:nvPr/>
        </p:nvSpPr>
        <p:spPr>
          <a:xfrm>
            <a:off x="2064913" y="2308063"/>
            <a:ext cx="3719513" cy="2452688"/>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cs typeface="+mn-ea"/>
              <a:sym typeface="+mn-lt"/>
            </a:endParaRPr>
          </a:p>
        </p:txBody>
      </p:sp>
      <p:sp>
        <p:nvSpPr>
          <p:cNvPr id="20" name="菱形 19"/>
          <p:cNvSpPr/>
          <p:nvPr/>
        </p:nvSpPr>
        <p:spPr>
          <a:xfrm>
            <a:off x="6812699" y="2308063"/>
            <a:ext cx="3719513" cy="2452688"/>
          </a:xfrm>
          <a:prstGeom prst="diamon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cs typeface="+mn-ea"/>
              <a:sym typeface="+mn-lt"/>
            </a:endParaRPr>
          </a:p>
        </p:txBody>
      </p:sp>
      <p:sp>
        <p:nvSpPr>
          <p:cNvPr id="21" name="TextBox 20"/>
          <p:cNvSpPr txBox="1"/>
          <p:nvPr/>
        </p:nvSpPr>
        <p:spPr>
          <a:xfrm>
            <a:off x="2928335" y="3119434"/>
            <a:ext cx="1992669" cy="829945"/>
          </a:xfrm>
          <a:prstGeom prst="rect">
            <a:avLst/>
          </a:prstGeom>
          <a:noFill/>
        </p:spPr>
        <p:txBody>
          <a:bodyPr wrap="square" rtlCol="0">
            <a:spAutoFit/>
          </a:bodyPr>
          <a:lstStyle/>
          <a:p>
            <a:pPr algn="ctr">
              <a:lnSpc>
                <a:spcPct val="100000"/>
              </a:lnSpc>
            </a:pPr>
            <a:r>
              <a:rPr lang="zh-CN" altLang="en-US" sz="2400" dirty="0">
                <a:solidFill>
                  <a:schemeClr val="bg1"/>
                </a:solidFill>
                <a:cs typeface="+mn-ea"/>
                <a:sym typeface="+mn-lt"/>
              </a:rPr>
              <a:t>直接</a:t>
            </a:r>
            <a:endParaRPr lang="en-US" altLang="zh-CN" sz="2400" dirty="0">
              <a:solidFill>
                <a:schemeClr val="bg1"/>
              </a:solidFill>
              <a:cs typeface="+mn-ea"/>
              <a:sym typeface="+mn-lt"/>
            </a:endParaRPr>
          </a:p>
          <a:p>
            <a:pPr algn="ctr">
              <a:lnSpc>
                <a:spcPct val="100000"/>
              </a:lnSpc>
            </a:pPr>
            <a:r>
              <a:rPr lang="zh-CN" altLang="en-US" sz="2400" dirty="0">
                <a:solidFill>
                  <a:schemeClr val="bg1"/>
                </a:solidFill>
                <a:cs typeface="+mn-ea"/>
                <a:sym typeface="+mn-lt"/>
              </a:rPr>
              <a:t>合投模式</a:t>
            </a:r>
            <a:endParaRPr lang="zh-CN" altLang="en-US" sz="2400" dirty="0">
              <a:solidFill>
                <a:schemeClr val="bg1"/>
              </a:solidFill>
              <a:cs typeface="+mn-ea"/>
              <a:sym typeface="+mn-lt"/>
            </a:endParaRPr>
          </a:p>
        </p:txBody>
      </p:sp>
      <p:sp>
        <p:nvSpPr>
          <p:cNvPr id="22" name="TextBox 21"/>
          <p:cNvSpPr txBox="1"/>
          <p:nvPr/>
        </p:nvSpPr>
        <p:spPr>
          <a:xfrm>
            <a:off x="7676121" y="3119434"/>
            <a:ext cx="1992669" cy="829945"/>
          </a:xfrm>
          <a:prstGeom prst="rect">
            <a:avLst/>
          </a:prstGeom>
          <a:noFill/>
        </p:spPr>
        <p:txBody>
          <a:bodyPr wrap="square" rtlCol="0">
            <a:spAutoFit/>
          </a:bodyPr>
          <a:lstStyle/>
          <a:p>
            <a:pPr algn="ctr">
              <a:lnSpc>
                <a:spcPct val="100000"/>
              </a:lnSpc>
            </a:pPr>
            <a:r>
              <a:rPr lang="zh-CN" altLang="zh-CN" sz="2400" dirty="0">
                <a:solidFill>
                  <a:schemeClr val="bg1"/>
                </a:solidFill>
              </a:rPr>
              <a:t>“领投</a:t>
            </a:r>
            <a:r>
              <a:rPr lang="en-US" altLang="zh-CN" sz="2400" dirty="0">
                <a:solidFill>
                  <a:schemeClr val="bg1"/>
                </a:solidFill>
              </a:rPr>
              <a:t>+</a:t>
            </a:r>
            <a:r>
              <a:rPr lang="zh-CN" altLang="zh-CN" sz="2400" dirty="0">
                <a:solidFill>
                  <a:schemeClr val="bg1"/>
                </a:solidFill>
              </a:rPr>
              <a:t>跟投”模式</a:t>
            </a:r>
            <a:endParaRPr lang="zh-CN" altLang="zh-CN" sz="2400" dirty="0">
              <a:solidFill>
                <a:schemeClr val="bg1"/>
              </a:solidFill>
            </a:endParaRPr>
          </a:p>
        </p:txBody>
      </p:sp>
      <p:sp>
        <p:nvSpPr>
          <p:cNvPr id="23" name="TextBox 23"/>
          <p:cNvSpPr txBox="1"/>
          <p:nvPr/>
        </p:nvSpPr>
        <p:spPr>
          <a:xfrm>
            <a:off x="2502885" y="5228464"/>
            <a:ext cx="7187216" cy="387735"/>
          </a:xfrm>
          <a:prstGeom prst="rect">
            <a:avLst/>
          </a:prstGeom>
          <a:noFill/>
          <a:ln>
            <a:solidFill>
              <a:schemeClr val="accent1"/>
            </a:solidFill>
          </a:ln>
        </p:spPr>
        <p:txBody>
          <a:bodyPr wrap="square" rtlCol="0">
            <a:spAutoFit/>
          </a:bodyPr>
          <a:lstStyle/>
          <a:p>
            <a:pPr algn="ctr">
              <a:lnSpc>
                <a:spcPts val="2500"/>
              </a:lnSpc>
            </a:pPr>
            <a:endParaRPr lang="en-US" altLang="zh-CN" dirty="0">
              <a:solidFill>
                <a:schemeClr val="tx2"/>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500" fill="hold"/>
                                        <p:tgtEl>
                                          <p:spTgt spid="13"/>
                                        </p:tgtEl>
                                        <p:attrNameLst>
                                          <p:attrName>ppt_w</p:attrName>
                                        </p:attrNameLst>
                                      </p:cBhvr>
                                      <p:tavLst>
                                        <p:tav tm="0">
                                          <p:val>
                                            <p:fltVal val="0"/>
                                          </p:val>
                                        </p:tav>
                                        <p:tav tm="100000">
                                          <p:val>
                                            <p:strVal val="#ppt_w"/>
                                          </p:val>
                                        </p:tav>
                                      </p:tavLst>
                                    </p:anim>
                                    <p:anim calcmode="lin" valueType="num">
                                      <p:cBhvr>
                                        <p:cTn id="16" dur="500" fill="hold"/>
                                        <p:tgtEl>
                                          <p:spTgt spid="13"/>
                                        </p:tgtEl>
                                        <p:attrNameLst>
                                          <p:attrName>ppt_h</p:attrName>
                                        </p:attrNameLst>
                                      </p:cBhvr>
                                      <p:tavLst>
                                        <p:tav tm="0">
                                          <p:val>
                                            <p:fltVal val="0"/>
                                          </p:val>
                                        </p:tav>
                                        <p:tav tm="100000">
                                          <p:val>
                                            <p:strVal val="#ppt_h"/>
                                          </p:val>
                                        </p:tav>
                                      </p:tavLst>
                                    </p:anim>
                                    <p:animEffect transition="in" filter="fade">
                                      <p:cBhvr>
                                        <p:cTn id="17" dur="500"/>
                                        <p:tgtEl>
                                          <p:spTgt spid="13"/>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500" fill="hold"/>
                                        <p:tgtEl>
                                          <p:spTgt spid="20"/>
                                        </p:tgtEl>
                                        <p:attrNameLst>
                                          <p:attrName>ppt_w</p:attrName>
                                        </p:attrNameLst>
                                      </p:cBhvr>
                                      <p:tavLst>
                                        <p:tav tm="0">
                                          <p:val>
                                            <p:fltVal val="0"/>
                                          </p:val>
                                        </p:tav>
                                        <p:tav tm="100000">
                                          <p:val>
                                            <p:strVal val="#ppt_w"/>
                                          </p:val>
                                        </p:tav>
                                      </p:tavLst>
                                    </p:anim>
                                    <p:anim calcmode="lin" valueType="num">
                                      <p:cBhvr>
                                        <p:cTn id="21" dur="500" fill="hold"/>
                                        <p:tgtEl>
                                          <p:spTgt spid="20"/>
                                        </p:tgtEl>
                                        <p:attrNameLst>
                                          <p:attrName>ppt_h</p:attrName>
                                        </p:attrNameLst>
                                      </p:cBhvr>
                                      <p:tavLst>
                                        <p:tav tm="0">
                                          <p:val>
                                            <p:fltVal val="0"/>
                                          </p:val>
                                        </p:tav>
                                        <p:tav tm="100000">
                                          <p:val>
                                            <p:strVal val="#ppt_h"/>
                                          </p:val>
                                        </p:tav>
                                      </p:tavLst>
                                    </p:anim>
                                    <p:animEffect transition="in" filter="fade">
                                      <p:cBhvr>
                                        <p:cTn id="22" dur="500"/>
                                        <p:tgtEl>
                                          <p:spTgt spid="20"/>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fltVal val="0"/>
                                          </p:val>
                                        </p:tav>
                                        <p:tav tm="100000">
                                          <p:val>
                                            <p:strVal val="#ppt_w"/>
                                          </p:val>
                                        </p:tav>
                                      </p:tavLst>
                                    </p:anim>
                                    <p:anim calcmode="lin" valueType="num">
                                      <p:cBhvr>
                                        <p:cTn id="26" dur="500" fill="hold"/>
                                        <p:tgtEl>
                                          <p:spTgt spid="21"/>
                                        </p:tgtEl>
                                        <p:attrNameLst>
                                          <p:attrName>ppt_h</p:attrName>
                                        </p:attrNameLst>
                                      </p:cBhvr>
                                      <p:tavLst>
                                        <p:tav tm="0">
                                          <p:val>
                                            <p:fltVal val="0"/>
                                          </p:val>
                                        </p:tav>
                                        <p:tav tm="100000">
                                          <p:val>
                                            <p:strVal val="#ppt_h"/>
                                          </p:val>
                                        </p:tav>
                                      </p:tavLst>
                                    </p:anim>
                                    <p:animEffect transition="in" filter="fade">
                                      <p:cBhvr>
                                        <p:cTn id="27" dur="500"/>
                                        <p:tgtEl>
                                          <p:spTgt spid="21"/>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500" fill="hold"/>
                                        <p:tgtEl>
                                          <p:spTgt spid="22"/>
                                        </p:tgtEl>
                                        <p:attrNameLst>
                                          <p:attrName>ppt_w</p:attrName>
                                        </p:attrNameLst>
                                      </p:cBhvr>
                                      <p:tavLst>
                                        <p:tav tm="0">
                                          <p:val>
                                            <p:fltVal val="0"/>
                                          </p:val>
                                        </p:tav>
                                        <p:tav tm="100000">
                                          <p:val>
                                            <p:strVal val="#ppt_w"/>
                                          </p:val>
                                        </p:tav>
                                      </p:tavLst>
                                    </p:anim>
                                    <p:anim calcmode="lin" valueType="num">
                                      <p:cBhvr>
                                        <p:cTn id="31" dur="500" fill="hold"/>
                                        <p:tgtEl>
                                          <p:spTgt spid="22"/>
                                        </p:tgtEl>
                                        <p:attrNameLst>
                                          <p:attrName>ppt_h</p:attrName>
                                        </p:attrNameLst>
                                      </p:cBhvr>
                                      <p:tavLst>
                                        <p:tav tm="0">
                                          <p:val>
                                            <p:fltVal val="0"/>
                                          </p:val>
                                        </p:tav>
                                        <p:tav tm="100000">
                                          <p:val>
                                            <p:strVal val="#ppt_h"/>
                                          </p:val>
                                        </p:tav>
                                      </p:tavLst>
                                    </p:anim>
                                    <p:animEffect transition="in" filter="fade">
                                      <p:cBhvr>
                                        <p:cTn id="32" dur="500"/>
                                        <p:tgtEl>
                                          <p:spTgt spid="22"/>
                                        </p:tgtEl>
                                      </p:cBhvr>
                                    </p:animEffect>
                                  </p:childTnLst>
                                </p:cTn>
                              </p:par>
                            </p:childTnLst>
                          </p:cTn>
                        </p:par>
                        <p:par>
                          <p:cTn id="33" fill="hold">
                            <p:stCondLst>
                              <p:cond delay="500"/>
                            </p:stCondLst>
                            <p:childTnLst>
                              <p:par>
                                <p:cTn id="34" presetID="2" presetClass="entr" presetSubtype="4" fill="hold" grpId="0" nodeType="after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500" fill="hold"/>
                                        <p:tgtEl>
                                          <p:spTgt spid="23"/>
                                        </p:tgtEl>
                                        <p:attrNameLst>
                                          <p:attrName>ppt_x</p:attrName>
                                        </p:attrNameLst>
                                      </p:cBhvr>
                                      <p:tavLst>
                                        <p:tav tm="0">
                                          <p:val>
                                            <p:strVal val="#ppt_x"/>
                                          </p:val>
                                        </p:tav>
                                        <p:tav tm="100000">
                                          <p:val>
                                            <p:strVal val="#ppt_x"/>
                                          </p:val>
                                        </p:tav>
                                      </p:tavLst>
                                    </p:anim>
                                    <p:anim calcmode="lin" valueType="num">
                                      <p:cBhvr additive="base">
                                        <p:cTn id="3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bldLvl="0" animBg="1"/>
      <p:bldP spid="20" grpId="0" bldLvl="0" animBg="1"/>
      <p:bldP spid="21" grpId="0"/>
      <p:bldP spid="22" grpId="0"/>
      <p:bldP spid="23"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股权众筹</a:t>
            </a:r>
            <a:endParaRPr lang="zh-CN" altLang="en-US">
              <a:solidFill>
                <a:schemeClr val="accent1"/>
              </a:solidFill>
            </a:endParaRPr>
          </a:p>
        </p:txBody>
      </p:sp>
      <p:grpSp>
        <p:nvGrpSpPr>
          <p:cNvPr id="16" name="组合 15"/>
          <p:cNvGrpSpPr/>
          <p:nvPr/>
        </p:nvGrpSpPr>
        <p:grpSpPr>
          <a:xfrm>
            <a:off x="634365" y="887095"/>
            <a:ext cx="4723406" cy="473075"/>
            <a:chOff x="2347" y="2773"/>
            <a:chExt cx="8479"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8287"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4242435"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（三）股权众筹融资运作模式相关概述</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4" name="矩形 33"/>
          <p:cNvSpPr/>
          <p:nvPr>
            <p:custDataLst>
              <p:tags r:id="rId1"/>
            </p:custDataLst>
          </p:nvPr>
        </p:nvSpPr>
        <p:spPr>
          <a:xfrm>
            <a:off x="779780" y="1570990"/>
            <a:ext cx="10632440" cy="4645660"/>
          </a:xfrm>
          <a:prstGeom prst="rect">
            <a:avLst/>
          </a:prstGeom>
          <a:noFill/>
          <a:ln>
            <a:solidFill>
              <a:schemeClr val="accent5"/>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35" name="文本框 34"/>
          <p:cNvSpPr txBox="1"/>
          <p:nvPr/>
        </p:nvSpPr>
        <p:spPr>
          <a:xfrm>
            <a:off x="5443220" y="939165"/>
            <a:ext cx="2539365" cy="368300"/>
          </a:xfrm>
          <a:prstGeom prst="rect">
            <a:avLst/>
          </a:prstGeom>
          <a:noFill/>
        </p:spPr>
        <p:txBody>
          <a:bodyPr wrap="square">
            <a:spAutoFit/>
          </a:bodyPr>
          <a:lstStyle/>
          <a:p>
            <a:r>
              <a:rPr lang="zh-CN" altLang="en-US" sz="1800" b="1" dirty="0">
                <a:solidFill>
                  <a:schemeClr val="accent1"/>
                </a:solidFill>
                <a:latin typeface="微软雅黑" panose="020B0503020204020204" charset="-122"/>
                <a:ea typeface="微软雅黑" panose="020B0503020204020204" charset="-122"/>
                <a:sym typeface="+mn-ea"/>
              </a:rPr>
              <a:t>图</a:t>
            </a:r>
            <a:r>
              <a:rPr lang="en-US" altLang="zh-CN" sz="1800" b="1" dirty="0">
                <a:solidFill>
                  <a:schemeClr val="accent1"/>
                </a:solidFill>
                <a:latin typeface="微软雅黑" panose="020B0503020204020204" charset="-122"/>
                <a:ea typeface="微软雅黑" panose="020B0503020204020204" charset="-122"/>
                <a:sym typeface="+mn-ea"/>
              </a:rPr>
              <a:t>.</a:t>
            </a:r>
            <a:r>
              <a:rPr lang="zh-CN" altLang="en-US" sz="1800" b="1" dirty="0">
                <a:solidFill>
                  <a:schemeClr val="accent1"/>
                </a:solidFill>
                <a:latin typeface="微软雅黑" panose="020B0503020204020204" charset="-122"/>
                <a:ea typeface="微软雅黑" panose="020B0503020204020204" charset="-122"/>
                <a:sym typeface="+mn-ea"/>
              </a:rPr>
              <a:t>直接合投模式</a:t>
            </a:r>
            <a:endParaRPr lang="zh-CN" altLang="en-US" sz="1800" b="1" dirty="0">
              <a:solidFill>
                <a:schemeClr val="accent1"/>
              </a:solidFill>
              <a:latin typeface="微软雅黑" panose="020B0503020204020204" charset="-122"/>
              <a:ea typeface="微软雅黑" panose="020B0503020204020204" charset="-122"/>
              <a:sym typeface="+mn-ea"/>
            </a:endParaRPr>
          </a:p>
        </p:txBody>
      </p:sp>
      <p:grpSp>
        <p:nvGrpSpPr>
          <p:cNvPr id="43" name="组合 42"/>
          <p:cNvGrpSpPr/>
          <p:nvPr/>
        </p:nvGrpSpPr>
        <p:grpSpPr>
          <a:xfrm>
            <a:off x="1769110" y="1903730"/>
            <a:ext cx="8751570" cy="3959860"/>
            <a:chOff x="2786" y="2998"/>
            <a:chExt cx="13782" cy="6236"/>
          </a:xfrm>
        </p:grpSpPr>
        <p:sp>
          <p:nvSpPr>
            <p:cNvPr id="4" name="流程图: 过程 3"/>
            <p:cNvSpPr/>
            <p:nvPr/>
          </p:nvSpPr>
          <p:spPr>
            <a:xfrm>
              <a:off x="2786" y="3945"/>
              <a:ext cx="2999" cy="90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投资者</a:t>
              </a:r>
              <a:r>
                <a:rPr lang="en-US" altLang="zh-CN"/>
                <a:t>A</a:t>
              </a:r>
              <a:endParaRPr lang="en-US" altLang="zh-CN"/>
            </a:p>
          </p:txBody>
        </p:sp>
        <p:sp>
          <p:nvSpPr>
            <p:cNvPr id="7" name="圆角矩形 6"/>
            <p:cNvSpPr/>
            <p:nvPr/>
          </p:nvSpPr>
          <p:spPr>
            <a:xfrm>
              <a:off x="8178" y="5406"/>
              <a:ext cx="2999" cy="9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股权众筹平台</a:t>
              </a:r>
              <a:endParaRPr lang="zh-CN" altLang="en-US"/>
            </a:p>
          </p:txBody>
        </p:sp>
        <p:sp>
          <p:nvSpPr>
            <p:cNvPr id="30" name="文本框 29"/>
            <p:cNvSpPr txBox="1"/>
            <p:nvPr/>
          </p:nvSpPr>
          <p:spPr>
            <a:xfrm>
              <a:off x="6722" y="5245"/>
              <a:ext cx="1248" cy="471"/>
            </a:xfrm>
            <a:prstGeom prst="rect">
              <a:avLst/>
            </a:prstGeom>
            <a:noFill/>
          </p:spPr>
          <p:txBody>
            <a:bodyPr wrap="none" rtlCol="0">
              <a:spAutoFit/>
            </a:bodyPr>
            <a:lstStyle/>
            <a:p>
              <a:r>
                <a:rPr lang="en-US" altLang="zh-CN"/>
                <a:t>4</a:t>
              </a:r>
              <a:r>
                <a:rPr lang="zh-CN" altLang="en-US"/>
                <a:t>、投资</a:t>
              </a:r>
              <a:endParaRPr lang="zh-CN" altLang="en-US"/>
            </a:p>
          </p:txBody>
        </p:sp>
        <p:sp>
          <p:nvSpPr>
            <p:cNvPr id="31" name="文本框 30"/>
            <p:cNvSpPr txBox="1"/>
            <p:nvPr/>
          </p:nvSpPr>
          <p:spPr>
            <a:xfrm>
              <a:off x="11474" y="4608"/>
              <a:ext cx="1891" cy="798"/>
            </a:xfrm>
            <a:prstGeom prst="rect">
              <a:avLst/>
            </a:prstGeom>
            <a:noFill/>
          </p:spPr>
          <p:txBody>
            <a:bodyPr wrap="square" rtlCol="0">
              <a:spAutoFit/>
            </a:bodyPr>
            <a:lstStyle/>
            <a:p>
              <a:pPr algn="ctr"/>
              <a:r>
                <a:rPr lang="en-US" altLang="zh-CN"/>
                <a:t>1</a:t>
              </a:r>
              <a:r>
                <a:rPr lang="zh-CN" altLang="en-US"/>
                <a:t>、上报信息</a:t>
              </a:r>
              <a:endParaRPr lang="zh-CN" altLang="en-US"/>
            </a:p>
            <a:p>
              <a:pPr algn="ctr"/>
              <a:r>
                <a:rPr lang="en-US" altLang="zh-CN"/>
                <a:t>7</a:t>
              </a:r>
              <a:r>
                <a:rPr lang="zh-CN" altLang="en-US"/>
                <a:t>、信息披露</a:t>
              </a:r>
              <a:endParaRPr lang="zh-CN" altLang="en-US"/>
            </a:p>
          </p:txBody>
        </p:sp>
        <p:sp>
          <p:nvSpPr>
            <p:cNvPr id="32" name="文本框 31"/>
            <p:cNvSpPr txBox="1"/>
            <p:nvPr/>
          </p:nvSpPr>
          <p:spPr>
            <a:xfrm>
              <a:off x="11474" y="6313"/>
              <a:ext cx="1891" cy="471"/>
            </a:xfrm>
            <a:prstGeom prst="rect">
              <a:avLst/>
            </a:prstGeom>
            <a:noFill/>
          </p:spPr>
          <p:txBody>
            <a:bodyPr wrap="square" rtlCol="0">
              <a:spAutoFit/>
            </a:bodyPr>
            <a:lstStyle/>
            <a:p>
              <a:pPr algn="ctr"/>
              <a:r>
                <a:rPr lang="en-US" altLang="zh-CN"/>
                <a:t>2</a:t>
              </a:r>
              <a:r>
                <a:rPr lang="zh-CN" altLang="en-US"/>
                <a:t>、审核反馈</a:t>
              </a:r>
              <a:endParaRPr lang="zh-CN" altLang="en-US"/>
            </a:p>
          </p:txBody>
        </p:sp>
        <p:sp>
          <p:nvSpPr>
            <p:cNvPr id="13" name="流程图: 过程 12"/>
            <p:cNvSpPr/>
            <p:nvPr/>
          </p:nvSpPr>
          <p:spPr>
            <a:xfrm>
              <a:off x="2786" y="5406"/>
              <a:ext cx="2999" cy="90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投资者</a:t>
              </a:r>
              <a:r>
                <a:rPr lang="en-US" altLang="zh-CN"/>
                <a:t>B</a:t>
              </a:r>
              <a:endParaRPr lang="en-US" altLang="zh-CN"/>
            </a:p>
          </p:txBody>
        </p:sp>
        <p:sp>
          <p:nvSpPr>
            <p:cNvPr id="17" name="流程图: 过程 16"/>
            <p:cNvSpPr/>
            <p:nvPr/>
          </p:nvSpPr>
          <p:spPr>
            <a:xfrm>
              <a:off x="2786" y="6867"/>
              <a:ext cx="2999" cy="90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投资者</a:t>
              </a:r>
              <a:r>
                <a:rPr lang="en-US" altLang="zh-CN"/>
                <a:t>C</a:t>
              </a:r>
              <a:endParaRPr lang="en-US" altLang="zh-CN"/>
            </a:p>
          </p:txBody>
        </p:sp>
        <p:sp>
          <p:nvSpPr>
            <p:cNvPr id="18" name="圆角矩形 17"/>
            <p:cNvSpPr/>
            <p:nvPr/>
          </p:nvSpPr>
          <p:spPr>
            <a:xfrm>
              <a:off x="13570" y="5406"/>
              <a:ext cx="2999" cy="9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某项目</a:t>
              </a:r>
              <a:endParaRPr lang="zh-CN" altLang="en-US"/>
            </a:p>
          </p:txBody>
        </p:sp>
        <p:sp>
          <p:nvSpPr>
            <p:cNvPr id="19" name="文本框 18"/>
            <p:cNvSpPr txBox="1"/>
            <p:nvPr/>
          </p:nvSpPr>
          <p:spPr>
            <a:xfrm>
              <a:off x="8732" y="7195"/>
              <a:ext cx="1891" cy="798"/>
            </a:xfrm>
            <a:prstGeom prst="rect">
              <a:avLst/>
            </a:prstGeom>
            <a:noFill/>
          </p:spPr>
          <p:txBody>
            <a:bodyPr wrap="square" rtlCol="0">
              <a:spAutoFit/>
            </a:bodyPr>
            <a:lstStyle/>
            <a:p>
              <a:pPr algn="ctr"/>
              <a:r>
                <a:rPr lang="en-US"/>
                <a:t>5</a:t>
              </a:r>
              <a:r>
                <a:rPr lang="zh-CN" altLang="en-US"/>
                <a:t>、资金托管</a:t>
              </a:r>
              <a:endParaRPr lang="zh-CN" altLang="en-US"/>
            </a:p>
            <a:p>
              <a:pPr algn="ctr"/>
              <a:r>
                <a:rPr lang="en-US" altLang="zh-CN"/>
                <a:t>6</a:t>
              </a:r>
              <a:r>
                <a:rPr lang="zh-CN" altLang="en-US"/>
                <a:t>、投后管理</a:t>
              </a:r>
              <a:endParaRPr lang="zh-CN" altLang="en-US"/>
            </a:p>
          </p:txBody>
        </p:sp>
        <p:sp>
          <p:nvSpPr>
            <p:cNvPr id="20" name="文本框 19"/>
            <p:cNvSpPr txBox="1"/>
            <p:nvPr/>
          </p:nvSpPr>
          <p:spPr>
            <a:xfrm>
              <a:off x="6404" y="3667"/>
              <a:ext cx="2328" cy="471"/>
            </a:xfrm>
            <a:prstGeom prst="rect">
              <a:avLst/>
            </a:prstGeom>
            <a:noFill/>
          </p:spPr>
          <p:txBody>
            <a:bodyPr wrap="none" rtlCol="0">
              <a:spAutoFit/>
            </a:bodyPr>
            <a:lstStyle/>
            <a:p>
              <a:r>
                <a:rPr lang="en-US"/>
                <a:t>3</a:t>
              </a:r>
              <a:r>
                <a:rPr lang="zh-CN" altLang="en-US"/>
                <a:t>、项目信息展示</a:t>
              </a:r>
              <a:endParaRPr lang="zh-CN" altLang="en-US"/>
            </a:p>
          </p:txBody>
        </p:sp>
        <p:sp>
          <p:nvSpPr>
            <p:cNvPr id="21" name="文本框 20"/>
            <p:cNvSpPr txBox="1"/>
            <p:nvPr/>
          </p:nvSpPr>
          <p:spPr>
            <a:xfrm>
              <a:off x="6404" y="2998"/>
              <a:ext cx="2328" cy="471"/>
            </a:xfrm>
            <a:prstGeom prst="rect">
              <a:avLst/>
            </a:prstGeom>
            <a:noFill/>
          </p:spPr>
          <p:txBody>
            <a:bodyPr wrap="none" rtlCol="0">
              <a:spAutoFit/>
            </a:bodyPr>
            <a:lstStyle/>
            <a:p>
              <a:r>
                <a:rPr lang="en-US" altLang="zh-CN"/>
                <a:t>8</a:t>
              </a:r>
              <a:r>
                <a:rPr lang="zh-CN" altLang="en-US"/>
                <a:t>、信息披露反馈</a:t>
              </a:r>
              <a:endParaRPr lang="zh-CN" altLang="en-US"/>
            </a:p>
          </p:txBody>
        </p:sp>
        <p:sp>
          <p:nvSpPr>
            <p:cNvPr id="22" name="流程图: 过程 21"/>
            <p:cNvSpPr/>
            <p:nvPr/>
          </p:nvSpPr>
          <p:spPr>
            <a:xfrm>
              <a:off x="2786" y="8328"/>
              <a:ext cx="2999" cy="90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a:sym typeface="+mn-ea"/>
                </a:rPr>
                <a:t>... ...</a:t>
              </a:r>
              <a:endParaRPr lang="en-US" altLang="zh-CN" b="1">
                <a:sym typeface="+mn-ea"/>
              </a:endParaRPr>
            </a:p>
          </p:txBody>
        </p:sp>
        <p:cxnSp>
          <p:nvCxnSpPr>
            <p:cNvPr id="23" name="直接连接符 22"/>
            <p:cNvCxnSpPr>
              <a:stCxn id="13" idx="3"/>
              <a:endCxn id="7" idx="1"/>
            </p:cNvCxnSpPr>
            <p:nvPr/>
          </p:nvCxnSpPr>
          <p:spPr>
            <a:xfrm>
              <a:off x="5785" y="5875"/>
              <a:ext cx="2393"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a:stCxn id="17" idx="3"/>
            </p:cNvCxnSpPr>
            <p:nvPr/>
          </p:nvCxnSpPr>
          <p:spPr>
            <a:xfrm flipV="1">
              <a:off x="5785" y="5893"/>
              <a:ext cx="793" cy="1443"/>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a:stCxn id="4" idx="3"/>
            </p:cNvCxnSpPr>
            <p:nvPr/>
          </p:nvCxnSpPr>
          <p:spPr>
            <a:xfrm>
              <a:off x="5785" y="4414"/>
              <a:ext cx="793" cy="1479"/>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a:stCxn id="22" idx="3"/>
            </p:cNvCxnSpPr>
            <p:nvPr/>
          </p:nvCxnSpPr>
          <p:spPr>
            <a:xfrm flipV="1">
              <a:off x="5785" y="5877"/>
              <a:ext cx="793" cy="292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9" name="肘形连接符 38"/>
            <p:cNvCxnSpPr>
              <a:stCxn id="7" idx="0"/>
              <a:endCxn id="4" idx="0"/>
            </p:cNvCxnSpPr>
            <p:nvPr/>
          </p:nvCxnSpPr>
          <p:spPr>
            <a:xfrm rot="16200000" flipV="1">
              <a:off x="6252" y="1995"/>
              <a:ext cx="1461" cy="5392"/>
            </a:xfrm>
            <a:prstGeom prst="bentConnector3">
              <a:avLst>
                <a:gd name="adj1" fmla="val 125702"/>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a:stCxn id="7" idx="2"/>
              <a:endCxn id="19" idx="0"/>
            </p:cNvCxnSpPr>
            <p:nvPr/>
          </p:nvCxnSpPr>
          <p:spPr>
            <a:xfrm>
              <a:off x="9678" y="6328"/>
              <a:ext cx="0" cy="882"/>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a:off x="11196" y="6132"/>
              <a:ext cx="2317" cy="0"/>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flipH="1">
              <a:off x="11212" y="5592"/>
              <a:ext cx="2317" cy="0"/>
            </a:xfrm>
            <a:prstGeom prst="straightConnector1">
              <a:avLst/>
            </a:prstGeom>
            <a:ln w="254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p:tgtEl>
                                          <p:spTgt spid="35"/>
                                        </p:tgtEl>
                                        <p:attrNameLst>
                                          <p:attrName>ppt_y</p:attrName>
                                        </p:attrNameLst>
                                      </p:cBhvr>
                                      <p:tavLst>
                                        <p:tav tm="0">
                                          <p:val>
                                            <p:strVal val="#ppt_y+#ppt_h*1.125000"/>
                                          </p:val>
                                        </p:tav>
                                        <p:tav tm="100000">
                                          <p:val>
                                            <p:strVal val="#ppt_y"/>
                                          </p:val>
                                        </p:tav>
                                      </p:tavLst>
                                    </p:anim>
                                    <p:animEffect transition="in" filter="wipe(up)">
                                      <p:cBhvr>
                                        <p:cTn id="16" dur="500"/>
                                        <p:tgtEl>
                                          <p:spTgt spid="35"/>
                                        </p:tgtEl>
                                      </p:cBhvr>
                                    </p:animEffect>
                                  </p:childTnLst>
                                </p:cTn>
                              </p:par>
                            </p:childTnLst>
                          </p:cTn>
                        </p:par>
                        <p:par>
                          <p:cTn id="17" fill="hold">
                            <p:stCondLst>
                              <p:cond delay="500"/>
                            </p:stCondLst>
                            <p:childTnLst>
                              <p:par>
                                <p:cTn id="18" presetID="12" presetClass="entr" presetSubtype="1" fill="hold" grpId="0" nodeType="afterEffect">
                                  <p:stCondLst>
                                    <p:cond delay="0"/>
                                  </p:stCondLst>
                                  <p:childTnLst>
                                    <p:set>
                                      <p:cBhvr>
                                        <p:cTn id="19" dur="1" fill="hold">
                                          <p:stCondLst>
                                            <p:cond delay="0"/>
                                          </p:stCondLst>
                                        </p:cTn>
                                        <p:tgtEl>
                                          <p:spTgt spid="34"/>
                                        </p:tgtEl>
                                        <p:attrNameLst>
                                          <p:attrName>style.visibility</p:attrName>
                                        </p:attrNameLst>
                                      </p:cBhvr>
                                      <p:to>
                                        <p:strVal val="visible"/>
                                      </p:to>
                                    </p:set>
                                    <p:anim calcmode="lin" valueType="num">
                                      <p:cBhvr additive="base">
                                        <p:cTn id="20" dur="500"/>
                                        <p:tgtEl>
                                          <p:spTgt spid="34"/>
                                        </p:tgtEl>
                                        <p:attrNameLst>
                                          <p:attrName>ppt_y</p:attrName>
                                        </p:attrNameLst>
                                      </p:cBhvr>
                                      <p:tavLst>
                                        <p:tav tm="0">
                                          <p:val>
                                            <p:strVal val="#ppt_y-#ppt_h*1.125000"/>
                                          </p:val>
                                        </p:tav>
                                        <p:tav tm="100000">
                                          <p:val>
                                            <p:strVal val="#ppt_y"/>
                                          </p:val>
                                        </p:tav>
                                      </p:tavLst>
                                    </p:anim>
                                    <p:animEffect transition="in" filter="wipe(down)">
                                      <p:cBhvr>
                                        <p:cTn id="21" dur="500"/>
                                        <p:tgtEl>
                                          <p:spTgt spid="34"/>
                                        </p:tgtEl>
                                      </p:cBhvr>
                                    </p:animEffect>
                                  </p:childTnLst>
                                </p:cTn>
                              </p:par>
                              <p:par>
                                <p:cTn id="22" presetID="12" presetClass="entr" presetSubtype="1" fill="hold" nodeType="withEffect">
                                  <p:stCondLst>
                                    <p:cond delay="0"/>
                                  </p:stCondLst>
                                  <p:childTnLst>
                                    <p:set>
                                      <p:cBhvr>
                                        <p:cTn id="23" dur="1" fill="hold">
                                          <p:stCondLst>
                                            <p:cond delay="0"/>
                                          </p:stCondLst>
                                        </p:cTn>
                                        <p:tgtEl>
                                          <p:spTgt spid="43"/>
                                        </p:tgtEl>
                                        <p:attrNameLst>
                                          <p:attrName>style.visibility</p:attrName>
                                        </p:attrNameLst>
                                      </p:cBhvr>
                                      <p:to>
                                        <p:strVal val="visible"/>
                                      </p:to>
                                    </p:set>
                                    <p:anim calcmode="lin" valueType="num">
                                      <p:cBhvr additive="base">
                                        <p:cTn id="24" dur="500"/>
                                        <p:tgtEl>
                                          <p:spTgt spid="43"/>
                                        </p:tgtEl>
                                        <p:attrNameLst>
                                          <p:attrName>ppt_y</p:attrName>
                                        </p:attrNameLst>
                                      </p:cBhvr>
                                      <p:tavLst>
                                        <p:tav tm="0">
                                          <p:val>
                                            <p:strVal val="#ppt_y-#ppt_h*1.125000"/>
                                          </p:val>
                                        </p:tav>
                                        <p:tav tm="100000">
                                          <p:val>
                                            <p:strVal val="#ppt_y"/>
                                          </p:val>
                                        </p:tav>
                                      </p:tavLst>
                                    </p:anim>
                                    <p:animEffect transition="in" filter="wipe(down)">
                                      <p:cBhvr>
                                        <p:cTn id="2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4" grpId="0" animBg="1"/>
      <p:bldP spid="35" grpId="0"/>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15.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6.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17.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22.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3.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24.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2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ID" val="crop20195007_1*i*1"/>
  <p:tag name="KSO_WM_TEMPLATE_CATEGORY" val="crop"/>
  <p:tag name="KSO_WM_TEMPLATE_INDEX" val="20195007"/>
  <p:tag name="KSO_WM_UNIT_LAYERLEVEL" val="1"/>
  <p:tag name="KSO_WM_TAG_VERSION" val="1.0"/>
  <p:tag name="KSO_WM_BEAUTIFY_FLAG" val="#wm#"/>
  <p:tag name="KSO_WM_UNIT_TYPE" val="i"/>
  <p:tag name="KSO_WM_UNIT_INDEX"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PA" val="v5.2.2"/>
  <p:tag name="PICTUREFILLRANGE" val="3a80b5bd-4aab-4e59-bf7b-17648c325c0b"/>
  <p:tag name="KSO_WM_UNIT_VALUE" val="979*2127"/>
  <p:tag name="KSO_WM_UNIT_HIGHLIGHT" val="0"/>
  <p:tag name="KSO_WM_UNIT_COMPATIBLE" val="0"/>
  <p:tag name="KSO_WM_UNIT_DIAGRAM_ISNUMVISUAL" val="0"/>
  <p:tag name="KSO_WM_UNIT_DIAGRAM_ISREFERUNIT" val="0"/>
  <p:tag name="KSO_WM_DIAGRAM_GROUP_CODE" val="1592834716"/>
  <p:tag name="KSO_WM_UNIT_TYPE" val="ζ_h_d"/>
  <p:tag name="KSO_WM_UNIT_INDEX" val="1_1_1"/>
  <p:tag name="KSO_WM_UNIT_ID" val="crop20195007_1*ζ_h_d*1_1_1"/>
  <p:tag name="KSO_WM_TEMPLATE_CATEGORY" val="crop"/>
  <p:tag name="KSO_WM_TEMPLATE_INDEX" val="20195007"/>
  <p:tag name="KSO_WM_UNIT_LAYERLEVEL" val="1_1_1"/>
  <p:tag name="KSO_WM_TAG_VERSION" val="1.0"/>
  <p:tag name="KSO_WM_BEAUTIFY_FLAG" val="#wm#"/>
  <p:tag name="KSO_WM_UNIT_DIAGRAM_MODELTYPE" val="creativeCrop"/>
  <p:tag name="KSO_WM_BLIP_RECT_LEFT" val="-6"/>
  <p:tag name="KSO_WM_BLIP_RECT_RIGHT" val="-10"/>
  <p:tag name="KSO_WM_BLIP_RECT_TOP" val="-34"/>
  <p:tag name="KSO_WM_BLIP_RECT_BOTTOM" val="-34"/>
  <p:tag name="KSO_WM_CREATIVE_CROP_ORG_WIDTH" val="352.35"/>
  <p:tag name="KSO_WM_CREATIVE_CROP_ORG_HEIGHT" val="234.6"/>
  <p:tag name="KSO_WM_CREATIVE_CROP_HEIGHT" val="139.9"/>
  <p:tag name="KSO_WM_CREATIVE_CROP_WIDTH" val="352.35"/>
  <p:tag name="KSO_WM_CREATIVE_CROP_VERSION" val="1"/>
  <p:tag name="KSO_WM_CREATIVE_CROP_TEMPLATE_ID" val="3107027"/>
</p:tagLst>
</file>

<file path=ppt/tags/tag31.xml><?xml version="1.0" encoding="utf-8"?>
<p:tagLst xmlns:p="http://schemas.openxmlformats.org/presentationml/2006/main">
  <p:tag name="PA" val="v5.2.2"/>
  <p:tag name="PICTUREFILLRANGE" val="3a80b5bd-4aab-4e59-bf7b-17648c325c0b"/>
  <p:tag name="KSO_WM_UNIT_VALUE" val="2*1"/>
  <p:tag name="KSO_WM_UNIT_HIGHLIGHT" val="0"/>
  <p:tag name="KSO_WM_UNIT_COMPATIBLE" val="0"/>
  <p:tag name="KSO_WM_UNIT_DIAGRAM_ISNUMVISUAL" val="0"/>
  <p:tag name="KSO_WM_UNIT_DIAGRAM_ISREFERUNIT" val="0"/>
  <p:tag name="KSO_WM_DIAGRAM_GROUP_CODE" val="1592834716"/>
  <p:tag name="KSO_WM_UNIT_TYPE" val="ζ_h_d"/>
  <p:tag name="KSO_WM_UNIT_INDEX" val="1_1_2"/>
  <p:tag name="KSO_WM_UNIT_ID" val="crop20195007_1*ζ_h_d*1_1_2"/>
  <p:tag name="KSO_WM_TEMPLATE_CATEGORY" val="crop"/>
  <p:tag name="KSO_WM_TEMPLATE_INDEX" val="20195007"/>
  <p:tag name="KSO_WM_UNIT_LAYERLEVEL" val="1_1_1"/>
  <p:tag name="KSO_WM_TAG_VERSION" val="1.0"/>
  <p:tag name="KSO_WM_BEAUTIFY_FLAG" val="#wm#"/>
  <p:tag name="KSO_WM_UNIT_DIAGRAM_MODELTYPE" val="creativeCrop"/>
  <p:tag name="KSO_WM_BLIP_RECT_LEFT" val="-109240"/>
  <p:tag name="KSO_WM_BLIP_RECT_RIGHT" val="-171080"/>
  <p:tag name="KSO_WM_BLIP_RECT_TOP" val="-65362"/>
  <p:tag name="KSO_WM_BLIP_RECT_BOTTOM" val="-27892"/>
  <p:tag name="KSO_WM_CREATIVE_CROP_ORG_WIDTH" val="352.35"/>
  <p:tag name="KSO_WM_CREATIVE_CROP_ORG_HEIGHT" val="234.6"/>
  <p:tag name="KSO_WM_CREATIVE_CROP_HEIGHT" val="139.9"/>
  <p:tag name="KSO_WM_CREATIVE_CROP_WIDTH" val="352.35"/>
  <p:tag name="KSO_WM_CREATIVE_CROP_VERSION" val="1"/>
  <p:tag name="KSO_WM_CREATIVE_CROP_TEMPLATE_ID" val="3107027"/>
</p:tagLst>
</file>

<file path=ppt/tags/tag32.xml><?xml version="1.0" encoding="utf-8"?>
<p:tagLst xmlns:p="http://schemas.openxmlformats.org/presentationml/2006/main">
  <p:tag name="PA" val="v5.2.2"/>
  <p:tag name="PICTUREFILLRANGE" val="3a80b5bd-4aab-4e59-bf7b-17648c325c0b"/>
  <p:tag name="KSO_WM_UNIT_VALUE" val="752*2404"/>
  <p:tag name="KSO_WM_UNIT_HIGHLIGHT" val="0"/>
  <p:tag name="KSO_WM_UNIT_COMPATIBLE" val="0"/>
  <p:tag name="KSO_WM_UNIT_DIAGRAM_ISNUMVISUAL" val="0"/>
  <p:tag name="KSO_WM_UNIT_DIAGRAM_ISREFERUNIT" val="0"/>
  <p:tag name="KSO_WM_DIAGRAM_GROUP_CODE" val="1592834716"/>
  <p:tag name="KSO_WM_UNIT_TYPE" val="ζ_h_d"/>
  <p:tag name="KSO_WM_UNIT_INDEX" val="1_1_3"/>
  <p:tag name="KSO_WM_UNIT_ID" val="crop20195007_1*ζ_h_d*1_1_3"/>
  <p:tag name="KSO_WM_TEMPLATE_CATEGORY" val="crop"/>
  <p:tag name="KSO_WM_TEMPLATE_INDEX" val="20195007"/>
  <p:tag name="KSO_WM_UNIT_LAYERLEVEL" val="1_1_1"/>
  <p:tag name="KSO_WM_TAG_VERSION" val="1.0"/>
  <p:tag name="KSO_WM_BEAUTIFY_FLAG" val="#wm#"/>
  <p:tag name="KSO_WM_UNIT_DIAGRAM_MODELTYPE" val="creativeCrop"/>
  <p:tag name="KSO_WM_BLIP_RECT_LEFT" val="-1"/>
  <p:tag name="KSO_WM_BLIP_RECT_RIGHT" val="-1"/>
  <p:tag name="KSO_WM_BLIP_RECT_TOP" val="-75"/>
  <p:tag name="KSO_WM_BLIP_RECT_BOTTOM" val="-44"/>
  <p:tag name="KSO_WM_CREATIVE_CROP_ORG_WIDTH" val="352.35"/>
  <p:tag name="KSO_WM_CREATIVE_CROP_ORG_HEIGHT" val="234.6"/>
  <p:tag name="KSO_WM_CREATIVE_CROP_HEIGHT" val="139.9"/>
  <p:tag name="KSO_WM_CREATIVE_CROP_WIDTH" val="352.35"/>
  <p:tag name="KSO_WM_CREATIVE_CROP_VERSION" val="1"/>
  <p:tag name="KSO_WM_CREATIVE_CROP_TEMPLATE_ID" val="3107027"/>
</p:tagLst>
</file>

<file path=ppt/tags/tag33.xml><?xml version="1.0" encoding="utf-8"?>
<p:tagLst xmlns:p="http://schemas.openxmlformats.org/presentationml/2006/main">
  <p:tag name="PA" val="v5.2.2"/>
  <p:tag name="PICTUREFILLRANGE" val="3a80b5bd-4aab-4e59-bf7b-17648c325c0b"/>
  <p:tag name="KSO_WM_UNIT_VALUE" val="336*2405"/>
  <p:tag name="KSO_WM_UNIT_HIGHLIGHT" val="0"/>
  <p:tag name="KSO_WM_UNIT_COMPATIBLE" val="0"/>
  <p:tag name="KSO_WM_UNIT_DIAGRAM_ISNUMVISUAL" val="0"/>
  <p:tag name="KSO_WM_UNIT_DIAGRAM_ISREFERUNIT" val="0"/>
  <p:tag name="KSO_WM_DIAGRAM_GROUP_CODE" val="1592834716"/>
  <p:tag name="KSO_WM_UNIT_TYPE" val="ζ_h_d"/>
  <p:tag name="KSO_WM_UNIT_INDEX" val="1_1_4"/>
  <p:tag name="KSO_WM_UNIT_ID" val="crop20195007_1*ζ_h_d*1_1_4"/>
  <p:tag name="KSO_WM_TEMPLATE_CATEGORY" val="crop"/>
  <p:tag name="KSO_WM_TEMPLATE_INDEX" val="20195007"/>
  <p:tag name="KSO_WM_UNIT_LAYERLEVEL" val="1_1_1"/>
  <p:tag name="KSO_WM_TAG_VERSION" val="1.0"/>
  <p:tag name="KSO_WM_BEAUTIFY_FLAG" val="#wm#"/>
  <p:tag name="KSO_WM_UNIT_DIAGRAM_MODELTYPE" val="creativeCrop"/>
  <p:tag name="KSO_WM_BLIP_RECT_LEFT" val="-2"/>
  <p:tag name="KSO_WM_BLIP_RECT_RIGHT" val="-1"/>
  <p:tag name="KSO_WM_BLIP_RECT_TOP" val="-290"/>
  <p:tag name="KSO_WM_BLIP_RECT_BOTTOM" val="-99"/>
  <p:tag name="KSO_WM_CREATIVE_CROP_ORG_WIDTH" val="352.35"/>
  <p:tag name="KSO_WM_CREATIVE_CROP_ORG_HEIGHT" val="234.6"/>
  <p:tag name="KSO_WM_CREATIVE_CROP_HEIGHT" val="139.9"/>
  <p:tag name="KSO_WM_CREATIVE_CROP_WIDTH" val="352.35"/>
  <p:tag name="KSO_WM_CREATIVE_CROP_VERSION" val="1"/>
  <p:tag name="KSO_WM_CREATIVE_CROP_TEMPLATE_ID" val="3107027"/>
</p:tagLst>
</file>

<file path=ppt/tags/tag34.xml><?xml version="1.0" encoding="utf-8"?>
<p:tagLst xmlns:p="http://schemas.openxmlformats.org/presentationml/2006/main">
  <p:tag name="PA" val="v5.2.2"/>
  <p:tag name="PICTUREFILLRANGE" val="3a80b5bd-4aab-4e59-bf7b-17648c325c0b"/>
  <p:tag name="KSO_WM_UNIT_VALUE" val="291*2471"/>
  <p:tag name="KSO_WM_UNIT_HIGHLIGHT" val="0"/>
  <p:tag name="KSO_WM_UNIT_COMPATIBLE" val="0"/>
  <p:tag name="KSO_WM_UNIT_DIAGRAM_ISNUMVISUAL" val="0"/>
  <p:tag name="KSO_WM_UNIT_DIAGRAM_ISREFERUNIT" val="0"/>
  <p:tag name="KSO_WM_DIAGRAM_GROUP_CODE" val="1592834716"/>
  <p:tag name="KSO_WM_UNIT_TYPE" val="ζ_h_d"/>
  <p:tag name="KSO_WM_UNIT_INDEX" val="1_1_5"/>
  <p:tag name="KSO_WM_UNIT_ID" val="crop20195007_1*ζ_h_d*1_1_5"/>
  <p:tag name="KSO_WM_TEMPLATE_CATEGORY" val="crop"/>
  <p:tag name="KSO_WM_TEMPLATE_INDEX" val="20195007"/>
  <p:tag name="KSO_WM_UNIT_LAYERLEVEL" val="1_1_1"/>
  <p:tag name="KSO_WM_TAG_VERSION" val="1.0"/>
  <p:tag name="KSO_WM_BEAUTIFY_FLAG" val="#wm#"/>
  <p:tag name="KSO_WM_UNIT_DIAGRAM_MODELTYPE" val="creativeCrop"/>
  <p:tag name="KSO_WM_BLIP_RECT_LEFT" val="0"/>
  <p:tag name="KSO_WM_BLIP_RECT_RIGHT" val="0"/>
  <p:tag name="KSO_WM_BLIP_RECT_TOP" val="-351"/>
  <p:tag name="KSO_WM_BLIP_RECT_BOTTOM" val="-115"/>
  <p:tag name="KSO_WM_CREATIVE_CROP_ORG_WIDTH" val="352.35"/>
  <p:tag name="KSO_WM_CREATIVE_CROP_ORG_HEIGHT" val="234.6"/>
  <p:tag name="KSO_WM_CREATIVE_CROP_HEIGHT" val="139.9"/>
  <p:tag name="KSO_WM_CREATIVE_CROP_WIDTH" val="352.35"/>
  <p:tag name="KSO_WM_CREATIVE_CROP_VERSION" val="1"/>
  <p:tag name="KSO_WM_CREATIVE_CROP_TEMPLATE_ID" val="3107027"/>
</p:tagLst>
</file>

<file path=ppt/tags/tag3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3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3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3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3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4.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45.xml><?xml version="1.0" encoding="utf-8"?>
<p:tagLst xmlns:p="http://schemas.openxmlformats.org/presentationml/2006/main">
  <p:tag name="KSO_WPP_MARK_KEY" val="8472b689-13f6-4b3f-81f1-923517121b2f"/>
  <p:tag name="COMMONDATA" val="eyJoZGlkIjoiOTRiYWY2ZDYxOTM2OTVmOTUwNjYxNzhkNWNmYTNiNjcifQ=="/>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2156</Words>
  <Application>WPS 演示</Application>
  <PresentationFormat>宽屏</PresentationFormat>
  <Paragraphs>203</Paragraphs>
  <Slides>18</Slides>
  <Notes>5</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18</vt:i4>
      </vt:variant>
    </vt:vector>
  </HeadingPairs>
  <TitlesOfParts>
    <vt:vector size="34"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Wingdings</vt:lpstr>
      <vt:lpstr>Arial Unicode MS</vt:lpstr>
      <vt:lpstr>等线</vt:lpstr>
      <vt:lpstr>第一PPT，www.1ppt.com</vt:lpstr>
      <vt:lpstr>1_第一PPT，www.1ppt.com</vt:lpstr>
      <vt:lpstr>PowerPoint 演示文稿</vt:lpstr>
      <vt:lpstr>奖励式众筹</vt:lpstr>
      <vt:lpstr>奖励式众筹</vt:lpstr>
      <vt:lpstr>奖励式众筹</vt:lpstr>
      <vt:lpstr>PowerPoint 演示文稿</vt:lpstr>
      <vt:lpstr>股权众筹</vt:lpstr>
      <vt:lpstr>股权众筹</vt:lpstr>
      <vt:lpstr>股权众筹</vt:lpstr>
      <vt:lpstr>股权众筹</vt:lpstr>
      <vt:lpstr>股权众筹</vt:lpstr>
      <vt:lpstr>PowerPoint 演示文稿</vt:lpstr>
      <vt:lpstr>债权众筹</vt:lpstr>
      <vt:lpstr>债权众筹</vt:lpstr>
      <vt:lpstr>PowerPoint 演示文稿</vt:lpstr>
      <vt:lpstr>公益众筹</vt:lpstr>
      <vt:lpstr>公益众筹</vt:lpstr>
      <vt:lpstr>公益众筹</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270</cp:revision>
  <dcterms:created xsi:type="dcterms:W3CDTF">2017-03-04T06:55:00Z</dcterms:created>
  <dcterms:modified xsi:type="dcterms:W3CDTF">2023-06-08T03:34:26Z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D58E132436F04317B341A363B72BD164</vt:lpwstr>
  </property>
  <property fmtid="{D5CDD505-2E9C-101B-9397-08002B2CF9AE}" pid="3" name="KSOProductBuildVer">
    <vt:lpwstr>2052-11.1.0.14309</vt:lpwstr>
  </property>
</Properties>
</file>