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410" r:id="rId4"/>
    <p:sldId id="411" r:id="rId6"/>
    <p:sldId id="412" r:id="rId7"/>
    <p:sldId id="413" r:id="rId8"/>
    <p:sldId id="363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8" userDrawn="1">
          <p15:clr>
            <a:srgbClr val="A4A3A4"/>
          </p15:clr>
        </p15:guide>
        <p15:guide id="2" pos="38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36A"/>
    <a:srgbClr val="526580"/>
    <a:srgbClr val="FFFFFF"/>
    <a:srgbClr val="F9FAFB"/>
    <a:srgbClr val="DBEFF9"/>
    <a:srgbClr val="55375F"/>
    <a:srgbClr val="442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62" autoAdjust="0"/>
  </p:normalViewPr>
  <p:slideViewPr>
    <p:cSldViewPr snapToGrid="0" showGuides="1">
      <p:cViewPr varScale="1">
        <p:scale>
          <a:sx n="63" d="100"/>
          <a:sy n="63" d="100"/>
        </p:scale>
        <p:origin x="776" y="48"/>
      </p:cViewPr>
      <p:guideLst>
        <p:guide orient="horz" pos="2238"/>
        <p:guide pos="38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gs" Target="tags/tag15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4114" y="78536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839" y="10711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3.jpeg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4.jpeg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4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71948" y="2446150"/>
            <a:ext cx="6229850" cy="189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5865" b="1" dirty="0">
                <a:solidFill>
                  <a:srgbClr val="43536A"/>
                </a:solidFill>
                <a:cs typeface="+mn-ea"/>
                <a:sym typeface="+mn-lt"/>
              </a:rPr>
              <a:t>互联网消费金融的特点</a:t>
            </a:r>
            <a:endParaRPr kumimoji="1" lang="zh-CN" altLang="en-US" sz="5865" b="1" dirty="0">
              <a:solidFill>
                <a:srgbClr val="43536A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平行四边形 3"/>
          <p:cNvSpPr/>
          <p:nvPr>
            <p:custDataLst>
              <p:tags r:id="rId5"/>
            </p:custDataLst>
          </p:nvPr>
        </p:nvSpPr>
        <p:spPr>
          <a:xfrm>
            <a:off x="5571948" y="4569563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主讲人：杨陶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互联网消费金融的特点</a:t>
            </a:r>
            <a:endParaRPr lang="zh-CN" altLang="en-US">
              <a:solidFill>
                <a:schemeClr val="accent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4502806" cy="473075"/>
            <a:chOff x="2347" y="2773"/>
            <a:chExt cx="8083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7891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393001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（一）互联网消费金融产品模式趋同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4720" y="1664335"/>
            <a:ext cx="10323830" cy="9232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6"/>
          <p:cNvSpPr txBox="1"/>
          <p:nvPr>
            <p:custDataLst>
              <p:tags r:id="rId1"/>
            </p:custDataLst>
          </p:nvPr>
        </p:nvSpPr>
        <p:spPr>
          <a:xfrm>
            <a:off x="1362075" y="1926590"/>
            <a:ext cx="94678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ctr" fontAlgn="auto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2000" b="1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互联网消费金融产品主要分为现金模式和代付模式。</a:t>
            </a:r>
            <a:endParaRPr lang="zh-CN" altLang="zh-CN" sz="2000" b="1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流程图: 决策 2"/>
          <p:cNvSpPr/>
          <p:nvPr/>
        </p:nvSpPr>
        <p:spPr>
          <a:xfrm>
            <a:off x="2150745" y="3157855"/>
            <a:ext cx="2160000" cy="14400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000"/>
              <a:t>现金</a:t>
            </a:r>
            <a:endParaRPr lang="zh-CN" altLang="zh-CN" sz="2000"/>
          </a:p>
          <a:p>
            <a:pPr algn="ctr"/>
            <a:r>
              <a:rPr lang="zh-CN" altLang="zh-CN" sz="2000"/>
              <a:t>模式</a:t>
            </a:r>
            <a:endParaRPr lang="zh-CN" altLang="zh-CN" sz="2000"/>
          </a:p>
        </p:txBody>
      </p:sp>
      <p:sp>
        <p:nvSpPr>
          <p:cNvPr id="5" name="TextBox 6"/>
          <p:cNvSpPr txBox="1"/>
          <p:nvPr>
            <p:custDataLst>
              <p:tags r:id="rId2"/>
            </p:custDataLst>
          </p:nvPr>
        </p:nvSpPr>
        <p:spPr>
          <a:xfrm>
            <a:off x="934720" y="4723765"/>
            <a:ext cx="459168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现金模式又称消费者支付模式， 是指消费金融提供商先给消费者发放贷款，消费者在消费时自行支付给零售商。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流程图: 决策 8"/>
          <p:cNvSpPr/>
          <p:nvPr/>
        </p:nvSpPr>
        <p:spPr>
          <a:xfrm>
            <a:off x="7392670" y="3157855"/>
            <a:ext cx="2160000" cy="1440000"/>
          </a:xfrm>
          <a:prstGeom prst="flowChartDecisi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000"/>
              <a:t>现金</a:t>
            </a:r>
            <a:endParaRPr lang="zh-CN" altLang="zh-CN" sz="2000"/>
          </a:p>
          <a:p>
            <a:pPr algn="ctr"/>
            <a:r>
              <a:rPr lang="zh-CN" altLang="zh-CN" sz="2000"/>
              <a:t>模式</a:t>
            </a:r>
            <a:endParaRPr lang="zh-CN" altLang="zh-CN" sz="2000"/>
          </a:p>
        </p:txBody>
      </p:sp>
      <p:sp>
        <p:nvSpPr>
          <p:cNvPr id="11" name="TextBox 6"/>
          <p:cNvSpPr txBox="1"/>
          <p:nvPr>
            <p:custDataLst>
              <p:tags r:id="rId3"/>
            </p:custDataLst>
          </p:nvPr>
        </p:nvSpPr>
        <p:spPr>
          <a:xfrm>
            <a:off x="6115050" y="4723765"/>
            <a:ext cx="4715510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代付模式又称受托支付模式，是指消费者在进行消费时由消费金融服务提供商直接向零售商支付。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 bldLvl="0" animBg="1"/>
      <p:bldP spid="10" grpId="0" uiExpand="1" build="p"/>
      <p:bldP spid="3" grpId="0" animBg="1"/>
      <p:bldP spid="5" grpId="0" uiExpand="1" build="p"/>
      <p:bldP spid="9" grpId="0" animBg="1"/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互联网消费金融的特点</a:t>
            </a:r>
            <a:endParaRPr lang="zh-CN" altLang="en-US">
              <a:solidFill>
                <a:schemeClr val="accent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4967605" cy="473075"/>
            <a:chOff x="2347" y="2773"/>
            <a:chExt cx="8083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7891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445643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（二）互联网消费金融征信模式差别较大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4720" y="1664335"/>
            <a:ext cx="10323830" cy="1965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6"/>
          <p:cNvSpPr txBox="1"/>
          <p:nvPr>
            <p:custDataLst>
              <p:tags r:id="rId1"/>
            </p:custDataLst>
          </p:nvPr>
        </p:nvSpPr>
        <p:spPr>
          <a:xfrm>
            <a:off x="1362075" y="1913890"/>
            <a:ext cx="9467850" cy="1466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风险控制是传统金融机构与互联网企业开展消费金融的核心，而风控的核心是征信，主要包括两个环节：身份认证和信用判断。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互联网企业对用户信用的判断主要依托各类网络行为数据。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TextBox 6"/>
          <p:cNvSpPr txBox="1"/>
          <p:nvPr>
            <p:custDataLst>
              <p:tags r:id="rId2"/>
            </p:custDataLst>
          </p:nvPr>
        </p:nvSpPr>
        <p:spPr>
          <a:xfrm>
            <a:off x="5460365" y="3771900"/>
            <a:ext cx="5369560" cy="2712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总体看，传统金融机构与互联网企业在征信模式上存在较大差别，处于相对割裂状态。银行征信模式相对成熟，数据相对精准可靠，但成本较高。 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indent="457200" algn="just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互联网企业征信模式处于发展阶段， 大数据在信用评价中的模型构建、数据筛选等尚不成熟，但潜力较大。</a:t>
            </a:r>
            <a:endParaRPr lang="zh-CN" altLang="zh-CN" sz="18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4" name="图片 103"/>
          <p:cNvPicPr/>
          <p:nvPr/>
        </p:nvPicPr>
        <p:blipFill>
          <a:blip r:embed="rId3"/>
          <a:stretch>
            <a:fillRect/>
          </a:stretch>
        </p:blipFill>
        <p:spPr>
          <a:xfrm>
            <a:off x="1362075" y="3913505"/>
            <a:ext cx="3656330" cy="2428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 bldLvl="0" animBg="1"/>
      <p:bldP spid="2" grpId="0" uiExpand="1" build="p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互联网消费金融的特点</a:t>
            </a:r>
            <a:endParaRPr lang="zh-CN" altLang="en-US">
              <a:solidFill>
                <a:schemeClr val="accent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4967605" cy="473075"/>
            <a:chOff x="2347" y="2773"/>
            <a:chExt cx="8083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9" y="2773"/>
              <a:ext cx="7891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445643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（三）互联网消费金融服务对象集中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圆角矩形 11"/>
          <p:cNvSpPr/>
          <p:nvPr/>
        </p:nvSpPr>
        <p:spPr>
          <a:xfrm>
            <a:off x="2728595" y="2138680"/>
            <a:ext cx="8018780" cy="643255"/>
          </a:xfrm>
          <a:prstGeom prst="roundRect">
            <a:avLst/>
          </a:prstGeom>
          <a:solidFill>
            <a:schemeClr val="accent1">
              <a:alpha val="61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zh-CN" altLang="en-US" sz="20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一是互联网消费金融覆盖消费品种类较为集中</a:t>
            </a:r>
            <a:endParaRPr lang="zh-CN" altLang="en-US" sz="20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圆角矩形 14"/>
          <p:cNvSpPr/>
          <p:nvPr/>
        </p:nvSpPr>
        <p:spPr>
          <a:xfrm>
            <a:off x="2728595" y="3007995"/>
            <a:ext cx="8018780" cy="597535"/>
          </a:xfrm>
          <a:prstGeom prst="roundRect">
            <a:avLst/>
          </a:prstGeom>
          <a:solidFill>
            <a:schemeClr val="accent1">
              <a:alpha val="61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zh-CN" altLang="en-US" sz="20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二是互联网消费金融覆盖目标人群较为集中。</a:t>
            </a:r>
            <a:endParaRPr lang="zh-CN" altLang="en-US" sz="20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圆角矩形 18"/>
          <p:cNvSpPr/>
          <p:nvPr/>
        </p:nvSpPr>
        <p:spPr>
          <a:xfrm>
            <a:off x="2728595" y="3915410"/>
            <a:ext cx="8018780" cy="602615"/>
          </a:xfrm>
          <a:prstGeom prst="roundRect">
            <a:avLst/>
          </a:prstGeom>
          <a:solidFill>
            <a:schemeClr val="accent1">
              <a:alpha val="61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zh-CN" altLang="en-US" sz="20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三是互联网消费金融覆盖区域较为集中。</a:t>
            </a:r>
            <a:endParaRPr lang="zh-CN" altLang="en-US" sz="20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680336" y="2475321"/>
            <a:ext cx="938530" cy="2042795"/>
            <a:chOff x="800712" y="1484784"/>
            <a:chExt cx="938530" cy="2042795"/>
          </a:xfrm>
        </p:grpSpPr>
        <p:sp>
          <p:nvSpPr>
            <p:cNvPr id="27" name="任意多边形 31"/>
            <p:cNvSpPr/>
            <p:nvPr/>
          </p:nvSpPr>
          <p:spPr>
            <a:xfrm>
              <a:off x="1022962" y="1484784"/>
              <a:ext cx="715962" cy="2033588"/>
            </a:xfrm>
            <a:custGeom>
              <a:avLst/>
              <a:gdLst>
                <a:gd name="connsiteX0" fmla="*/ 792480 w 792480"/>
                <a:gd name="connsiteY0" fmla="*/ 0 h 2049780"/>
                <a:gd name="connsiteX1" fmla="*/ 76200 w 792480"/>
                <a:gd name="connsiteY1" fmla="*/ 0 h 2049780"/>
                <a:gd name="connsiteX2" fmla="*/ 0 w 792480"/>
                <a:gd name="connsiteY2" fmla="*/ 2049780 h 2049780"/>
                <a:gd name="connsiteX0-1" fmla="*/ 716280 w 716280"/>
                <a:gd name="connsiteY0-2" fmla="*/ 0 h 2034540"/>
                <a:gd name="connsiteX1-3" fmla="*/ 0 w 716280"/>
                <a:gd name="connsiteY1-4" fmla="*/ 0 h 2034540"/>
                <a:gd name="connsiteX2-5" fmla="*/ 7620 w 716280"/>
                <a:gd name="connsiteY2-6" fmla="*/ 2034540 h 203454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716280" h="2034540">
                  <a:moveTo>
                    <a:pt x="716280" y="0"/>
                  </a:moveTo>
                  <a:lnTo>
                    <a:pt x="0" y="0"/>
                  </a:lnTo>
                  <a:lnTo>
                    <a:pt x="7620" y="2034540"/>
                  </a:lnTo>
                </a:path>
              </a:pathLst>
            </a:custGeom>
            <a:noFill/>
            <a:ln w="952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20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32"/>
            <p:cNvSpPr/>
            <p:nvPr/>
          </p:nvSpPr>
          <p:spPr>
            <a:xfrm>
              <a:off x="800712" y="2348880"/>
              <a:ext cx="938212" cy="1168400"/>
            </a:xfrm>
            <a:custGeom>
              <a:avLst/>
              <a:gdLst>
                <a:gd name="connsiteX0" fmla="*/ 792480 w 792480"/>
                <a:gd name="connsiteY0" fmla="*/ 0 h 2049780"/>
                <a:gd name="connsiteX1" fmla="*/ 76200 w 792480"/>
                <a:gd name="connsiteY1" fmla="*/ 0 h 2049780"/>
                <a:gd name="connsiteX2" fmla="*/ 0 w 792480"/>
                <a:gd name="connsiteY2" fmla="*/ 2049780 h 2049780"/>
                <a:gd name="connsiteX0-1" fmla="*/ 716280 w 716280"/>
                <a:gd name="connsiteY0-2" fmla="*/ 0 h 2034540"/>
                <a:gd name="connsiteX1-3" fmla="*/ 0 w 716280"/>
                <a:gd name="connsiteY1-4" fmla="*/ 0 h 2034540"/>
                <a:gd name="connsiteX2-5" fmla="*/ 7620 w 716280"/>
                <a:gd name="connsiteY2-6" fmla="*/ 2034540 h 203454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716280" h="2034540">
                  <a:moveTo>
                    <a:pt x="716280" y="0"/>
                  </a:moveTo>
                  <a:lnTo>
                    <a:pt x="0" y="0"/>
                  </a:lnTo>
                  <a:lnTo>
                    <a:pt x="7620" y="2034540"/>
                  </a:lnTo>
                </a:path>
              </a:pathLst>
            </a:custGeom>
            <a:noFill/>
            <a:ln w="952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20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5" name="任意多边形 32"/>
            <p:cNvSpPr/>
            <p:nvPr/>
          </p:nvSpPr>
          <p:spPr>
            <a:xfrm>
              <a:off x="1249022" y="3257704"/>
              <a:ext cx="490220" cy="269875"/>
            </a:xfrm>
            <a:custGeom>
              <a:avLst/>
              <a:gdLst>
                <a:gd name="connsiteX0" fmla="*/ 792480 w 792480"/>
                <a:gd name="connsiteY0" fmla="*/ 0 h 2049780"/>
                <a:gd name="connsiteX1" fmla="*/ 76200 w 792480"/>
                <a:gd name="connsiteY1" fmla="*/ 0 h 2049780"/>
                <a:gd name="connsiteX2" fmla="*/ 0 w 792480"/>
                <a:gd name="connsiteY2" fmla="*/ 2049780 h 2049780"/>
                <a:gd name="connsiteX0-1" fmla="*/ 716280 w 716280"/>
                <a:gd name="connsiteY0-2" fmla="*/ 0 h 2034540"/>
                <a:gd name="connsiteX1-3" fmla="*/ 0 w 716280"/>
                <a:gd name="connsiteY1-4" fmla="*/ 0 h 2034540"/>
                <a:gd name="connsiteX2-5" fmla="*/ 7620 w 716280"/>
                <a:gd name="connsiteY2-6" fmla="*/ 2034540 h 203454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716280" h="2034540">
                  <a:moveTo>
                    <a:pt x="716280" y="0"/>
                  </a:moveTo>
                  <a:lnTo>
                    <a:pt x="0" y="0"/>
                  </a:lnTo>
                  <a:lnTo>
                    <a:pt x="7620" y="2034540"/>
                  </a:lnTo>
                </a:path>
              </a:pathLst>
            </a:custGeom>
            <a:noFill/>
            <a:ln w="9525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2000" kern="0">
                <a:solidFill>
                  <a:sysClr val="windowText" lastClr="000000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pic>
        <p:nvPicPr>
          <p:cNvPr id="30" name="Picture 4" descr="http://n.sinaimg.cn/translate/20151222/p0o5-fxmttay4235417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59795" y="4518279"/>
            <a:ext cx="1450132" cy="155744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 animBg="1"/>
      <p:bldP spid="3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3783" y="2272061"/>
            <a:ext cx="62298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感谢观看 </a:t>
            </a:r>
            <a:r>
              <a:rPr kumimoji="1" lang="en-US" altLang="zh-CN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THANK YOU!</a:t>
            </a:r>
            <a:endParaRPr kumimoji="1" lang="en-US" altLang="zh-CN" sz="7200" b="1" dirty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648766">
            <a:off x="963533" y="1860942"/>
            <a:ext cx="4992812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265" dirty="0">
                <a:solidFill>
                  <a:schemeClr val="accent1"/>
                </a:solidFill>
                <a:latin typeface="Agency FB" panose="020B0503020202020204" pitchFamily="34" charset="0"/>
                <a:cs typeface="+mn-ea"/>
                <a:sym typeface="+mn-lt"/>
              </a:rPr>
              <a:t>BUSINESS POWERPOINT</a:t>
            </a:r>
            <a:endParaRPr kumimoji="1" lang="en-US" altLang="zh-CN" sz="4265" dirty="0">
              <a:solidFill>
                <a:schemeClr val="accent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/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rgbClr val="DBEFF9">
                  <a:lumMod val="2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tags/tag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1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</p:tagLst>
</file>

<file path=ppt/tags/tag15.xml><?xml version="1.0" encoding="utf-8"?>
<p:tagLst xmlns:p="http://schemas.openxmlformats.org/presentationml/2006/main">
  <p:tag name="KSO_WPP_MARK_KEY" val="629ac7b5-70b3-406a-8379-5259a113a0f1"/>
  <p:tag name="COMMONDATA" val="eyJoZGlkIjoiOTRiYWY2ZDYxOTM2OTVmOTUwNjYxNzhkNWNmYTNiNjcifQ=="/>
</p:tagLst>
</file>

<file path=ppt/tags/tag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6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8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43536A"/>
      </a:accent1>
      <a:accent2>
        <a:srgbClr val="7F7F7F"/>
      </a:accent2>
      <a:accent3>
        <a:srgbClr val="43536A"/>
      </a:accent3>
      <a:accent4>
        <a:srgbClr val="7F7F7F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523</Words>
  <Application>WPS 演示</Application>
  <PresentationFormat>宽屏</PresentationFormat>
  <Paragraphs>46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Agency FB</vt:lpstr>
      <vt:lpstr>Trebuchet MS</vt:lpstr>
      <vt:lpstr>方正正黑简体</vt:lpstr>
      <vt:lpstr>黑体</vt:lpstr>
      <vt:lpstr>Calibri</vt:lpstr>
      <vt:lpstr>微软雅黑</vt:lpstr>
      <vt:lpstr>Times New Roman</vt:lpstr>
      <vt:lpstr>Arial Unicode MS</vt:lpstr>
      <vt:lpstr>等线</vt:lpstr>
      <vt:lpstr>第一PPT，www.1ppt.com</vt:lpstr>
      <vt:lpstr>1_第一PPT，www.1ppt.com</vt:lpstr>
      <vt:lpstr>PowerPoint 演示文稿</vt:lpstr>
      <vt:lpstr>互联网消费金融的特点</vt:lpstr>
      <vt:lpstr>互联网消费金融的特点</vt:lpstr>
      <vt:lpstr>互联网消费金融的特点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欧美商务</dc:title>
  <dc:creator>第一PPT</dc:creator>
  <cp:keywords>www.1ppt.com</cp:keywords>
  <dc:description>www.1ppt.com</dc:description>
  <cp:lastModifiedBy>小刘</cp:lastModifiedBy>
  <cp:revision>271</cp:revision>
  <dcterms:created xsi:type="dcterms:W3CDTF">2017-03-04T06:55:00Z</dcterms:created>
  <dcterms:modified xsi:type="dcterms:W3CDTF">2023-06-08T03:34:21Z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D58E132436F04317B341A363B72BD164</vt:lpwstr>
  </property>
  <property fmtid="{D5CDD505-2E9C-101B-9397-08002B2CF9AE}" pid="3" name="KSOProductBuildVer">
    <vt:lpwstr>2052-11.1.0.14309</vt:lpwstr>
  </property>
</Properties>
</file>