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432" r:id="rId4"/>
    <p:sldId id="433" r:id="rId6"/>
    <p:sldId id="491" r:id="rId7"/>
    <p:sldId id="492" r:id="rId8"/>
    <p:sldId id="363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39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49B"/>
    <a:srgbClr val="526580"/>
    <a:srgbClr val="2B4663"/>
    <a:srgbClr val="323F4B"/>
    <a:srgbClr val="00B6A5"/>
    <a:srgbClr val="43536A"/>
    <a:srgbClr val="FFFFFF"/>
    <a:srgbClr val="F9FAFB"/>
    <a:srgbClr val="DBEFF9"/>
    <a:srgbClr val="553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776" y="48"/>
      </p:cViewPr>
      <p:guideLst>
        <p:guide orient="horz" pos="2208"/>
        <p:guide pos="3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3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image" Target="../media/image4.jpeg"/><Relationship Id="rId12" Type="http://schemas.openxmlformats.org/officeDocument/2006/relationships/slideLayout" Target="../slideLayouts/slideLayout14.xml"/><Relationship Id="rId11" Type="http://schemas.openxmlformats.org/officeDocument/2006/relationships/tags" Target="../tags/tag18.xml"/><Relationship Id="rId10" Type="http://schemas.openxmlformats.org/officeDocument/2006/relationships/tags" Target="../tags/tag17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7.xml"/><Relationship Id="rId6" Type="http://schemas.openxmlformats.org/officeDocument/2006/relationships/tags" Target="../tags/tag22.xml"/><Relationship Id="rId5" Type="http://schemas.openxmlformats.org/officeDocument/2006/relationships/image" Target="../media/image5.png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image" Target="../media/image3.jpeg"/><Relationship Id="rId1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image" Target="../media/image6.jpeg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30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72125" y="2372360"/>
            <a:ext cx="582739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金融科技的动力机制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5"/>
            </p:custDataLst>
          </p:nvPr>
        </p:nvSpPr>
        <p:spPr>
          <a:xfrm>
            <a:off x="5571948" y="437398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主讲人：刘杨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金融科技的动力机制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3" name="圆角矩形 2"/>
          <p:cNvSpPr/>
          <p:nvPr>
            <p:custDataLst>
              <p:tags r:id="rId1"/>
            </p:custDataLst>
          </p:nvPr>
        </p:nvSpPr>
        <p:spPr>
          <a:xfrm>
            <a:off x="318" y="1125336"/>
            <a:ext cx="12192000" cy="2393718"/>
          </a:xfrm>
          <a:prstGeom prst="roundRect">
            <a:avLst>
              <a:gd name="adj" fmla="val 0"/>
            </a:avLst>
          </a:prstGeom>
          <a:blipFill>
            <a:blip r:embed="rId2"/>
            <a:srcRect/>
            <a:stretch>
              <a:fillRect t="-115108" b="-114390"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4" name="圆角矩形 3"/>
          <p:cNvSpPr/>
          <p:nvPr>
            <p:custDataLst>
              <p:tags r:id="rId3"/>
            </p:custDataLst>
          </p:nvPr>
        </p:nvSpPr>
        <p:spPr>
          <a:xfrm>
            <a:off x="673929" y="1125538"/>
            <a:ext cx="10844776" cy="2393516"/>
          </a:xfrm>
          <a:prstGeom prst="roundRect">
            <a:avLst>
              <a:gd name="adj" fmla="val 0"/>
            </a:avLst>
          </a:prstGeom>
          <a:solidFill>
            <a:schemeClr val="bg2">
              <a:lumMod val="2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600" b="1"/>
          </a:p>
        </p:txBody>
      </p:sp>
      <p:cxnSp>
        <p:nvCxnSpPr>
          <p:cNvPr id="14" name="直接连接符 13"/>
          <p:cNvCxnSpPr/>
          <p:nvPr>
            <p:custDataLst>
              <p:tags r:id="rId4"/>
            </p:custDataLst>
          </p:nvPr>
        </p:nvCxnSpPr>
        <p:spPr>
          <a:xfrm>
            <a:off x="3528721" y="4128148"/>
            <a:ext cx="0" cy="1869356"/>
          </a:xfrm>
          <a:prstGeom prst="line">
            <a:avLst/>
          </a:prstGeom>
          <a:ln w="3175">
            <a:solidFill>
              <a:srgbClr val="FFFFFF">
                <a:lumMod val="85000"/>
              </a:srgbClr>
            </a:solidFill>
          </a:ln>
        </p:spPr>
        <p:style>
          <a:lnRef idx="1">
            <a:srgbClr val="4276AA"/>
          </a:lnRef>
          <a:fillRef idx="0">
            <a:srgbClr val="4276AA"/>
          </a:fillRef>
          <a:effectRef idx="0">
            <a:srgbClr val="4276AA"/>
          </a:effectRef>
          <a:fontRef idx="minor">
            <a:srgbClr val="000000"/>
          </a:fontRef>
        </p:style>
      </p:cxnSp>
      <p:cxnSp>
        <p:nvCxnSpPr>
          <p:cNvPr id="15" name="直接连接符 14"/>
          <p:cNvCxnSpPr/>
          <p:nvPr>
            <p:custDataLst>
              <p:tags r:id="rId5"/>
            </p:custDataLst>
          </p:nvPr>
        </p:nvCxnSpPr>
        <p:spPr>
          <a:xfrm>
            <a:off x="5982883" y="4128148"/>
            <a:ext cx="0" cy="1869356"/>
          </a:xfrm>
          <a:prstGeom prst="line">
            <a:avLst/>
          </a:prstGeom>
          <a:ln w="3175">
            <a:solidFill>
              <a:srgbClr val="FFFFFF">
                <a:lumMod val="85000"/>
              </a:srgbClr>
            </a:solidFill>
          </a:ln>
        </p:spPr>
        <p:style>
          <a:lnRef idx="1">
            <a:srgbClr val="4276AA"/>
          </a:lnRef>
          <a:fillRef idx="0">
            <a:srgbClr val="4276AA"/>
          </a:fillRef>
          <a:effectRef idx="0">
            <a:srgbClr val="4276AA"/>
          </a:effectRef>
          <a:fontRef idx="minor">
            <a:srgbClr val="000000"/>
          </a:fontRef>
        </p:style>
      </p:cxnSp>
      <p:cxnSp>
        <p:nvCxnSpPr>
          <p:cNvPr id="16" name="直接连接符 15"/>
          <p:cNvCxnSpPr/>
          <p:nvPr>
            <p:custDataLst>
              <p:tags r:id="rId6"/>
            </p:custDataLst>
          </p:nvPr>
        </p:nvCxnSpPr>
        <p:spPr>
          <a:xfrm>
            <a:off x="8495678" y="4128148"/>
            <a:ext cx="0" cy="1869356"/>
          </a:xfrm>
          <a:prstGeom prst="line">
            <a:avLst/>
          </a:prstGeom>
          <a:ln w="3175">
            <a:solidFill>
              <a:srgbClr val="FFFFFF">
                <a:lumMod val="85000"/>
              </a:srgbClr>
            </a:solidFill>
          </a:ln>
        </p:spPr>
        <p:style>
          <a:lnRef idx="1">
            <a:srgbClr val="4276AA"/>
          </a:lnRef>
          <a:fillRef idx="0">
            <a:srgbClr val="4276AA"/>
          </a:fillRef>
          <a:effectRef idx="0">
            <a:srgbClr val="4276AA"/>
          </a:effectRef>
          <a:fontRef idx="minor">
            <a:srgbClr val="000000"/>
          </a:fontRef>
        </p:style>
      </p:cxnSp>
      <p:sp>
        <p:nvSpPr>
          <p:cNvPr id="2" name="矩形 1"/>
          <p:cNvSpPr/>
          <p:nvPr>
            <p:custDataLst>
              <p:tags r:id="rId7"/>
            </p:custDataLst>
          </p:nvPr>
        </p:nvSpPr>
        <p:spPr>
          <a:xfrm>
            <a:off x="1576705" y="1936750"/>
            <a:ext cx="6096000" cy="770255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3200">
                <a:solidFill>
                  <a:srgbClr val="FFFFFF"/>
                </a:solidFill>
              </a:rPr>
              <a:t>金融科技的动力机制</a:t>
            </a:r>
            <a:endParaRPr lang="zh-CN" altLang="en-US" sz="3200">
              <a:solidFill>
                <a:srgbClr val="FFFFFF"/>
              </a:solidFill>
            </a:endParaRPr>
          </a:p>
        </p:txBody>
      </p:sp>
      <p:sp>
        <p:nvSpPr>
          <p:cNvPr id="13" name="TextBox 6"/>
          <p:cNvSpPr txBox="1"/>
          <p:nvPr>
            <p:custDataLst>
              <p:tags r:id="rId8"/>
            </p:custDataLst>
          </p:nvPr>
        </p:nvSpPr>
        <p:spPr>
          <a:xfrm>
            <a:off x="1128395" y="4138295"/>
            <a:ext cx="22237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</a:rPr>
              <a:t>01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政府扶持与金融科技的发展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9"/>
            </p:custDataLst>
          </p:nvPr>
        </p:nvSpPr>
        <p:spPr>
          <a:xfrm>
            <a:off x="3620770" y="4138295"/>
            <a:ext cx="22237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02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科学进步与金融科技的发展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TextBox 6"/>
          <p:cNvSpPr txBox="1"/>
          <p:nvPr>
            <p:custDataLst>
              <p:tags r:id="rId10"/>
            </p:custDataLst>
          </p:nvPr>
        </p:nvSpPr>
        <p:spPr>
          <a:xfrm>
            <a:off x="6099810" y="4138295"/>
            <a:ext cx="2223770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03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人口因素及其消费者偏好与金融科技的发展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TextBox 6"/>
          <p:cNvSpPr txBox="1"/>
          <p:nvPr>
            <p:custDataLst>
              <p:tags r:id="rId11"/>
            </p:custDataLst>
          </p:nvPr>
        </p:nvSpPr>
        <p:spPr>
          <a:xfrm>
            <a:off x="8578850" y="4138295"/>
            <a:ext cx="2223770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04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传统金融体系的漏洞与金融科技的发展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5" name="图片 4" descr="logo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4701" y="210547"/>
            <a:ext cx="2366141" cy="52486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572125" y="2372360"/>
            <a:ext cx="5827395" cy="1896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金融科技的现实障碍</a:t>
            </a:r>
            <a:endParaRPr kumimoji="1" lang="zh-CN" altLang="en-US" sz="5865" b="1" dirty="0">
              <a:solidFill>
                <a:srgbClr val="43536A"/>
              </a:solidFill>
              <a:cs typeface="+mn-ea"/>
              <a:sym typeface="+mn-lt"/>
            </a:endParaRPr>
          </a:p>
        </p:txBody>
      </p:sp>
      <p:sp>
        <p:nvSpPr>
          <p:cNvPr id="8" name="平行四边形 7"/>
          <p:cNvSpPr/>
          <p:nvPr>
            <p:custDataLst>
              <p:tags r:id="rId6"/>
            </p:custDataLst>
          </p:nvPr>
        </p:nvSpPr>
        <p:spPr>
          <a:xfrm>
            <a:off x="5571948" y="437398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主讲人：刘杨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9" grpId="0"/>
      <p:bldP spid="12" grpId="0" bldLvl="0" animBg="1"/>
      <p:bldP spid="16" grpId="0" bldLvl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金融科技的现实障碍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5" name="任意多边形 4"/>
          <p:cNvSpPr/>
          <p:nvPr>
            <p:custDataLst>
              <p:tags r:id="rId1"/>
            </p:custDataLst>
          </p:nvPr>
        </p:nvSpPr>
        <p:spPr bwMode="auto">
          <a:xfrm>
            <a:off x="497522" y="1201638"/>
            <a:ext cx="3714651" cy="3722439"/>
          </a:xfrm>
          <a:custGeom>
            <a:avLst/>
            <a:gdLst>
              <a:gd name="T0" fmla="*/ 0 w 1908"/>
              <a:gd name="T1" fmla="*/ 0 h 1912"/>
              <a:gd name="T2" fmla="*/ 1908 w 1908"/>
              <a:gd name="T3" fmla="*/ 0 h 1912"/>
              <a:gd name="T4" fmla="*/ 0 w 1908"/>
              <a:gd name="T5" fmla="*/ 1912 h 1912"/>
              <a:gd name="T6" fmla="*/ 0 w 1908"/>
              <a:gd name="T7" fmla="*/ 0 h 1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08" h="1912">
                <a:moveTo>
                  <a:pt x="0" y="0"/>
                </a:moveTo>
                <a:lnTo>
                  <a:pt x="1908" y="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rcRect/>
            <a:stretch>
              <a:fillRect l="-27512" t="102" r="-27391" b="-102"/>
            </a:stretch>
          </a:blipFill>
          <a:ln w="9525">
            <a:noFill/>
            <a:round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style>
          <a:lnRef idx="2">
            <a:srgbClr val="4276AA">
              <a:shade val="50000"/>
            </a:srgbClr>
          </a:lnRef>
          <a:fillRef idx="1">
            <a:srgbClr val="4276AA"/>
          </a:fillRef>
          <a:effectRef idx="0">
            <a:srgbClr val="4276AA"/>
          </a:effectRef>
          <a:fontRef idx="minor">
            <a:srgbClr val="FFFFFF"/>
          </a:fontRef>
        </p:style>
        <p:txBody>
          <a:bodyPr anchor="ctr"/>
          <a:lstStyle/>
          <a:p>
            <a:pPr algn="ctr"/>
            <a:endParaRPr dirty="0"/>
          </a:p>
        </p:txBody>
      </p:sp>
      <p:sp>
        <p:nvSpPr>
          <p:cNvPr id="10" name="矩形 9"/>
          <p:cNvSpPr/>
          <p:nvPr>
            <p:custDataLst>
              <p:tags r:id="rId3"/>
            </p:custDataLst>
          </p:nvPr>
        </p:nvSpPr>
        <p:spPr bwMode="auto">
          <a:xfrm>
            <a:off x="770205" y="1464310"/>
            <a:ext cx="3169285" cy="4683760"/>
          </a:xfrm>
          <a:prstGeom prst="rect">
            <a:avLst/>
          </a:prstGeom>
          <a:noFill/>
          <a:ln w="38100">
            <a:solidFill>
              <a:schemeClr val="accent5"/>
            </a:solidFill>
            <a:round/>
          </a:ln>
        </p:spPr>
        <p:txBody>
          <a:bodyPr anchor="ctr"/>
          <a:lstStyle/>
          <a:p>
            <a:pPr algn="ctr"/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1016635" y="4610735"/>
            <a:ext cx="2922905" cy="116967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zh-CN" altLang="en-US" sz="2800" b="1">
                <a:solidFill>
                  <a:srgbClr val="526580"/>
                </a:solidFill>
              </a:rPr>
              <a:t>金融科技的</a:t>
            </a:r>
            <a:endParaRPr lang="zh-CN" altLang="en-US" sz="2800" b="1">
              <a:solidFill>
                <a:srgbClr val="526580"/>
              </a:solidFill>
            </a:endParaRPr>
          </a:p>
          <a:p>
            <a:r>
              <a:rPr lang="zh-CN" altLang="en-US" sz="4800" b="1">
                <a:solidFill>
                  <a:srgbClr val="526580"/>
                </a:solidFill>
              </a:rPr>
              <a:t>现实障碍</a:t>
            </a:r>
            <a:endParaRPr lang="zh-CN" altLang="en-US" sz="4800" b="1">
              <a:solidFill>
                <a:srgbClr val="526580"/>
              </a:solidFill>
            </a:endParaRPr>
          </a:p>
        </p:txBody>
      </p:sp>
      <p:sp>
        <p:nvSpPr>
          <p:cNvPr id="42" name="TextBox 6"/>
          <p:cNvSpPr txBox="1"/>
          <p:nvPr>
            <p:custDataLst>
              <p:tags r:id="rId5"/>
            </p:custDataLst>
          </p:nvPr>
        </p:nvSpPr>
        <p:spPr>
          <a:xfrm>
            <a:off x="4254500" y="2443480"/>
            <a:ext cx="3503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</a:rPr>
              <a:t>01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法律法规的滞后性影响金融科技的发展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3" name="TextBox 6"/>
          <p:cNvSpPr txBox="1"/>
          <p:nvPr>
            <p:custDataLst>
              <p:tags r:id="rId6"/>
            </p:custDataLst>
          </p:nvPr>
        </p:nvSpPr>
        <p:spPr>
          <a:xfrm>
            <a:off x="7993380" y="2443480"/>
            <a:ext cx="3503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02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金融科技自身的缺陷影响金融科技的发展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4" name="TextBox 6"/>
          <p:cNvSpPr txBox="1"/>
          <p:nvPr>
            <p:custDataLst>
              <p:tags r:id="rId7"/>
            </p:custDataLst>
          </p:nvPr>
        </p:nvSpPr>
        <p:spPr>
          <a:xfrm>
            <a:off x="4254500" y="4032885"/>
            <a:ext cx="3503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03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金融市场的不健全影响金融科技的发展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5" name="TextBox 6"/>
          <p:cNvSpPr txBox="1"/>
          <p:nvPr>
            <p:custDataLst>
              <p:tags r:id="rId8"/>
            </p:custDataLst>
          </p:nvPr>
        </p:nvSpPr>
        <p:spPr>
          <a:xfrm>
            <a:off x="7993380" y="4032885"/>
            <a:ext cx="35039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 fontAlgn="auto">
              <a:lnSpc>
                <a:spcPct val="100000"/>
              </a:lnSpc>
            </a:pPr>
            <a:r>
              <a:rPr lang="en-US" altLang="zh-CN" sz="3200" b="1" kern="100" dirty="0">
                <a:solidFill>
                  <a:srgbClr val="526580"/>
                </a:solidFill>
                <a:latin typeface="DINPro-Black" panose="02000503030000020004" charset="0"/>
                <a:ea typeface="微软雅黑" panose="020B0503020204020204" charset="-122"/>
                <a:cs typeface="DINPro-Black" panose="02000503030000020004" charset="0"/>
                <a:sym typeface="+mn-ea"/>
              </a:rPr>
              <a:t>04</a:t>
            </a:r>
            <a:endParaRPr lang="zh-CN" altLang="zh-CN" sz="3200" b="1" kern="100" dirty="0">
              <a:solidFill>
                <a:srgbClr val="526580"/>
              </a:solidFill>
              <a:latin typeface="DINPro-Black" panose="02000503030000020004" charset="0"/>
              <a:ea typeface="微软雅黑" panose="020B0503020204020204" charset="-122"/>
              <a:cs typeface="DINPro-Black" panose="02000503030000020004" charset="0"/>
            </a:endParaRPr>
          </a:p>
          <a:p>
            <a:pPr indent="0" algn="just" fontAlgn="auto">
              <a:lnSpc>
                <a:spcPct val="100000"/>
              </a:lnSpc>
            </a:pPr>
            <a:r>
              <a:rPr lang="zh-CN" altLang="zh-CN" sz="2000" kern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高层次人才的匮乏影响金融科技的发展</a:t>
            </a:r>
            <a:endParaRPr lang="zh-CN" altLang="zh-CN" sz="2000" kern="10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LAYERLEVEL" val="1_1"/>
  <p:tag name="KSO_WM_TAG_VERSION" val="1.0"/>
  <p:tag name="KSO_WM_BEAUTIFY_FLAG" val="#wm#"/>
  <p:tag name="KSO_WM_UNIT_TYPE" val="i"/>
  <p:tag name="KSO_WM_UNIT_ID" val="diagram20186090_2*i*1"/>
  <p:tag name="KSO_WM_TEMPLATE_CATEGORY" val="diagram"/>
  <p:tag name="KSO_WM_TEMPLATE_INDEX" val="20186090"/>
  <p:tag name="KSO_WM_UNIT_INDEX" val="1"/>
</p:tagLst>
</file>

<file path=ppt/tags/tag11.xml><?xml version="1.0" encoding="utf-8"?>
<p:tagLst xmlns:p="http://schemas.openxmlformats.org/presentationml/2006/main">
  <p:tag name="KSO_WM_TEMPLATE_CATEGORY" val="diagram"/>
  <p:tag name="KSO_WM_TEMPLATE_INDEX" val="20186090"/>
  <p:tag name="KSO_WM_UNIT_TYPE" val="l_i"/>
  <p:tag name="KSO_WM_UNIT_INDEX" val="1_1"/>
  <p:tag name="KSO_WM_UNIT_ID" val="diagram20186090_2*l_i*1_1"/>
  <p:tag name="KSO_WM_UNIT_LAYERLEVEL" val="1_1"/>
  <p:tag name="KSO_WM_BEAUTIFY_FLAG" val="#wm#"/>
  <p:tag name="KSO_WM_TAG_VERSION" val="1.0"/>
  <p:tag name="KSO_WM_DIAGRAM_GROUP_CODE" val="l1-1"/>
  <p:tag name="KSO_WM_UNIT_LINE_FORE_SCHEMECOLOR_INDEX" val="14"/>
  <p:tag name="KSO_WM_UNIT_LINE_FILL_TYPE" val="2"/>
</p:tagLst>
</file>

<file path=ppt/tags/tag12.xml><?xml version="1.0" encoding="utf-8"?>
<p:tagLst xmlns:p="http://schemas.openxmlformats.org/presentationml/2006/main">
  <p:tag name="KSO_WM_TEMPLATE_CATEGORY" val="diagram"/>
  <p:tag name="KSO_WM_TEMPLATE_INDEX" val="20186090"/>
  <p:tag name="KSO_WM_UNIT_TYPE" val="l_i"/>
  <p:tag name="KSO_WM_UNIT_INDEX" val="1_2"/>
  <p:tag name="KSO_WM_UNIT_ID" val="diagram20186090_2*l_i*1_2"/>
  <p:tag name="KSO_WM_UNIT_LAYERLEVEL" val="1_1"/>
  <p:tag name="KSO_WM_BEAUTIFY_FLAG" val="#wm#"/>
  <p:tag name="KSO_WM_TAG_VERSION" val="1.0"/>
  <p:tag name="KSO_WM_DIAGRAM_GROUP_CODE" val="l1-1"/>
  <p:tag name="KSO_WM_UNIT_LINE_FORE_SCHEMECOLOR_INDEX" val="14"/>
  <p:tag name="KSO_WM_UNIT_LINE_FILL_TYPE" val="2"/>
</p:tagLst>
</file>

<file path=ppt/tags/tag13.xml><?xml version="1.0" encoding="utf-8"?>
<p:tagLst xmlns:p="http://schemas.openxmlformats.org/presentationml/2006/main">
  <p:tag name="KSO_WM_TEMPLATE_CATEGORY" val="diagram"/>
  <p:tag name="KSO_WM_TEMPLATE_INDEX" val="20186090"/>
  <p:tag name="KSO_WM_UNIT_TYPE" val="l_i"/>
  <p:tag name="KSO_WM_UNIT_INDEX" val="1_3"/>
  <p:tag name="KSO_WM_UNIT_ID" val="diagram20186090_2*l_i*1_3"/>
  <p:tag name="KSO_WM_UNIT_LAYERLEVEL" val="1_1"/>
  <p:tag name="KSO_WM_BEAUTIFY_FLAG" val="#wm#"/>
  <p:tag name="KSO_WM_TAG_VERSION" val="1.0"/>
  <p:tag name="KSO_WM_DIAGRAM_GROUP_CODE" val="l1-1"/>
  <p:tag name="KSO_WM_UNIT_LINE_FORE_SCHEMECOLOR_INDEX" val="14"/>
  <p:tag name="KSO_WM_UNIT_LINE_FILL_TYPE" val="2"/>
</p:tagLst>
</file>

<file path=ppt/tags/tag14.xml><?xml version="1.0" encoding="utf-8"?>
<p:tagLst xmlns:p="http://schemas.openxmlformats.org/presentationml/2006/main">
  <p:tag name="KSO_WM_TEMPLATE_CATEGORY" val="diagram"/>
  <p:tag name="KSO_WM_TEMPLATE_INDEX" val="20186090"/>
  <p:tag name="KSO_WM_UNIT_TYPE" val="h_f"/>
  <p:tag name="KSO_WM_UNIT_INDEX" val="1_3"/>
  <p:tag name="KSO_WM_UNIT_ID" val="diagram20186090_2*h_f*1_3"/>
  <p:tag name="KSO_WM_UNIT_LAYERLEVEL" val="1_1"/>
  <p:tag name="KSO_WM_UNIT_VALUE" val="38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Adjust the spacing to adapt to Chinese typesetting, use the reference line in PPT.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20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22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23.xml><?xml version="1.0" encoding="utf-8"?>
<p:tagLst xmlns:p="http://schemas.openxmlformats.org/presentationml/2006/main">
  <p:tag name="KSO_WM_TEMPLATE_CATEGORY" val="diagram"/>
  <p:tag name="KSO_WM_TEMPLATE_INDEX" val="20186010"/>
  <p:tag name="KSO_WM_TAG_VERSION" val="1.0"/>
  <p:tag name="KSO_WM_UNIT_TYPE" val="h_d"/>
  <p:tag name="KSO_WM_UNIT_INDEX" val="2_1"/>
  <p:tag name="KSO_WM_UNIT_ID" val="diagram20186010_1*h_d*2_1"/>
  <p:tag name="KSO_WM_UNIT_LAYERLEVEL" val="1_1"/>
  <p:tag name="KSO_WM_UNIT_VALUE" val="1033*1031"/>
  <p:tag name="KSO_WM_UNIT_HIGHLIGHT" val="0"/>
  <p:tag name="KSO_WM_UNIT_COMPATIBLE" val="0"/>
  <p:tag name="KSO_WM_UNIT_CLEAR" val="0"/>
  <p:tag name="KSO_WM_BEAUTIFY_FLAG" val="#wm#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186010_1*i*1"/>
  <p:tag name="KSO_WM_TEMPLATE_CATEGORY" val="diagram"/>
  <p:tag name="KSO_WM_TEMPLATE_INDEX" val="20186010"/>
  <p:tag name="KSO_WM_UNIT_INDEX" val="1"/>
</p:tagLst>
</file>

<file path=ppt/tags/tag25.xml><?xml version="1.0" encoding="utf-8"?>
<p:tagLst xmlns:p="http://schemas.openxmlformats.org/presentationml/2006/main">
  <p:tag name="KSO_WM_TEMPLATE_CATEGORY" val="diagram"/>
  <p:tag name="KSO_WM_TEMPLATE_INDEX" val="20186010"/>
  <p:tag name="KSO_WM_TAG_VERSION" val="1.0"/>
  <p:tag name="KSO_WM_UNIT_TYPE" val="h_f"/>
  <p:tag name="KSO_WM_UNIT_INDEX" val="1_2"/>
  <p:tag name="KSO_WM_UNIT_ID" val="diagram20186010_1*h_f*1_2"/>
  <p:tag name="KSO_WM_UNIT_LAYERLEVEL" val="1_1"/>
  <p:tag name="KSO_WM_UNIT_VALUE" val="22"/>
  <p:tag name="KSO_WM_UNIT_HIGHLIGHT" val="0"/>
  <p:tag name="KSO_WM_UNIT_COMPATIBLE" val="0"/>
  <p:tag name="KSO_WM_UNIT_CLEAR" val="0"/>
  <p:tag name="KSO_WM_BEAUTIFY_FLAG" val="#wm#"/>
  <p:tag name="KSO_WM_UNIT_PRESET_TEXT" val="更能够让枯燥的段落赋予变化！"/>
</p:tagLst>
</file>

<file path=ppt/tags/tag2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30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31.xml><?xml version="1.0" encoding="utf-8"?>
<p:tagLst xmlns:p="http://schemas.openxmlformats.org/presentationml/2006/main">
  <p:tag name="KSO_WPP_MARK_KEY" val="509afc2d-d2de-452a-9800-981c32d7f80b"/>
  <p:tag name="COMMONDATA" val="eyJoZGlkIjoiOTRiYWY2ZDYxOTM2OTVmOTUwNjYxNzhkNWNmYTNiNjcifQ==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TEMPLATE_CATEGORY" val="diagram"/>
  <p:tag name="KSO_WM_TEMPLATE_INDEX" val="20186090"/>
  <p:tag name="KSO_WM_UNIT_TYPE" val="h_d"/>
  <p:tag name="KSO_WM_UNIT_INDEX" val="1_1"/>
  <p:tag name="KSO_WM_UNIT_ID" val="diagram20186090_2*h_d*1_1"/>
  <p:tag name="KSO_WM_UNIT_LAYERLEVEL" val="1_1"/>
  <p:tag name="KSO_WM_UNIT_VALUE" val="664*3384"/>
  <p:tag name="KSO_WM_UNIT_HIGHLIGHT" val="0"/>
  <p:tag name="KSO_WM_UNIT_COMPATIBLE" val="0"/>
  <p:tag name="KSO_WM_UNIT_CLEAR" val="0"/>
  <p:tag name="KSO_WM_BEAUTIFY_FLAG" val="#wm#"/>
  <p:tag name="KSO_WM_TAG_VERSION" val="1.0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277</Words>
  <Application>WPS 演示</Application>
  <PresentationFormat>宽屏</PresentationFormat>
  <Paragraphs>49</Paragraphs>
  <Slides>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DINPro-Black</vt:lpstr>
      <vt:lpstr>DejaVu Math TeX Gyre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金融科技的动力机制</vt:lpstr>
      <vt:lpstr>PowerPoint 演示文稿</vt:lpstr>
      <vt:lpstr>金融科技的现实障碍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403</cp:revision>
  <dcterms:created xsi:type="dcterms:W3CDTF">2017-03-04T06:55:00Z</dcterms:created>
  <dcterms:modified xsi:type="dcterms:W3CDTF">2023-06-08T03:35:21Z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4228CE36FFE34AABAFB7560BEA55BE85</vt:lpwstr>
  </property>
  <property fmtid="{D5CDD505-2E9C-101B-9397-08002B2CF9AE}" pid="3" name="KSOProductBuildVer">
    <vt:lpwstr>2052-11.1.0.14309</vt:lpwstr>
  </property>
</Properties>
</file>