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427" r:id="rId3"/>
    <p:sldId id="428" r:id="rId4"/>
    <p:sldId id="429" r:id="rId5"/>
    <p:sldId id="431" r:id="rId6"/>
    <p:sldId id="432" r:id="rId7"/>
    <p:sldId id="433" r:id="rId8"/>
    <p:sldId id="434" r:id="rId9"/>
    <p:sldId id="435" r:id="rId10"/>
    <p:sldId id="436" r:id="rId11"/>
    <p:sldId id="437" r:id="rId12"/>
    <p:sldId id="438" r:id="rId13"/>
    <p:sldId id="439" r:id="rId14"/>
    <p:sldId id="440" r:id="rId15"/>
    <p:sldId id="441" r:id="rId16"/>
    <p:sldId id="442" r:id="rId17"/>
    <p:sldId id="443" r:id="rId18"/>
    <p:sldId id="445" r:id="rId19"/>
    <p:sldId id="446" r:id="rId20"/>
    <p:sldId id="447" r:id="rId21"/>
    <p:sldId id="448" r:id="rId22"/>
    <p:sldId id="449" r:id="rId23"/>
    <p:sldId id="451" r:id="rId24"/>
    <p:sldId id="452" r:id="rId25"/>
    <p:sldId id="454" r:id="rId26"/>
    <p:sldId id="455"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2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0" Type="http://schemas.openxmlformats.org/officeDocument/2006/relationships/tableStyles" Target="tableStyles.xml"/><Relationship Id="rId3" Type="http://schemas.openxmlformats.org/officeDocument/2006/relationships/slide" Target="slides/slide1.xml"/><Relationship Id="rId29" Type="http://schemas.openxmlformats.org/officeDocument/2006/relationships/viewProps" Target="viewProps.xml"/><Relationship Id="rId28" Type="http://schemas.openxmlformats.org/officeDocument/2006/relationships/presProps" Target="presProps.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b="1" i="0" spc="300" baseline="0">
                <a:solidFill>
                  <a:schemeClr val="tx1">
                    <a:lumMod val="85000"/>
                    <a:lumOff val="15000"/>
                  </a:schemeClr>
                </a:solidFill>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eaLnBrk="1" fontAlgn="auto" latinLnBrk="0" hangingPunct="1">
              <a:lnSpc>
                <a:spcPct val="11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lvl1pPr marL="228600" indent="-228600" eaLnBrk="1" fontAlgn="auto" latinLnBrk="0" hangingPunct="1">
              <a:lnSpc>
                <a:spcPct val="130000"/>
              </a:lnSpc>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marL="0" marR="0" algn="ctr" defTabSz="914400" rtl="0" eaLnBrk="1" fontAlgn="auto" latinLnBrk="0" hangingPunct="1">
              <a:lnSpc>
                <a:spcPct val="100000"/>
              </a:lnSpc>
              <a:buNone/>
              <a:defRPr kumimoji="0" lang="zh-CN" altLang="en-US" sz="6000" b="1" i="0" u="none" strike="noStrike" kern="1200" cap="none" spc="300" normalizeH="0" baseline="0" noProof="1" dirty="0">
                <a:solidFill>
                  <a:schemeClr val="tx1">
                    <a:lumMod val="85000"/>
                    <a:lumOff val="15000"/>
                  </a:schemeClr>
                </a:solidFill>
                <a:effectLst/>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marL="0" indent="0" algn="ctr">
              <a:lnSpc>
                <a:spcPct val="110000"/>
              </a:lnSpc>
              <a:buNone/>
              <a:defRPr sz="2400" spc="200" baseline="0">
                <a:solidFill>
                  <a:schemeClr val="tx1">
                    <a:lumMod val="65000"/>
                    <a:lumOff val="35000"/>
                  </a:schemeClr>
                </a:solidFill>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b="1" i="0" u="none" strike="noStrike" kern="1200" cap="none" spc="300" normalizeH="0" baseline="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eaLnBrk="1" fontAlgn="auto" latinLnBrk="0" hangingPunct="1">
              <a:lnSpc>
                <a:spcPct val="130000"/>
              </a:lnSpc>
              <a:buNone/>
              <a:defRPr kumimoji="0" lang="zh-CN" altLang="en-US" sz="1800" b="0" i="0" u="none" strike="noStrike" kern="1200" cap="none" spc="150" normalizeH="0" baseline="0" noProof="1">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lvl1pPr marL="228600" indent="-228600" eaLnBrk="1" fontAlgn="auto" latinLnBrk="0" hangingPunct="1">
              <a:lnSpc>
                <a:spcPct val="130000"/>
              </a:lnSpc>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1pPr>
            <a:lvl2pPr marL="685800" indent="-228600" defTabSz="914400" eaLnBrk="1" fontAlgn="auto" latinLnBrk="0" hangingPunct="1">
              <a:lnSpc>
                <a:spcPct val="120000"/>
              </a:lnSpc>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2pPr>
            <a:lvl3pPr marL="1143000" indent="-228600" eaLnBrk="1" fontAlgn="auto" latinLnBrk="0" hangingPunct="1">
              <a:lnSpc>
                <a:spcPct val="120000"/>
              </a:lnSpc>
              <a:buFont typeface="Arial" panose="020B0604020202020204" pitchFamily="34" charset="0"/>
              <a:buChar char="●"/>
              <a:defRPr sz="16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3pPr>
            <a:lvl4pPr marL="1600200" indent="-228600" eaLnBrk="1" fontAlgn="auto" latinLnBrk="0" hangingPunct="1">
              <a:lnSpc>
                <a:spcPct val="120000"/>
              </a:lnSpc>
              <a:buFont typeface="Wingdings" panose="05000000000000000000" charset="0"/>
              <a:buChar char=""/>
              <a:defRPr sz="1400" u="none" strike="noStrike" kern="1200" cap="none" spc="150" normalizeH="0" baseline="0">
                <a:solidFill>
                  <a:schemeClr val="tx1">
                    <a:lumMod val="65000"/>
                    <a:lumOff val="35000"/>
                  </a:schemeClr>
                </a:solidFill>
                <a:latin typeface="Arial" panose="020B0604020202020204" pitchFamily="34" charset="0"/>
                <a:ea typeface="微软雅黑" panose="020B0503020204020204" pitchFamily="34" charset="-122"/>
              </a:defRPr>
            </a:lvl4pPr>
            <a:lvl5pPr eaLnBrk="1" fontAlgn="auto" latinLnBrk="0" hangingPunct="1">
              <a:lnSpc>
                <a:spcPct val="120000"/>
              </a:lnSpc>
              <a:defRPr sz="1400" u="none" strike="noStrike" kern="1200" cap="none" spc="150" normalizeH="0">
                <a:solidFill>
                  <a:schemeClr val="tx1">
                    <a:lumMod val="65000"/>
                    <a:lumOff val="35000"/>
                  </a:schemeClr>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75000"/>
                    <a:lumOff val="25000"/>
                  </a:schemeClr>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75000"/>
                    <a:lumOff val="25000"/>
                  </a:schemeClr>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lvl="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marL="0" marR="0" lvl="0" indent="0" algn="l" defTabSz="914400" rtl="0" eaLnBrk="1" fontAlgn="auto" latinLnBrk="0" hangingPunct="1">
              <a:lnSpc>
                <a:spcPct val="130000"/>
              </a:lnSpc>
              <a:spcBef>
                <a:spcPts val="0"/>
              </a:spcBef>
              <a:spcAft>
                <a:spcPts val="6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defTabSz="914400" eaLnBrk="1" fontAlgn="auto" latinLnBrk="0" hangingPunct="1">
              <a:buNone/>
              <a:tabLst>
                <a:tab pos="1609725" algn="l"/>
                <a:tab pos="1609725" algn="l"/>
                <a:tab pos="1609725" algn="l"/>
                <a:tab pos="1609725" algn="l"/>
                <a:tab pos="1609725" algn="l"/>
                <a:tab pos="1609725" algn="l"/>
                <a:tab pos="1609725" algn="l"/>
                <a:tab pos="1609725" algn="l"/>
              </a:tabLst>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2pPr>
            <a:lvl3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3pPr>
            <a:lvl4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4pPr>
            <a:lvl5pPr eaLnBrk="1" fontAlgn="auto" latinLnBrk="0" hangingPunct="1">
              <a:defRPr u="none" strike="noStrike" kern="1200" cap="none" spc="150" normalizeH="0">
                <a:solidFill>
                  <a:schemeClr val="tx1">
                    <a:lumMod val="65000"/>
                    <a:lumOff val="35000"/>
                  </a:schemeClr>
                </a:solidFill>
                <a:uFillTx/>
                <a:latin typeface="Arial" panose="020B0604020202020204" pitchFamily="34" charset="0"/>
                <a:ea typeface="微软雅黑" panose="020B0503020204020204" pitchFamily="34" charset="-122"/>
              </a:defRPr>
            </a:lvl5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lvl1pPr>
              <a:defRPr baseline="0"/>
            </a:lvl1p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eaLnBrk="1" fontAlgn="auto" latinLnBrk="0" hangingPunct="1">
              <a:lnSpc>
                <a:spcPct val="130000"/>
              </a:lnSpc>
              <a:spcAft>
                <a:spcPts val="1000"/>
              </a:spcAft>
              <a:buFont typeface="Arial" panose="020B0604020202020204" pitchFamily="34" charset="0"/>
              <a:buChar char="●"/>
              <a:defRPr u="none" strike="noStrike" kern="1200" cap="none" spc="150" normalizeH="0" baseline="0">
                <a:solidFill>
                  <a:schemeClr val="tx1">
                    <a:lumMod val="65000"/>
                    <a:lumOff val="35000"/>
                  </a:schemeClr>
                </a:solidFill>
                <a:uFillTx/>
              </a:defRPr>
            </a:lvl1pPr>
            <a:lvl2pPr marL="685800" indent="-228600" defTabSz="914400" eaLnBrk="1" fontAlgn="auto" latinLnBrk="0" hangingPunct="1">
              <a:lnSpc>
                <a:spcPct val="120000"/>
              </a:lnSpc>
              <a:spcAft>
                <a:spcPts val="600"/>
              </a:spcAft>
              <a:buFont typeface="Arial" panose="020B0604020202020204" pitchFamily="34" charset="0"/>
              <a:buChar char="●"/>
              <a:tabLst>
                <a:tab pos="1609725" algn="l"/>
                <a:tab pos="1609725" algn="l"/>
                <a:tab pos="1609725" algn="l"/>
                <a:tab pos="1609725" algn="l"/>
              </a:tabLst>
              <a:defRPr u="none" strike="noStrike" kern="1200" cap="none" spc="150" normalizeH="0" baseline="0">
                <a:solidFill>
                  <a:schemeClr val="tx1">
                    <a:lumMod val="65000"/>
                    <a:lumOff val="35000"/>
                  </a:schemeClr>
                </a:solidFill>
                <a:uFillTx/>
              </a:defRPr>
            </a:lvl2pPr>
            <a:lvl3pPr marL="1143000" indent="-228600" eaLnBrk="1" fontAlgn="auto" latinLnBrk="0" hangingPunct="1">
              <a:lnSpc>
                <a:spcPct val="120000"/>
              </a:lnSpc>
              <a:spcAft>
                <a:spcPts val="600"/>
              </a:spcAft>
              <a:buFont typeface="Arial" panose="020B0604020202020204" pitchFamily="34" charset="0"/>
              <a:buChar char="●"/>
              <a:defRPr u="none" strike="noStrike" kern="1200" cap="none" spc="150" normalizeH="0" baseline="0">
                <a:solidFill>
                  <a:schemeClr val="tx1">
                    <a:lumMod val="65000"/>
                    <a:lumOff val="35000"/>
                  </a:schemeClr>
                </a:solidFill>
                <a:uFillTx/>
              </a:defRPr>
            </a:lvl3pPr>
            <a:lvl4pPr marL="1600200" indent="-228600" eaLnBrk="1" fontAlgn="auto" latinLnBrk="0" hangingPunct="1">
              <a:lnSpc>
                <a:spcPct val="120000"/>
              </a:lnSpc>
              <a:spcAft>
                <a:spcPts val="300"/>
              </a:spcAft>
              <a:buFont typeface="Wingdings" panose="05000000000000000000" charset="0"/>
              <a:buChar char=""/>
              <a:defRPr u="none" strike="noStrike" kern="1200" cap="none" spc="150" normalizeH="0" baseline="0">
                <a:solidFill>
                  <a:schemeClr val="tx1">
                    <a:lumMod val="65000"/>
                    <a:lumOff val="35000"/>
                  </a:schemeClr>
                </a:solidFill>
                <a:uFillTx/>
              </a:defRPr>
            </a:lvl4pPr>
            <a:lvl5pPr marL="2057400" indent="-228600" eaLnBrk="1" fontAlgn="auto" latinLnBrk="0" hangingPunct="1">
              <a:lnSpc>
                <a:spcPct val="120000"/>
              </a:lnSpc>
              <a:spcAft>
                <a:spcPts val="300"/>
              </a:spcAft>
              <a:buFont typeface="Arial" panose="020B0604020202020204" pitchFamily="34" charset="0"/>
              <a:buChar char="•"/>
              <a:defRPr u="none" strike="noStrike" kern="1200" cap="none" spc="150" normalizeH="0" baseline="0">
                <a:solidFill>
                  <a:schemeClr val="tx1">
                    <a:lumMod val="65000"/>
                    <a:lumOff val="35000"/>
                  </a:schemeClr>
                </a:solidFill>
                <a:uFillTx/>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tags" Target="../tags/tag90.xml"/></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tags" Target="../tags/tag94.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tags" Target="../tags/tag110.xml"/></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16.xml"/><Relationship Id="rId2" Type="http://schemas.openxmlformats.org/officeDocument/2006/relationships/tags" Target="../tags/tag115.xml"/><Relationship Id="rId1" Type="http://schemas.openxmlformats.org/officeDocument/2006/relationships/tags" Target="../tags/tag114.xml"/></Relationships>
</file>

<file path=ppt/slides/_rels/slide1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tags" Target="../tags/tag119.xml"/><Relationship Id="rId2" Type="http://schemas.openxmlformats.org/officeDocument/2006/relationships/tags" Target="../tags/tag118.xml"/><Relationship Id="rId1" Type="http://schemas.openxmlformats.org/officeDocument/2006/relationships/tags" Target="../tags/tag117.xml"/></Relationships>
</file>

<file path=ppt/slides/_rels/slide1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22.xml"/><Relationship Id="rId2" Type="http://schemas.openxmlformats.org/officeDocument/2006/relationships/tags" Target="../tags/tag121.xml"/><Relationship Id="rId1" Type="http://schemas.openxmlformats.org/officeDocument/2006/relationships/tags" Target="../tags/tag1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6.xml"/></Relationships>
</file>

<file path=ppt/slides/_rels/slide20.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25.xml"/><Relationship Id="rId2" Type="http://schemas.openxmlformats.org/officeDocument/2006/relationships/tags" Target="../tags/tag124.xml"/><Relationship Id="rId1" Type="http://schemas.openxmlformats.org/officeDocument/2006/relationships/tags" Target="../tags/tag123.xml"/></Relationships>
</file>

<file path=ppt/slides/_rels/slide21.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32.xml"/><Relationship Id="rId2" Type="http://schemas.openxmlformats.org/officeDocument/2006/relationships/tags" Target="../tags/tag131.xml"/><Relationship Id="rId1" Type="http://schemas.openxmlformats.org/officeDocument/2006/relationships/tags" Target="../tags/tag130.xml"/></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35.xml"/><Relationship Id="rId2" Type="http://schemas.openxmlformats.org/officeDocument/2006/relationships/tags" Target="../tags/tag134.xml"/><Relationship Id="rId1" Type="http://schemas.openxmlformats.org/officeDocument/2006/relationships/tags" Target="../tags/tag133.xml"/></Relationships>
</file>

<file path=ppt/slides/_rels/slide24.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2.xml"/><Relationship Id="rId4" Type="http://schemas.openxmlformats.org/officeDocument/2006/relationships/tags" Target="../tags/tag137.xml"/><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tags" Target="../tags/tag136.xml"/></Relationships>
</file>

<file path=ppt/slides/_rels/slide2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40.xml"/><Relationship Id="rId2" Type="http://schemas.openxmlformats.org/officeDocument/2006/relationships/tags" Target="../tags/tag139.xml"/><Relationship Id="rId1" Type="http://schemas.openxmlformats.org/officeDocument/2006/relationships/tags" Target="../tags/tag138.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7.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9.xml"/><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tags" Target="../tags/tag76.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第八章 结构化产品</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第一节 权益类结构化产品</a:t>
            </a:r>
            <a:endParaRPr lang="zh-CN" altLang="en-US"/>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title"/>
            <p:custDataLst>
              <p:tags r:id="rId1"/>
            </p:custDataLst>
          </p:nvPr>
        </p:nvSpPr>
        <p:spPr/>
        <p:txBody>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嵌入奇异期权的权益类结构化产品</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359590"/>
            <a:ext cx="10969200" cy="4759200"/>
          </a:xfrm>
        </p:spPr>
        <p:txBody>
          <a:bodyPr/>
          <a:p>
            <a:pPr marL="0" indent="0">
              <a:buFont typeface="Wingdings" panose="05000000000000000000" charset="0"/>
              <a:buNone/>
            </a:pPr>
            <a:r>
              <a:t>下表是嵌入了或有现金看涨期权的一款结构化产品的基本条款：</a:t>
            </a:r>
          </a:p>
          <a:p>
            <a:pPr marL="0" indent="0">
              <a:buFont typeface="Wingdings" panose="05000000000000000000" charset="0"/>
              <a:buNone/>
            </a:pPr>
          </a:p>
        </p:txBody>
      </p:sp>
      <p:graphicFrame>
        <p:nvGraphicFramePr>
          <p:cNvPr id="5" name="表格 4"/>
          <p:cNvGraphicFramePr/>
          <p:nvPr>
            <p:custDataLst>
              <p:tags r:id="rId3"/>
            </p:custDataLst>
          </p:nvPr>
        </p:nvGraphicFramePr>
        <p:xfrm>
          <a:off x="1829435" y="2430780"/>
          <a:ext cx="8533130" cy="4191000"/>
        </p:xfrm>
        <a:graphic>
          <a:graphicData uri="http://schemas.openxmlformats.org/drawingml/2006/table">
            <a:tbl>
              <a:tblPr firstRow="1" bandRow="1">
                <a:tableStyleId>{5C22544A-7EE6-4342-B048-85BDC9FD1C3A}</a:tableStyleId>
              </a:tblPr>
              <a:tblGrid>
                <a:gridCol w="2555240"/>
                <a:gridCol w="5977890"/>
              </a:tblGrid>
              <a:tr h="381000">
                <a:tc>
                  <a:txBody>
                    <a:bodyPr/>
                    <a:p>
                      <a:pPr algn="ctr">
                        <a:buNone/>
                      </a:pPr>
                      <a:r>
                        <a:rPr lang="zh-CN" altLang="en-US">
                          <a:solidFill>
                            <a:srgbClr val="FFFFFF"/>
                          </a:solidFill>
                        </a:rPr>
                        <a:t>项目</a:t>
                      </a:r>
                      <a:endParaRPr lang="zh-CN" altLang="en-US">
                        <a:solidFill>
                          <a:srgbClr val="FFFFFF"/>
                        </a:solidFill>
                      </a:endParaRPr>
                    </a:p>
                  </a:txBody>
                  <a:tcPr>
                    <a:lnL>
                      <a:noFill/>
                    </a:lnL>
                    <a:lnR w="19050">
                      <a:solidFill>
                        <a:srgbClr val="FFFFFF"/>
                      </a:solidFill>
                      <a:prstDash val="solid"/>
                    </a:lnR>
                    <a:lnT>
                      <a:noFill/>
                    </a:lnT>
                    <a:lnB>
                      <a:noFill/>
                    </a:lnB>
                    <a:solidFill>
                      <a:srgbClr val="404040"/>
                    </a:solidFill>
                  </a:tcPr>
                </a:tc>
                <a:tc>
                  <a:txBody>
                    <a:bodyPr/>
                    <a:p>
                      <a:pPr algn="ctr">
                        <a:buNone/>
                      </a:pPr>
                      <a:r>
                        <a:rPr lang="zh-CN" altLang="en-US">
                          <a:solidFill>
                            <a:srgbClr val="FFFFFF"/>
                          </a:solidFill>
                        </a:rPr>
                        <a:t>条款</a:t>
                      </a:r>
                      <a:endParaRPr lang="zh-CN" altLang="en-US">
                        <a:solidFill>
                          <a:srgbClr val="FFFFFF"/>
                        </a:solidFill>
                      </a:endParaRPr>
                    </a:p>
                  </a:txBody>
                  <a:tcPr>
                    <a:lnL w="19050">
                      <a:solidFill>
                        <a:srgbClr val="FFFFFF"/>
                      </a:solidFill>
                      <a:prstDash val="solid"/>
                    </a:lnL>
                    <a:lnR>
                      <a:noFill/>
                    </a:lnR>
                    <a:lnT>
                      <a:noFill/>
                    </a:lnT>
                    <a:lnB>
                      <a:noFill/>
                    </a:lnB>
                    <a:solidFill>
                      <a:srgbClr val="E34D4D"/>
                    </a:solidFill>
                  </a:tcPr>
                </a:tc>
              </a:tr>
              <a:tr h="381000">
                <a:tc>
                  <a:txBody>
                    <a:bodyPr/>
                    <a:p>
                      <a:pPr algn="ctr">
                        <a:buNone/>
                      </a:pPr>
                      <a:r>
                        <a:rPr lang="zh-CN" altLang="en-US">
                          <a:solidFill>
                            <a:srgbClr val="404040"/>
                          </a:solidFill>
                        </a:rPr>
                        <a:t>发行人</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XXXX</a:t>
                      </a:r>
                      <a:r>
                        <a:rPr lang="zh-CN" altLang="en-US">
                          <a:solidFill>
                            <a:srgbClr val="404040"/>
                          </a:solidFill>
                        </a:rPr>
                        <a:t>银行</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标的指数</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zh-CN" altLang="en-US">
                          <a:solidFill>
                            <a:srgbClr val="404040"/>
                          </a:solidFill>
                        </a:rPr>
                        <a:t>上证</a:t>
                      </a:r>
                      <a:r>
                        <a:rPr lang="en-US" altLang="zh-CN">
                          <a:solidFill>
                            <a:srgbClr val="404040"/>
                          </a:solidFill>
                        </a:rPr>
                        <a:t>50</a:t>
                      </a:r>
                      <a:r>
                        <a:rPr lang="zh-CN" altLang="en-US">
                          <a:solidFill>
                            <a:srgbClr val="404040"/>
                          </a:solidFill>
                        </a:rPr>
                        <a:t>指数</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面值（元）</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100</a:t>
                      </a:r>
                      <a:endParaRPr lang="en-US" altLang="zh-CN">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期限</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1</a:t>
                      </a:r>
                      <a:r>
                        <a:rPr lang="zh-CN" altLang="en-US">
                          <a:solidFill>
                            <a:srgbClr val="404040"/>
                          </a:solidFill>
                        </a:rPr>
                        <a:t>年</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发行日</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XXXX</a:t>
                      </a:r>
                      <a:r>
                        <a:rPr lang="zh-CN" altLang="en-US">
                          <a:solidFill>
                            <a:srgbClr val="404040"/>
                          </a:solidFill>
                        </a:rPr>
                        <a:t>年</a:t>
                      </a:r>
                      <a:r>
                        <a:rPr lang="en-US" altLang="zh-CN">
                          <a:solidFill>
                            <a:srgbClr val="404040"/>
                          </a:solidFill>
                        </a:rPr>
                        <a:t>3</a:t>
                      </a:r>
                      <a:r>
                        <a:rPr lang="zh-CN" altLang="en-US">
                          <a:solidFill>
                            <a:srgbClr val="404040"/>
                          </a:solidFill>
                        </a:rPr>
                        <a:t>月</a:t>
                      </a:r>
                      <a:r>
                        <a:rPr lang="en-US" altLang="zh-CN">
                          <a:solidFill>
                            <a:srgbClr val="404040"/>
                          </a:solidFill>
                        </a:rPr>
                        <a:t>1</a:t>
                      </a:r>
                      <a:r>
                        <a:rPr lang="zh-CN" altLang="en-US">
                          <a:solidFill>
                            <a:srgbClr val="404040"/>
                          </a:solidFill>
                        </a:rPr>
                        <a:t>日</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基准价格</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2200</a:t>
                      </a:r>
                      <a:r>
                        <a:rPr lang="zh-CN" altLang="en-US">
                          <a:solidFill>
                            <a:srgbClr val="404040"/>
                          </a:solidFill>
                        </a:rPr>
                        <a:t>点</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利息计算方式</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zh-CN" altLang="en-US">
                          <a:solidFill>
                            <a:srgbClr val="404040"/>
                          </a:solidFill>
                        </a:rPr>
                        <a:t>未来一年每个季月的</a:t>
                      </a:r>
                      <a:r>
                        <a:rPr lang="en-US" altLang="zh-CN">
                          <a:solidFill>
                            <a:srgbClr val="404040"/>
                          </a:solidFill>
                        </a:rPr>
                        <a:t>20</a:t>
                      </a:r>
                      <a:r>
                        <a:rPr lang="zh-CN" altLang="en-US">
                          <a:solidFill>
                            <a:srgbClr val="404040"/>
                          </a:solidFill>
                        </a:rPr>
                        <a:t>日，若当日收盘价格高于基准价格，则投资者获得</a:t>
                      </a:r>
                      <a:r>
                        <a:rPr lang="en-US" altLang="zh-CN">
                          <a:solidFill>
                            <a:srgbClr val="404040"/>
                          </a:solidFill>
                        </a:rPr>
                        <a:t>2.0</a:t>
                      </a:r>
                      <a:r>
                        <a:rPr lang="zh-CN" altLang="en-US">
                          <a:solidFill>
                            <a:srgbClr val="404040"/>
                          </a:solidFill>
                        </a:rPr>
                        <a:t>元利息，否则利息为</a:t>
                      </a:r>
                      <a:r>
                        <a:rPr lang="en-US" altLang="zh-CN">
                          <a:solidFill>
                            <a:srgbClr val="404040"/>
                          </a:solidFill>
                        </a:rPr>
                        <a:t>0</a:t>
                      </a:r>
                      <a:r>
                        <a:rPr lang="zh-CN" altLang="en-US">
                          <a:solidFill>
                            <a:srgbClr val="404040"/>
                          </a:solidFill>
                        </a:rPr>
                        <a:t>。</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本金偿还</a:t>
                      </a:r>
                      <a:endParaRPr lang="zh-CN" altLang="en-US">
                        <a:solidFill>
                          <a:srgbClr val="404040"/>
                        </a:solidFill>
                      </a:endParaRPr>
                    </a:p>
                  </a:txBody>
                  <a:tcPr>
                    <a:lnL>
                      <a:noFill/>
                    </a:lnL>
                    <a:lnR w="19050">
                      <a:solidFill>
                        <a:srgbClr val="FFFFFF"/>
                      </a:solidFill>
                      <a:prstDash val="solid"/>
                    </a:lnR>
                    <a:lnT>
                      <a:noFill/>
                    </a:lnT>
                    <a:lnB w="19050">
                      <a:solidFill>
                        <a:srgbClr val="E34D4D"/>
                      </a:solidFill>
                      <a:prstDash val="solid"/>
                    </a:lnB>
                    <a:solidFill>
                      <a:srgbClr val="F2F2F2"/>
                    </a:solidFill>
                  </a:tcPr>
                </a:tc>
                <a:tc>
                  <a:txBody>
                    <a:bodyPr/>
                    <a:p>
                      <a:pPr algn="l">
                        <a:buNone/>
                      </a:pPr>
                      <a:r>
                        <a:rPr lang="zh-CN" altLang="en-US">
                          <a:solidFill>
                            <a:srgbClr val="404040"/>
                          </a:solidFill>
                        </a:rPr>
                        <a:t>次年</a:t>
                      </a:r>
                      <a:r>
                        <a:rPr lang="en-US" altLang="zh-CN">
                          <a:solidFill>
                            <a:srgbClr val="404040"/>
                          </a:solidFill>
                        </a:rPr>
                        <a:t>3</a:t>
                      </a:r>
                      <a:r>
                        <a:rPr lang="zh-CN" altLang="en-US">
                          <a:solidFill>
                            <a:srgbClr val="404040"/>
                          </a:solidFill>
                        </a:rPr>
                        <a:t>月</a:t>
                      </a:r>
                      <a:r>
                        <a:rPr lang="en-US" altLang="zh-CN">
                          <a:solidFill>
                            <a:srgbClr val="404040"/>
                          </a:solidFill>
                        </a:rPr>
                        <a:t>1</a:t>
                      </a:r>
                      <a:r>
                        <a:rPr lang="zh-CN" altLang="en-US">
                          <a:solidFill>
                            <a:srgbClr val="404040"/>
                          </a:solidFill>
                        </a:rPr>
                        <a:t>日全额偿还本金</a:t>
                      </a:r>
                      <a:endParaRPr lang="zh-CN" altLang="en-US">
                        <a:solidFill>
                          <a:srgbClr val="404040"/>
                        </a:solidFill>
                      </a:endParaRPr>
                    </a:p>
                  </a:txBody>
                  <a:tcPr>
                    <a:lnL w="19050">
                      <a:solidFill>
                        <a:srgbClr val="FFFFFF"/>
                      </a:solidFill>
                      <a:prstDash val="solid"/>
                    </a:lnL>
                    <a:lnR>
                      <a:noFill/>
                    </a:lnR>
                    <a:lnT>
                      <a:noFill/>
                    </a:lnT>
                    <a:lnB w="19050">
                      <a:solidFill>
                        <a:srgbClr val="E34D4D"/>
                      </a:solidFill>
                      <a:prstDash val="solid"/>
                    </a:lnB>
                    <a:solidFill>
                      <a:srgbClr val="F2F2F2"/>
                    </a:solidFill>
                  </a:tcPr>
                </a:tc>
              </a:tr>
            </a:tbl>
          </a:graphicData>
        </a:graphic>
      </p:graphicFrame>
    </p:spTree>
    <p:custDataLst>
      <p:tags r:id="rId4"/>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第八章 结构化产品</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第二节 利率类结构化产品</a:t>
            </a:r>
            <a:endParaRPr lang="zh-CN" altLang="en-US"/>
          </a:p>
        </p:txBody>
      </p:sp>
    </p:spTree>
    <p:custDataLst>
      <p:tags r:id="rId3"/>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利率类结构化产品</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229415"/>
            <a:ext cx="10969200" cy="4759200"/>
          </a:xfrm>
        </p:spPr>
        <p:txBody>
          <a:bodyPr/>
          <a:p>
            <a:pPr marL="0" indent="0">
              <a:buFont typeface="Wingdings" panose="05000000000000000000" charset="0"/>
              <a:buNone/>
            </a:pPr>
            <a:r>
              <a:t>利率类结构化产品同样是由固定收益证券和金融衍生工具构成，其中的金融衍生工具以基准利率、互换利率、债券价格或者债券价格指数等利率变量为标的。利率类结构化产品也通常被称为</a:t>
            </a:r>
            <a:r>
              <a:rPr b="1"/>
              <a:t>利率联结票据</a:t>
            </a:r>
            <a:r>
              <a:t>（</a:t>
            </a:r>
            <a:r>
              <a:rPr lang="en-US" altLang="zh-CN"/>
              <a:t>Interest Rate-liked Note</a:t>
            </a:r>
            <a:r>
              <a:t>）。</a:t>
            </a:r>
          </a:p>
          <a:p>
            <a:pPr marL="0" indent="0">
              <a:buFont typeface="Wingdings" panose="05000000000000000000" charset="0"/>
              <a:buNone/>
            </a:pPr>
            <a:r>
              <a:t>利率结构化产品通常包括内嵌利率远期的结构和内嵌利率期权的结构。</a:t>
            </a:r>
          </a:p>
          <a:p>
            <a:pPr marL="0" indent="0">
              <a:buFont typeface="Wingdings" panose="05000000000000000000" charset="0"/>
              <a:buNone/>
            </a:pPr>
            <a:r>
              <a:t>本节将介绍：</a:t>
            </a:r>
          </a:p>
          <a:p>
            <a:pPr>
              <a:buFont typeface="Wingdings" panose="05000000000000000000" charset="0"/>
              <a:buChar char="n"/>
            </a:pPr>
            <a:r>
              <a:t> 逆向浮动利率票据</a:t>
            </a:r>
          </a:p>
          <a:p>
            <a:pPr>
              <a:buFont typeface="Wingdings" panose="05000000000000000000" charset="0"/>
              <a:buChar char="n"/>
            </a:pPr>
            <a:r>
              <a:t> 区间浮动利率票据</a:t>
            </a:r>
          </a:p>
        </p:txBody>
      </p:sp>
    </p:spTree>
    <p:custDataLst>
      <p:tags r:id="rId3"/>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逆向浮动利率票据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229415"/>
            <a:ext cx="10969200" cy="4759200"/>
          </a:xfrm>
        </p:spPr>
        <p:txBody>
          <a:bodyPr/>
          <a:p>
            <a:pPr marL="0" indent="0">
              <a:buFont typeface="Wingdings" panose="05000000000000000000" charset="0"/>
              <a:buNone/>
            </a:pPr>
            <a:r>
              <a:t>逆向浮动利率票据类似于浮动利率债券，其主要的特征在于票据的息票率等于某个固定利率减去某个浮动利率。当金融市场处于持续的利率下降过程中，逆向浮动利率票据能够为投资者带来更高的投资收益。</a:t>
            </a:r>
          </a:p>
          <a:p>
            <a:pPr marL="0" indent="0">
              <a:buFont typeface="Wingdings" panose="05000000000000000000" charset="0"/>
              <a:buNone/>
            </a:pPr>
            <a:r>
              <a:t>逆向浮动利率票据的主要条款如下表所示：</a:t>
            </a:r>
          </a:p>
          <a:p>
            <a:pPr marL="0" indent="0">
              <a:buFont typeface="Wingdings" panose="05000000000000000000" charset="0"/>
              <a:buNone/>
            </a:pPr>
          </a:p>
        </p:txBody>
      </p:sp>
      <p:graphicFrame>
        <p:nvGraphicFramePr>
          <p:cNvPr id="5" name="表格 4"/>
          <p:cNvGraphicFramePr/>
          <p:nvPr>
            <p:custDataLst>
              <p:tags r:id="rId3"/>
            </p:custDataLst>
          </p:nvPr>
        </p:nvGraphicFramePr>
        <p:xfrm>
          <a:off x="1829435" y="3231515"/>
          <a:ext cx="9202420" cy="3152140"/>
        </p:xfrm>
        <a:graphic>
          <a:graphicData uri="http://schemas.openxmlformats.org/drawingml/2006/table">
            <a:tbl>
              <a:tblPr firstRow="1" bandRow="1">
                <a:tableStyleId>{5C22544A-7EE6-4342-B048-85BDC9FD1C3A}</a:tableStyleId>
              </a:tblPr>
              <a:tblGrid>
                <a:gridCol w="1951990"/>
                <a:gridCol w="7250430"/>
              </a:tblGrid>
              <a:tr h="365760">
                <a:tc>
                  <a:txBody>
                    <a:bodyPr/>
                    <a:p>
                      <a:pPr algn="ctr">
                        <a:buNone/>
                      </a:pPr>
                      <a:r>
                        <a:rPr lang="zh-CN" altLang="en-US">
                          <a:solidFill>
                            <a:srgbClr val="FFFFFF"/>
                          </a:solidFill>
                        </a:rPr>
                        <a:t>项目</a:t>
                      </a:r>
                      <a:endParaRPr lang="zh-CN" altLang="en-US">
                        <a:solidFill>
                          <a:srgbClr val="FFFFFF"/>
                        </a:solidFill>
                      </a:endParaRPr>
                    </a:p>
                  </a:txBody>
                  <a:tcPr>
                    <a:lnL>
                      <a:noFill/>
                    </a:lnL>
                    <a:lnR w="19050">
                      <a:solidFill>
                        <a:srgbClr val="FFFFFF"/>
                      </a:solidFill>
                      <a:prstDash val="solid"/>
                    </a:lnR>
                    <a:lnT>
                      <a:noFill/>
                    </a:lnT>
                    <a:lnB>
                      <a:noFill/>
                    </a:lnB>
                    <a:solidFill>
                      <a:srgbClr val="404040"/>
                    </a:solidFill>
                  </a:tcPr>
                </a:tc>
                <a:tc>
                  <a:txBody>
                    <a:bodyPr/>
                    <a:p>
                      <a:pPr algn="ctr">
                        <a:buNone/>
                      </a:pPr>
                      <a:r>
                        <a:rPr lang="zh-CN" altLang="en-US">
                          <a:solidFill>
                            <a:srgbClr val="FFFFFF"/>
                          </a:solidFill>
                        </a:rPr>
                        <a:t>条款</a:t>
                      </a:r>
                      <a:endParaRPr lang="zh-CN" altLang="en-US">
                        <a:solidFill>
                          <a:srgbClr val="FFFFFF"/>
                        </a:solidFill>
                      </a:endParaRPr>
                    </a:p>
                  </a:txBody>
                  <a:tcPr>
                    <a:lnL w="19050">
                      <a:solidFill>
                        <a:srgbClr val="FFFFFF"/>
                      </a:solidFill>
                      <a:prstDash val="solid"/>
                    </a:lnL>
                    <a:lnR>
                      <a:noFill/>
                    </a:lnR>
                    <a:lnT>
                      <a:noFill/>
                    </a:lnT>
                    <a:lnB>
                      <a:noFill/>
                    </a:lnB>
                    <a:solidFill>
                      <a:srgbClr val="E34D4D"/>
                    </a:solidFill>
                  </a:tcPr>
                </a:tc>
              </a:tr>
              <a:tr h="365760">
                <a:tc>
                  <a:txBody>
                    <a:bodyPr/>
                    <a:p>
                      <a:pPr algn="ctr">
                        <a:buNone/>
                      </a:pPr>
                      <a:r>
                        <a:rPr lang="zh-CN" altLang="en-US">
                          <a:solidFill>
                            <a:srgbClr val="404040"/>
                          </a:solidFill>
                        </a:rPr>
                        <a:t>发行规模</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10</a:t>
                      </a:r>
                      <a:r>
                        <a:rPr lang="zh-CN" altLang="en-US">
                          <a:solidFill>
                            <a:srgbClr val="404040"/>
                          </a:solidFill>
                        </a:rPr>
                        <a:t>亿美元</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65760">
                <a:tc>
                  <a:txBody>
                    <a:bodyPr/>
                    <a:p>
                      <a:pPr algn="ctr">
                        <a:buNone/>
                      </a:pPr>
                      <a:r>
                        <a:rPr lang="zh-CN" altLang="en-US">
                          <a:solidFill>
                            <a:srgbClr val="404040"/>
                          </a:solidFill>
                        </a:rPr>
                        <a:t>票据期限</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3</a:t>
                      </a:r>
                      <a:r>
                        <a:rPr lang="zh-CN" altLang="en-US">
                          <a:solidFill>
                            <a:srgbClr val="404040"/>
                          </a:solidFill>
                        </a:rPr>
                        <a:t>年</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495935">
                <a:tc>
                  <a:txBody>
                    <a:bodyPr/>
                    <a:p>
                      <a:pPr algn="ctr">
                        <a:buNone/>
                      </a:pPr>
                      <a:r>
                        <a:rPr lang="zh-CN" altLang="en-US">
                          <a:solidFill>
                            <a:srgbClr val="404040"/>
                          </a:solidFill>
                        </a:rPr>
                        <a:t>票据息票率</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8%</a:t>
                      </a:r>
                      <a:r>
                        <a:rPr lang="zh-CN" altLang="en-US">
                          <a:solidFill>
                            <a:srgbClr val="404040"/>
                          </a:solidFill>
                        </a:rPr>
                        <a:t>减去</a:t>
                      </a:r>
                      <a:r>
                        <a:rPr lang="en-US" altLang="zh-CN">
                          <a:solidFill>
                            <a:srgbClr val="404040"/>
                          </a:solidFill>
                        </a:rPr>
                        <a:t>6</a:t>
                      </a:r>
                      <a:r>
                        <a:rPr lang="zh-CN" altLang="en-US">
                          <a:solidFill>
                            <a:srgbClr val="404040"/>
                          </a:solidFill>
                        </a:rPr>
                        <a:t>月期美元即期</a:t>
                      </a:r>
                      <a:r>
                        <a:rPr lang="en-US" altLang="zh-CN">
                          <a:solidFill>
                            <a:srgbClr val="404040"/>
                          </a:solidFill>
                        </a:rPr>
                        <a:t>Libor</a:t>
                      </a:r>
                      <a:r>
                        <a:rPr lang="zh-CN" altLang="en-US">
                          <a:solidFill>
                            <a:srgbClr val="404040"/>
                          </a:solidFill>
                        </a:rPr>
                        <a:t>，利息每半年支付一次，每半年调整一次。</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1558925">
                <a:tc>
                  <a:txBody>
                    <a:bodyPr/>
                    <a:p>
                      <a:pPr algn="ctr">
                        <a:buNone/>
                      </a:pPr>
                      <a:r>
                        <a:rPr lang="zh-CN" altLang="en-US">
                          <a:solidFill>
                            <a:srgbClr val="404040"/>
                          </a:solidFill>
                        </a:rPr>
                        <a:t>最低息票率</a:t>
                      </a:r>
                      <a:endParaRPr lang="zh-CN" altLang="en-US">
                        <a:solidFill>
                          <a:srgbClr val="404040"/>
                        </a:solidFill>
                      </a:endParaRPr>
                    </a:p>
                  </a:txBody>
                  <a:tcPr anchor="ctr" anchorCtr="0">
                    <a:lnL>
                      <a:noFill/>
                    </a:lnL>
                    <a:lnR w="19050">
                      <a:solidFill>
                        <a:srgbClr val="FFFFFF"/>
                      </a:solidFill>
                      <a:prstDash val="solid"/>
                    </a:lnR>
                    <a:lnT>
                      <a:noFill/>
                    </a:lnT>
                    <a:lnB w="19050">
                      <a:solidFill>
                        <a:srgbClr val="E34D4D"/>
                      </a:solidFill>
                      <a:prstDash val="solid"/>
                    </a:lnB>
                    <a:solidFill>
                      <a:srgbClr val="F2F2F2"/>
                    </a:solidFill>
                  </a:tcPr>
                </a:tc>
                <a:tc>
                  <a:txBody>
                    <a:bodyPr/>
                    <a:p>
                      <a:pPr algn="l">
                        <a:buNone/>
                      </a:pPr>
                      <a:r>
                        <a:rPr lang="en-US" altLang="zh-CN">
                          <a:solidFill>
                            <a:srgbClr val="404040"/>
                          </a:solidFill>
                        </a:rPr>
                        <a:t>0</a:t>
                      </a:r>
                      <a:endParaRPr lang="en-US" altLang="zh-CN">
                        <a:solidFill>
                          <a:srgbClr val="404040"/>
                        </a:solidFill>
                      </a:endParaRPr>
                    </a:p>
                    <a:p>
                      <a:pPr algn="l">
                        <a:buNone/>
                      </a:pPr>
                      <a:endParaRPr lang="en-US" altLang="zh-CN">
                        <a:solidFill>
                          <a:srgbClr val="404040"/>
                        </a:solidFill>
                      </a:endParaRPr>
                    </a:p>
                    <a:p>
                      <a:pPr algn="l">
                        <a:buNone/>
                      </a:pPr>
                      <a:r>
                        <a:rPr lang="zh-CN" altLang="en-US">
                          <a:solidFill>
                            <a:srgbClr val="404040"/>
                          </a:solidFill>
                        </a:rPr>
                        <a:t>投资者在任何时候获得的利息都不可能是负的，即当</a:t>
                      </a:r>
                      <a:r>
                        <a:rPr lang="en-US" altLang="zh-CN">
                          <a:solidFill>
                            <a:srgbClr val="404040"/>
                          </a:solidFill>
                        </a:rPr>
                        <a:t>6</a:t>
                      </a:r>
                      <a:r>
                        <a:rPr lang="zh-CN" altLang="en-US">
                          <a:solidFill>
                            <a:srgbClr val="404040"/>
                          </a:solidFill>
                        </a:rPr>
                        <a:t>月期美元即期</a:t>
                      </a:r>
                      <a:r>
                        <a:rPr lang="en-US" altLang="zh-CN">
                          <a:solidFill>
                            <a:srgbClr val="404040"/>
                          </a:solidFill>
                        </a:rPr>
                        <a:t>Libor</a:t>
                      </a:r>
                      <a:r>
                        <a:rPr lang="zh-CN" altLang="en-US">
                          <a:solidFill>
                            <a:srgbClr val="404040"/>
                          </a:solidFill>
                        </a:rPr>
                        <a:t>达到或高于</a:t>
                      </a:r>
                      <a:r>
                        <a:rPr lang="en-US" altLang="zh-CN">
                          <a:solidFill>
                            <a:srgbClr val="404040"/>
                          </a:solidFill>
                        </a:rPr>
                        <a:t>8%</a:t>
                      </a:r>
                      <a:r>
                        <a:rPr lang="zh-CN" altLang="en-US">
                          <a:solidFill>
                            <a:srgbClr val="404040"/>
                          </a:solidFill>
                        </a:rPr>
                        <a:t>时，投资者不承担向发行者支付利息的义务。</a:t>
                      </a:r>
                      <a:endParaRPr lang="zh-CN" altLang="en-US">
                        <a:solidFill>
                          <a:srgbClr val="404040"/>
                        </a:solidFill>
                      </a:endParaRPr>
                    </a:p>
                  </a:txBody>
                  <a:tcPr anchor="ctr" anchorCtr="0">
                    <a:lnL w="19050">
                      <a:solidFill>
                        <a:srgbClr val="FFFFFF"/>
                      </a:solidFill>
                      <a:prstDash val="solid"/>
                    </a:lnL>
                    <a:lnR>
                      <a:noFill/>
                    </a:lnR>
                    <a:lnT>
                      <a:noFill/>
                    </a:lnT>
                    <a:lnB w="19050">
                      <a:solidFill>
                        <a:srgbClr val="E34D4D"/>
                      </a:solidFill>
                      <a:prstDash val="solid"/>
                    </a:lnB>
                    <a:solidFill>
                      <a:srgbClr val="F2F2F2"/>
                    </a:solidFill>
                  </a:tcPr>
                </a:tc>
              </a:tr>
            </a:tbl>
          </a:graphicData>
        </a:graphic>
      </p:graphicFrame>
    </p:spTree>
    <p:custDataLst>
      <p:tags r:id="rId4"/>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逆向浮动利率票据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81510"/>
            <a:ext cx="10969200" cy="4759200"/>
          </a:xfrm>
        </p:spPr>
        <p:txBody>
          <a:bodyPr/>
          <a:p>
            <a:pPr marL="0" indent="0">
              <a:buFont typeface="Wingdings" panose="05000000000000000000" charset="0"/>
              <a:buNone/>
            </a:pPr>
            <a:r>
              <a:t>这款逆向浮动利率票据，可分解成以下三个较为基础的金融工具：</a:t>
            </a:r>
          </a:p>
          <a:p>
            <a:pPr marL="342900" indent="-342900">
              <a:buFont typeface="+mj-ea"/>
              <a:buAutoNum type="circleNumDbPlain"/>
            </a:pPr>
            <a:r>
              <a:t> 一个固定利率债券（例如，债券的息票率可以是</a:t>
            </a:r>
            <a:r>
              <a:rPr lang="en-US" altLang="zh-CN"/>
              <a:t>4%</a:t>
            </a:r>
            <a:r>
              <a:t>）；</a:t>
            </a:r>
          </a:p>
          <a:p>
            <a:pPr marL="342900" indent="-342900">
              <a:buFont typeface="+mj-ea"/>
              <a:buAutoNum type="circleNumDbPlain"/>
            </a:pPr>
            <a:r>
              <a:t> 一份利率互换合约，使投资者可以获得固定利率并且支付浮动利率（例如，获得的固定利率是</a:t>
            </a:r>
            <a:r>
              <a:rPr lang="en-US" altLang="zh-CN"/>
              <a:t>4%</a:t>
            </a:r>
            <a:r>
              <a:t>，支付的浮动利率则是</a:t>
            </a:r>
            <a:r>
              <a:rPr lang="en-US" altLang="zh-CN"/>
              <a:t>6</a:t>
            </a:r>
            <a:r>
              <a:t>月期美元即期</a:t>
            </a:r>
            <a:r>
              <a:rPr lang="en-US" altLang="zh-CN"/>
              <a:t>Libor</a:t>
            </a:r>
            <a:r>
              <a:t>，合约规模等于票据发行规模</a:t>
            </a:r>
            <a:r>
              <a:t>）；</a:t>
            </a:r>
          </a:p>
          <a:p>
            <a:pPr marL="342900" indent="-342900">
              <a:buFont typeface="+mj-ea"/>
              <a:buAutoNum type="circleNumDbPlain"/>
            </a:pPr>
            <a:r>
              <a:t> 一个利率上限期权（该封顶期权执行价格是</a:t>
            </a:r>
            <a:r>
              <a:rPr lang="en-US" altLang="zh-CN"/>
              <a:t>8%</a:t>
            </a:r>
            <a:r>
              <a:t>，标的的利率是</a:t>
            </a:r>
            <a:r>
              <a:rPr lang="en-US" altLang="zh-CN"/>
              <a:t>6</a:t>
            </a:r>
            <a:r>
              <a:t>月期美元即期</a:t>
            </a:r>
            <a:r>
              <a:rPr lang="en-US" altLang="zh-CN"/>
              <a:t>Libor</a:t>
            </a:r>
            <a:r>
              <a:t>）。</a:t>
            </a:r>
          </a:p>
        </p:txBody>
      </p:sp>
    </p:spTree>
    <p:custDataLst>
      <p:tags r:id="rId3"/>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区间浮动利率票据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81510"/>
            <a:ext cx="10969200" cy="4759200"/>
          </a:xfrm>
        </p:spPr>
        <p:txBody>
          <a:bodyPr/>
          <a:p>
            <a:pPr marL="0" indent="0">
              <a:buFont typeface="Wingdings" panose="05000000000000000000" charset="0"/>
              <a:buNone/>
            </a:pPr>
            <a:r>
              <a:t>区间浮动利率票据是普通债券与利率期权的组合。</a:t>
            </a:r>
          </a:p>
          <a:p>
            <a:pPr marL="0" indent="0">
              <a:buFont typeface="Wingdings" panose="05000000000000000000" charset="0"/>
              <a:buNone/>
            </a:pPr>
            <a:r>
              <a:t>区间浮动利率票据是利息支付联结于某个市场基准利率的浮动利率债券，票据的息票率具有上下浮动界限，如最高不超过</a:t>
            </a:r>
            <a:r>
              <a:rPr lang="en-US" altLang="zh-CN"/>
              <a:t>10%</a:t>
            </a:r>
            <a:r>
              <a:t>，最低不低于</a:t>
            </a:r>
            <a:r>
              <a:rPr lang="en-US" altLang="zh-CN"/>
              <a:t>5%</a:t>
            </a:r>
            <a:r>
              <a:t>。</a:t>
            </a:r>
          </a:p>
          <a:p>
            <a:pPr marL="0" indent="0">
              <a:buFont typeface="Wingdings" panose="05000000000000000000" charset="0"/>
              <a:buNone/>
            </a:pPr>
            <a:r>
              <a:t>区间浮动利率票据实际上相当于普通的浮动利率票据以及利率上限期权空头和利率下限期权多头的组合，这样的结构在正收益率曲线较陡峭时能产生比较高的投资收益。</a:t>
            </a:r>
          </a:p>
        </p:txBody>
      </p:sp>
    </p:spTree>
    <p:custDataLst>
      <p:tags r:id="rId3"/>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区间浮动利率票据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81510"/>
            <a:ext cx="10969200" cy="4759200"/>
          </a:xfrm>
        </p:spPr>
        <p:txBody>
          <a:bodyPr/>
          <a:p>
            <a:pPr marL="0" indent="0">
              <a:buFont typeface="Wingdings" panose="05000000000000000000" charset="0"/>
              <a:buNone/>
            </a:pPr>
            <a:r>
              <a:t>下表是一款区间浮动利率票据的主要条款：</a:t>
            </a:r>
          </a:p>
          <a:p>
            <a:pPr marL="0" indent="0">
              <a:buFont typeface="Wingdings" panose="05000000000000000000" charset="0"/>
              <a:buNone/>
            </a:pPr>
          </a:p>
        </p:txBody>
      </p:sp>
      <p:graphicFrame>
        <p:nvGraphicFramePr>
          <p:cNvPr id="5" name="表格 4"/>
          <p:cNvGraphicFramePr/>
          <p:nvPr>
            <p:custDataLst>
              <p:tags r:id="rId3"/>
            </p:custDataLst>
          </p:nvPr>
        </p:nvGraphicFramePr>
        <p:xfrm>
          <a:off x="1829435" y="2430780"/>
          <a:ext cx="8533130" cy="4191000"/>
        </p:xfrm>
        <a:graphic>
          <a:graphicData uri="http://schemas.openxmlformats.org/drawingml/2006/table">
            <a:tbl>
              <a:tblPr firstRow="1" bandRow="1">
                <a:tableStyleId>{5C22544A-7EE6-4342-B048-85BDC9FD1C3A}</a:tableStyleId>
              </a:tblPr>
              <a:tblGrid>
                <a:gridCol w="2542540"/>
                <a:gridCol w="5990590"/>
              </a:tblGrid>
              <a:tr h="381000">
                <a:tc>
                  <a:txBody>
                    <a:bodyPr/>
                    <a:p>
                      <a:pPr algn="ctr">
                        <a:buNone/>
                      </a:pPr>
                      <a:r>
                        <a:rPr lang="zh-CN" altLang="en-US">
                          <a:solidFill>
                            <a:srgbClr val="FFFFFF"/>
                          </a:solidFill>
                        </a:rPr>
                        <a:t>项目</a:t>
                      </a:r>
                      <a:endParaRPr lang="zh-CN" altLang="en-US">
                        <a:solidFill>
                          <a:srgbClr val="FFFFFF"/>
                        </a:solidFill>
                      </a:endParaRPr>
                    </a:p>
                  </a:txBody>
                  <a:tcPr>
                    <a:lnL>
                      <a:noFill/>
                    </a:lnL>
                    <a:lnR w="19050">
                      <a:solidFill>
                        <a:srgbClr val="FFFFFF"/>
                      </a:solidFill>
                      <a:prstDash val="solid"/>
                    </a:lnR>
                    <a:lnT>
                      <a:noFill/>
                    </a:lnT>
                    <a:lnB>
                      <a:noFill/>
                    </a:lnB>
                    <a:solidFill>
                      <a:srgbClr val="404040"/>
                    </a:solidFill>
                  </a:tcPr>
                </a:tc>
                <a:tc>
                  <a:txBody>
                    <a:bodyPr/>
                    <a:p>
                      <a:pPr algn="ctr">
                        <a:buNone/>
                      </a:pPr>
                      <a:r>
                        <a:rPr lang="zh-CN" altLang="en-US">
                          <a:solidFill>
                            <a:srgbClr val="FFFFFF"/>
                          </a:solidFill>
                        </a:rPr>
                        <a:t>条款</a:t>
                      </a:r>
                      <a:endParaRPr lang="zh-CN" altLang="en-US">
                        <a:solidFill>
                          <a:srgbClr val="FFFFFF"/>
                        </a:solidFill>
                      </a:endParaRPr>
                    </a:p>
                  </a:txBody>
                  <a:tcPr>
                    <a:lnL w="19050">
                      <a:solidFill>
                        <a:srgbClr val="FFFFFF"/>
                      </a:solidFill>
                      <a:prstDash val="solid"/>
                    </a:lnL>
                    <a:lnR>
                      <a:noFill/>
                    </a:lnR>
                    <a:lnT>
                      <a:noFill/>
                    </a:lnT>
                    <a:lnB>
                      <a:noFill/>
                    </a:lnB>
                    <a:solidFill>
                      <a:srgbClr val="E34D4D"/>
                    </a:solidFill>
                  </a:tcPr>
                </a:tc>
              </a:tr>
              <a:tr h="381000">
                <a:tc>
                  <a:txBody>
                    <a:bodyPr/>
                    <a:p>
                      <a:pPr algn="ctr">
                        <a:buNone/>
                      </a:pPr>
                      <a:r>
                        <a:rPr lang="zh-CN" altLang="en-US">
                          <a:solidFill>
                            <a:srgbClr val="404040"/>
                          </a:solidFill>
                        </a:rPr>
                        <a:t>发行规模</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solidFill>
                            <a:srgbClr val="404040"/>
                          </a:solidFill>
                        </a:rPr>
                        <a:t>2</a:t>
                      </a:r>
                      <a:r>
                        <a:rPr lang="zh-CN" altLang="en-US">
                          <a:solidFill>
                            <a:srgbClr val="404040"/>
                          </a:solidFill>
                        </a:rPr>
                        <a:t>亿美元</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票据期限</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solidFill>
                            <a:srgbClr val="404040"/>
                          </a:solidFill>
                        </a:rPr>
                        <a:t>5</a:t>
                      </a:r>
                      <a:r>
                        <a:rPr lang="zh-CN" altLang="en-US">
                          <a:solidFill>
                            <a:srgbClr val="404040"/>
                          </a:solidFill>
                        </a:rPr>
                        <a:t>年</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标的利率</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3</a:t>
                      </a:r>
                      <a:r>
                        <a:rPr lang="zh-CN" altLang="en-US">
                          <a:solidFill>
                            <a:srgbClr val="404040"/>
                          </a:solidFill>
                        </a:rPr>
                        <a:t>月期美元即期</a:t>
                      </a:r>
                      <a:r>
                        <a:rPr lang="en-US" altLang="zh-CN">
                          <a:solidFill>
                            <a:srgbClr val="404040"/>
                          </a:solidFill>
                        </a:rPr>
                        <a:t>Libor</a:t>
                      </a:r>
                      <a:endParaRPr lang="en-US" altLang="zh-CN">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发行价格</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99.85</a:t>
                      </a:r>
                      <a:r>
                        <a:rPr lang="zh-CN" altLang="en-US">
                          <a:solidFill>
                            <a:srgbClr val="404040"/>
                          </a:solidFill>
                        </a:rPr>
                        <a:t>（百元报价法）</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ClrTx/>
                        <a:buSzTx/>
                        <a:buFontTx/>
                        <a:buNone/>
                      </a:pPr>
                      <a:r>
                        <a:rPr lang="en-US" altLang="zh-CN">
                          <a:solidFill>
                            <a:srgbClr val="404040"/>
                          </a:solidFill>
                        </a:rPr>
                        <a:t>最低利率</a:t>
                      </a:r>
                      <a:endParaRPr lang="en-US" altLang="zh-CN">
                        <a:solidFill>
                          <a:srgbClr val="404040"/>
                        </a:solidFill>
                      </a:endParaRPr>
                    </a:p>
                  </a:txBody>
                  <a:tcPr>
                    <a:lnL>
                      <a:noFill/>
                    </a:lnL>
                    <a:lnR w="19050">
                      <a:solidFill>
                        <a:srgbClr val="FFFFFF"/>
                      </a:solidFill>
                      <a:prstDash val="solid"/>
                    </a:lnR>
                    <a:lnT>
                      <a:noFill/>
                    </a:lnT>
                    <a:lnB>
                      <a:noFill/>
                    </a:lnB>
                    <a:solidFill>
                      <a:schemeClr val="bg1"/>
                    </a:solidFill>
                  </a:tcPr>
                </a:tc>
                <a:tc>
                  <a:txBody>
                    <a:bodyPr/>
                    <a:p>
                      <a:pPr algn="l">
                        <a:buClrTx/>
                        <a:buSzTx/>
                        <a:buFontTx/>
                        <a:buNone/>
                      </a:pPr>
                      <a:r>
                        <a:rPr lang="en-US" altLang="zh-CN">
                          <a:solidFill>
                            <a:srgbClr val="404040"/>
                          </a:solidFill>
                        </a:rPr>
                        <a:t>3%</a:t>
                      </a:r>
                      <a:endParaRPr lang="en-US" altLang="zh-CN">
                        <a:solidFill>
                          <a:srgbClr val="404040"/>
                        </a:solidFill>
                      </a:endParaRPr>
                    </a:p>
                  </a:txBody>
                  <a:tcPr>
                    <a:lnL w="19050">
                      <a:solidFill>
                        <a:srgbClr val="FFFFFF"/>
                      </a:solidFill>
                      <a:prstDash val="solid"/>
                    </a:lnL>
                    <a:lnR>
                      <a:noFill/>
                    </a:lnR>
                    <a:lnT>
                      <a:noFill/>
                    </a:lnT>
                    <a:lnB>
                      <a:noFill/>
                    </a:lnB>
                    <a:solidFill>
                      <a:schemeClr val="bg1"/>
                    </a:solidFill>
                  </a:tcPr>
                </a:tc>
              </a:tr>
              <a:tr h="381000">
                <a:tc>
                  <a:txBody>
                    <a:bodyPr/>
                    <a:p>
                      <a:pPr algn="ctr">
                        <a:buNone/>
                      </a:pPr>
                      <a:r>
                        <a:rPr lang="zh-CN" altLang="en-US">
                          <a:solidFill>
                            <a:srgbClr val="404040"/>
                          </a:solidFill>
                        </a:rPr>
                        <a:t>最高利率</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8%</a:t>
                      </a:r>
                      <a:endParaRPr lang="en-US" altLang="zh-CN">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面额</a:t>
                      </a:r>
                      <a:endParaRPr lang="zh-CN" altLang="en-US">
                        <a:solidFill>
                          <a:srgbClr val="404040"/>
                        </a:solidFill>
                      </a:endParaRPr>
                    </a:p>
                  </a:txBody>
                  <a:tcPr>
                    <a:lnL>
                      <a:noFill/>
                    </a:lnL>
                    <a:lnR w="19050">
                      <a:solidFill>
                        <a:srgbClr val="FFFFFF"/>
                      </a:solidFill>
                      <a:prstDash val="solid"/>
                    </a:lnR>
                    <a:lnT>
                      <a:noFill/>
                    </a:lnT>
                    <a:lnB w="19050">
                      <a:solidFill>
                        <a:srgbClr val="E34D4D"/>
                      </a:solidFill>
                      <a:prstDash val="solid"/>
                    </a:lnB>
                    <a:solidFill>
                      <a:schemeClr val="bg1"/>
                    </a:solidFill>
                  </a:tcPr>
                </a:tc>
                <a:tc>
                  <a:txBody>
                    <a:bodyPr/>
                    <a:p>
                      <a:pPr algn="l">
                        <a:buNone/>
                      </a:pPr>
                      <a:r>
                        <a:rPr lang="en-US" altLang="zh-CN">
                          <a:solidFill>
                            <a:srgbClr val="404040"/>
                          </a:solidFill>
                        </a:rPr>
                        <a:t>5 000</a:t>
                      </a:r>
                      <a:r>
                        <a:rPr lang="zh-CN" altLang="en-US">
                          <a:solidFill>
                            <a:srgbClr val="404040"/>
                          </a:solidFill>
                        </a:rPr>
                        <a:t>美元；</a:t>
                      </a:r>
                      <a:r>
                        <a:rPr lang="en-US" altLang="zh-CN">
                          <a:solidFill>
                            <a:srgbClr val="404040"/>
                          </a:solidFill>
                        </a:rPr>
                        <a:t>10 000</a:t>
                      </a:r>
                      <a:r>
                        <a:rPr lang="zh-CN" altLang="en-US">
                          <a:solidFill>
                            <a:srgbClr val="404040"/>
                          </a:solidFill>
                        </a:rPr>
                        <a:t>美元</a:t>
                      </a:r>
                      <a:endParaRPr lang="zh-CN" altLang="en-US">
                        <a:solidFill>
                          <a:srgbClr val="404040"/>
                        </a:solidFill>
                      </a:endParaRPr>
                    </a:p>
                  </a:txBody>
                  <a:tcPr>
                    <a:lnL w="19050">
                      <a:solidFill>
                        <a:srgbClr val="FFFFFF"/>
                      </a:solidFill>
                      <a:prstDash val="solid"/>
                    </a:lnL>
                    <a:lnR>
                      <a:noFill/>
                    </a:lnR>
                    <a:lnT>
                      <a:noFill/>
                    </a:lnT>
                    <a:lnB w="19050">
                      <a:solidFill>
                        <a:srgbClr val="E34D4D"/>
                      </a:solidFill>
                      <a:prstDash val="solid"/>
                    </a:lnB>
                    <a:solidFill>
                      <a:schemeClr val="bg1"/>
                    </a:solidFill>
                  </a:tcPr>
                </a:tc>
              </a:tr>
            </a:tbl>
          </a:graphicData>
        </a:graphic>
      </p:graphicFrame>
    </p:spTree>
    <p:custDataLst>
      <p:tags r:id="rId4"/>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区间浮动利率票据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81510"/>
            <a:ext cx="10969200" cy="4759200"/>
          </a:xfrm>
        </p:spPr>
        <p:txBody>
          <a:bodyPr/>
          <a:p>
            <a:pPr marL="0" indent="0">
              <a:buFont typeface="Wingdings" panose="05000000000000000000" charset="0"/>
              <a:buNone/>
            </a:pPr>
            <a:r>
              <a:rPr>
                <a:sym typeface="+mn-ea"/>
              </a:rPr>
              <a:t>这款区间浮动利率票据，可分解成以下三个较为基础的金融工具：</a:t>
            </a:r>
            <a:endParaRPr>
              <a:sym typeface="+mn-ea"/>
            </a:endParaRPr>
          </a:p>
          <a:p>
            <a:pPr marL="342900" indent="-342900">
              <a:buFont typeface="+mj-ea"/>
              <a:buAutoNum type="circleNumDbPlain"/>
            </a:pPr>
            <a:r>
              <a:rPr>
                <a:sym typeface="+mn-ea"/>
              </a:rPr>
              <a:t> 利率为</a:t>
            </a:r>
            <a:r>
              <a:rPr lang="en-US" altLang="zh-CN">
                <a:sym typeface="+mn-ea"/>
              </a:rPr>
              <a:t>3</a:t>
            </a:r>
            <a:r>
              <a:rPr>
                <a:sym typeface="+mn-ea"/>
              </a:rPr>
              <a:t>月期美元</a:t>
            </a:r>
            <a:r>
              <a:rPr lang="en-US" altLang="zh-CN">
                <a:sym typeface="+mn-ea"/>
              </a:rPr>
              <a:t>Libor</a:t>
            </a:r>
            <a:r>
              <a:rPr>
                <a:sym typeface="+mn-ea"/>
              </a:rPr>
              <a:t>的</a:t>
            </a:r>
            <a:r>
              <a:rPr lang="en-US" altLang="zh-CN">
                <a:sym typeface="+mn-ea"/>
              </a:rPr>
              <a:t>5</a:t>
            </a:r>
            <a:r>
              <a:rPr>
                <a:sym typeface="+mn-ea"/>
              </a:rPr>
              <a:t>年期浮动利率票据；</a:t>
            </a:r>
            <a:endParaRPr>
              <a:sym typeface="+mn-ea"/>
            </a:endParaRPr>
          </a:p>
          <a:p>
            <a:pPr marL="342900" indent="-342900">
              <a:buFont typeface="+mj-ea"/>
              <a:buAutoNum type="circleNumDbPlain"/>
            </a:pPr>
            <a:r>
              <a:rPr>
                <a:sym typeface="+mn-ea"/>
              </a:rPr>
              <a:t> 卖出行权利率为</a:t>
            </a:r>
            <a:r>
              <a:rPr lang="en-US" altLang="zh-CN">
                <a:sym typeface="+mn-ea"/>
              </a:rPr>
              <a:t>10%</a:t>
            </a:r>
            <a:r>
              <a:rPr>
                <a:sym typeface="+mn-ea"/>
              </a:rPr>
              <a:t>，标的为</a:t>
            </a:r>
            <a:r>
              <a:rPr lang="en-US" altLang="zh-CN">
                <a:sym typeface="+mn-ea"/>
              </a:rPr>
              <a:t>3</a:t>
            </a:r>
            <a:r>
              <a:rPr>
                <a:sym typeface="+mn-ea"/>
              </a:rPr>
              <a:t>月期美元</a:t>
            </a:r>
            <a:r>
              <a:rPr lang="en-US" altLang="zh-CN">
                <a:sym typeface="+mn-ea"/>
              </a:rPr>
              <a:t>Libor</a:t>
            </a:r>
            <a:r>
              <a:rPr>
                <a:sym typeface="+mn-ea"/>
              </a:rPr>
              <a:t>的利率上限期权；</a:t>
            </a:r>
            <a:endParaRPr>
              <a:sym typeface="+mn-ea"/>
            </a:endParaRPr>
          </a:p>
          <a:p>
            <a:pPr marL="342900" indent="-342900">
              <a:buFont typeface="+mj-ea"/>
              <a:buAutoNum type="circleNumDbPlain"/>
            </a:pPr>
            <a:r>
              <a:rPr>
                <a:sym typeface="+mn-ea"/>
              </a:rPr>
              <a:t> 买入行权利率为</a:t>
            </a:r>
            <a:r>
              <a:rPr lang="en-US" altLang="zh-CN">
                <a:sym typeface="+mn-ea"/>
              </a:rPr>
              <a:t>5%</a:t>
            </a:r>
            <a:r>
              <a:rPr>
                <a:sym typeface="+mn-ea"/>
              </a:rPr>
              <a:t>、标的为</a:t>
            </a:r>
            <a:r>
              <a:rPr lang="en-US" altLang="zh-CN">
                <a:sym typeface="+mn-ea"/>
              </a:rPr>
              <a:t>3</a:t>
            </a:r>
            <a:r>
              <a:rPr>
                <a:sym typeface="+mn-ea"/>
              </a:rPr>
              <a:t>月期美元</a:t>
            </a:r>
            <a:r>
              <a:rPr lang="en-US" altLang="zh-CN">
                <a:sym typeface="+mn-ea"/>
              </a:rPr>
              <a:t>Libor</a:t>
            </a:r>
            <a:r>
              <a:rPr>
                <a:sym typeface="+mn-ea"/>
              </a:rPr>
              <a:t>的利率下限期权。</a:t>
            </a:r>
            <a:endParaRPr>
              <a:sym typeface="+mn-ea"/>
            </a:endParaRPr>
          </a:p>
        </p:txBody>
      </p:sp>
    </p:spTree>
    <p:custDataLst>
      <p:tags r:id="rId3"/>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p>
            <a:r>
              <a:rPr lang="zh-CN" altLang="en-US" sz="5400" b="0" spc="0" dirty="0">
                <a:solidFill>
                  <a:schemeClr val="tx1"/>
                </a:solidFill>
                <a:effectLst>
                  <a:outerShdw blurRad="38100" dist="38100" dir="2700000" algn="tl">
                    <a:srgbClr val="000000">
                      <a:alpha val="43137"/>
                    </a:srgbClr>
                  </a:outerShdw>
                </a:effectLst>
                <a:latin typeface="+mj-lt"/>
                <a:ea typeface="+mj-ea"/>
              </a:rPr>
              <a:t>第八章 结构化产品</a:t>
            </a:r>
            <a:endParaRPr lang="zh-CN" altLang="zh-CN" sz="5400">
              <a:latin typeface="+mj-ea"/>
              <a:ea typeface="+mj-ea"/>
              <a:cs typeface="+mj-ea"/>
            </a:endParaRPr>
          </a:p>
        </p:txBody>
      </p:sp>
      <p:sp>
        <p:nvSpPr>
          <p:cNvPr id="3" name="副标题 2"/>
          <p:cNvSpPr>
            <a:spLocks noGrp="1"/>
          </p:cNvSpPr>
          <p:nvPr>
            <p:ph type="subTitle" idx="1"/>
            <p:custDataLst>
              <p:tags r:id="rId2"/>
            </p:custDataLst>
          </p:nvPr>
        </p:nvSpPr>
        <p:spPr/>
        <p:txBody>
          <a:bodyPr/>
          <a:p>
            <a:r>
              <a:rPr lang="zh-CN" altLang="en-US"/>
              <a:t>第三节 汇率类结构化产品</a:t>
            </a:r>
            <a:endParaRPr lang="zh-CN" altLang="en-US"/>
          </a:p>
        </p:txBody>
      </p:sp>
    </p:spTree>
    <p:custDataLst>
      <p:tags r:id="rId3"/>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汇率类结构化产品</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81510"/>
            <a:ext cx="10969200" cy="4759200"/>
          </a:xfrm>
        </p:spPr>
        <p:txBody>
          <a:bodyPr/>
          <a:p>
            <a:pPr marL="0" indent="0">
              <a:buFont typeface="Wingdings" panose="05000000000000000000" charset="0"/>
              <a:buNone/>
            </a:pPr>
            <a:r>
              <a:rPr>
                <a:sym typeface="+mn-ea"/>
              </a:rPr>
              <a:t>汇率类结构化产品投资收益联结于汇率变化，即产品利息收入和本金偿还都收到汇率变化的影响。</a:t>
            </a:r>
            <a:endParaRPr>
              <a:sym typeface="+mn-ea"/>
            </a:endParaRPr>
          </a:p>
          <a:p>
            <a:pPr marL="0" indent="0">
              <a:buFont typeface="Wingdings" panose="05000000000000000000" charset="0"/>
              <a:buNone/>
            </a:pPr>
            <a:r>
              <a:rPr>
                <a:sym typeface="+mn-ea"/>
              </a:rPr>
              <a:t>汇率类结构化产品有两种基本结构：</a:t>
            </a:r>
            <a:endParaRPr>
              <a:sym typeface="+mn-ea"/>
            </a:endParaRPr>
          </a:p>
          <a:p>
            <a:pPr>
              <a:buFont typeface="Wingdings" panose="05000000000000000000" charset="0"/>
              <a:buChar char="n"/>
            </a:pPr>
            <a:r>
              <a:rPr>
                <a:sym typeface="+mn-ea"/>
              </a:rPr>
              <a:t> 双货币结构</a:t>
            </a:r>
            <a:endParaRPr>
              <a:sym typeface="+mn-ea"/>
            </a:endParaRPr>
          </a:p>
          <a:p>
            <a:pPr>
              <a:buFont typeface="Wingdings" panose="05000000000000000000" charset="0"/>
              <a:buChar char="n"/>
            </a:pPr>
            <a:r>
              <a:rPr>
                <a:sym typeface="+mn-ea"/>
              </a:rPr>
              <a:t> 货币联结结构</a:t>
            </a:r>
            <a:endParaRPr>
              <a:sym typeface="+mn-ea"/>
            </a:endParaRPr>
          </a:p>
        </p:txBody>
      </p:sp>
    </p:spTree>
    <p:custDataLst>
      <p:tags r:id="rId3"/>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权益类结构化产品</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p:txBody>
          <a:bodyPr/>
          <a:p>
            <a:pPr marL="0" indent="0">
              <a:buNone/>
            </a:pPr>
            <a:r>
              <a:t>权益类结构化产品是固定收益证券和以股权类资产为标的的金融衍生工具的组合。</a:t>
            </a:r>
          </a:p>
          <a:p>
            <a:pPr marL="0" indent="0">
              <a:buNone/>
            </a:pPr>
            <a:r>
              <a:t>下面以案例的型式介绍典型的权益类结构化产品：</a:t>
            </a:r>
          </a:p>
          <a:p>
            <a:pPr>
              <a:buFont typeface="Wingdings" panose="05000000000000000000" charset="0"/>
              <a:buChar char="n"/>
            </a:pPr>
            <a:r>
              <a:t> 保本型股指联结票据</a:t>
            </a:r>
          </a:p>
          <a:p>
            <a:pPr>
              <a:buFont typeface="Wingdings" panose="05000000000000000000" charset="0"/>
              <a:buChar char="n"/>
            </a:pPr>
            <a:r>
              <a:t> 收益增强型股指联结票据</a:t>
            </a:r>
          </a:p>
          <a:p>
            <a:pPr>
              <a:buFont typeface="Wingdings" panose="05000000000000000000" charset="0"/>
              <a:buChar char="n"/>
            </a:pPr>
            <a:r>
              <a:t> 参与型红利证</a:t>
            </a:r>
          </a:p>
          <a:p>
            <a:pPr marL="0" indent="0">
              <a:buFont typeface="Wingdings" panose="05000000000000000000" charset="0"/>
              <a:buNone/>
            </a:pP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双货币债券</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81510"/>
            <a:ext cx="10969200" cy="4759200"/>
          </a:xfrm>
        </p:spPr>
        <p:txBody>
          <a:bodyPr/>
          <a:p>
            <a:pPr marL="0" indent="0">
              <a:buFont typeface="Wingdings" panose="05000000000000000000" charset="0"/>
              <a:buNone/>
            </a:pPr>
            <a:r>
              <a:rPr>
                <a:sym typeface="+mn-ea"/>
              </a:rPr>
              <a:t>双货币债券与普通的债券类似，会定期支付利息并在期末偿还本金，但是其利息的计价货币与本金偿还的计价货币不同。具体而言，投资者的本金和债券的利息均以相同的货币（本币）计价，而债券的本金偿还却以另外一种货币（外币）计价。</a:t>
            </a:r>
            <a:endParaRPr>
              <a:sym typeface="+mn-ea"/>
            </a:endParaRPr>
          </a:p>
          <a:p>
            <a:pPr marL="0" indent="0">
              <a:buFont typeface="Wingdings" panose="05000000000000000000" charset="0"/>
              <a:buNone/>
            </a:pPr>
            <a:r>
              <a:rPr>
                <a:sym typeface="+mn-ea"/>
              </a:rPr>
              <a:t>两种货币的汇率发生变化，将影响该债券在期末收回的本金的价值，使得该债券蕴含了汇率风险。</a:t>
            </a:r>
            <a:endParaRPr>
              <a:sym typeface="+mn-ea"/>
            </a:endParaRPr>
          </a:p>
        </p:txBody>
      </p:sp>
    </p:spTree>
    <p:custDataLst>
      <p:tags r:id="rId3"/>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双货币债券</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81510"/>
            <a:ext cx="10969200" cy="4759200"/>
          </a:xfrm>
        </p:spPr>
        <p:txBody>
          <a:bodyPr/>
          <a:p>
            <a:pPr marL="0" indent="0">
              <a:buFont typeface="Wingdings" panose="05000000000000000000" charset="0"/>
              <a:buNone/>
            </a:pPr>
            <a:r>
              <a:rPr>
                <a:sym typeface="+mn-ea"/>
              </a:rPr>
              <a:t>下表是一款双货币债券的主要条款：</a:t>
            </a:r>
            <a:endParaRPr>
              <a:sym typeface="+mn-ea"/>
            </a:endParaRPr>
          </a:p>
          <a:p>
            <a:pPr marL="0" indent="0">
              <a:buFont typeface="Wingdings" panose="05000000000000000000" charset="0"/>
              <a:buNone/>
            </a:pPr>
            <a:endParaRPr>
              <a:sym typeface="+mn-ea"/>
            </a:endParaRPr>
          </a:p>
        </p:txBody>
      </p:sp>
      <p:graphicFrame>
        <p:nvGraphicFramePr>
          <p:cNvPr id="5" name="表格 4"/>
          <p:cNvGraphicFramePr/>
          <p:nvPr>
            <p:custDataLst>
              <p:tags r:id="rId3"/>
            </p:custDataLst>
          </p:nvPr>
        </p:nvGraphicFramePr>
        <p:xfrm>
          <a:off x="1826260" y="2481580"/>
          <a:ext cx="8533130" cy="4191000"/>
        </p:xfrm>
        <a:graphic>
          <a:graphicData uri="http://schemas.openxmlformats.org/drawingml/2006/table">
            <a:tbl>
              <a:tblPr firstRow="1" bandRow="1">
                <a:tableStyleId>{5C22544A-7EE6-4342-B048-85BDC9FD1C3A}</a:tableStyleId>
              </a:tblPr>
              <a:tblGrid>
                <a:gridCol w="2542540"/>
                <a:gridCol w="5990590"/>
              </a:tblGrid>
              <a:tr h="381000">
                <a:tc>
                  <a:txBody>
                    <a:bodyPr/>
                    <a:p>
                      <a:pPr algn="ctr">
                        <a:buNone/>
                      </a:pPr>
                      <a:r>
                        <a:rPr lang="zh-CN" altLang="en-US">
                          <a:solidFill>
                            <a:srgbClr val="FFFFFF"/>
                          </a:solidFill>
                        </a:rPr>
                        <a:t>项目</a:t>
                      </a:r>
                      <a:endParaRPr lang="zh-CN" altLang="en-US">
                        <a:solidFill>
                          <a:srgbClr val="FFFFFF"/>
                        </a:solidFill>
                      </a:endParaRPr>
                    </a:p>
                  </a:txBody>
                  <a:tcPr>
                    <a:lnL>
                      <a:noFill/>
                    </a:lnL>
                    <a:lnR w="19050">
                      <a:solidFill>
                        <a:srgbClr val="FFFFFF"/>
                      </a:solidFill>
                      <a:prstDash val="solid"/>
                    </a:lnR>
                    <a:lnT>
                      <a:noFill/>
                    </a:lnT>
                    <a:lnB>
                      <a:noFill/>
                    </a:lnB>
                    <a:solidFill>
                      <a:srgbClr val="404040"/>
                    </a:solidFill>
                  </a:tcPr>
                </a:tc>
                <a:tc>
                  <a:txBody>
                    <a:bodyPr/>
                    <a:p>
                      <a:pPr algn="ctr">
                        <a:buNone/>
                      </a:pPr>
                      <a:r>
                        <a:rPr lang="zh-CN" altLang="en-US">
                          <a:solidFill>
                            <a:srgbClr val="FFFFFF"/>
                          </a:solidFill>
                        </a:rPr>
                        <a:t>条款</a:t>
                      </a:r>
                      <a:endParaRPr lang="zh-CN" altLang="en-US">
                        <a:solidFill>
                          <a:srgbClr val="FFFFFF"/>
                        </a:solidFill>
                      </a:endParaRPr>
                    </a:p>
                  </a:txBody>
                  <a:tcPr>
                    <a:lnL w="19050">
                      <a:solidFill>
                        <a:srgbClr val="FFFFFF"/>
                      </a:solidFill>
                      <a:prstDash val="solid"/>
                    </a:lnL>
                    <a:lnR>
                      <a:noFill/>
                    </a:lnR>
                    <a:lnT>
                      <a:noFill/>
                    </a:lnT>
                    <a:lnB>
                      <a:noFill/>
                    </a:lnB>
                    <a:solidFill>
                      <a:srgbClr val="E34D4D"/>
                    </a:solidFill>
                  </a:tcPr>
                </a:tc>
              </a:tr>
              <a:tr h="381000">
                <a:tc>
                  <a:txBody>
                    <a:bodyPr/>
                    <a:p>
                      <a:pPr algn="ctr">
                        <a:buNone/>
                      </a:pPr>
                      <a:r>
                        <a:rPr lang="zh-CN" altLang="en-US">
                          <a:solidFill>
                            <a:srgbClr val="404040"/>
                          </a:solidFill>
                        </a:rPr>
                        <a:t>发行人</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zh-CN" altLang="en-US">
                          <a:solidFill>
                            <a:srgbClr val="404040"/>
                          </a:solidFill>
                        </a:rPr>
                        <a:t>某</a:t>
                      </a:r>
                      <a:r>
                        <a:rPr lang="en-US" altLang="zh-CN">
                          <a:solidFill>
                            <a:srgbClr val="404040"/>
                          </a:solidFill>
                        </a:rPr>
                        <a:t>AAA</a:t>
                      </a:r>
                      <a:r>
                        <a:rPr lang="zh-CN" altLang="en-US">
                          <a:solidFill>
                            <a:srgbClr val="404040"/>
                          </a:solidFill>
                        </a:rPr>
                        <a:t>级商业银行</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发行规模</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solidFill>
                            <a:srgbClr val="404040"/>
                          </a:solidFill>
                        </a:rPr>
                        <a:t>5</a:t>
                      </a:r>
                      <a:r>
                        <a:rPr lang="zh-CN" altLang="en-US">
                          <a:solidFill>
                            <a:srgbClr val="404040"/>
                          </a:solidFill>
                        </a:rPr>
                        <a:t>亿元人民币</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债券期限</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3</a:t>
                      </a:r>
                      <a:r>
                        <a:rPr lang="zh-CN">
                          <a:solidFill>
                            <a:srgbClr val="404040"/>
                          </a:solidFill>
                        </a:rPr>
                        <a:t>年</a:t>
                      </a:r>
                      <a:endParaRPr lang="zh-CN">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息票率</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6.00%</a:t>
                      </a:r>
                      <a:r>
                        <a:rPr lang="zh-CN" altLang="en-US">
                          <a:solidFill>
                            <a:srgbClr val="404040"/>
                          </a:solidFill>
                        </a:rPr>
                        <a:t>，按年支付，以人民币计价和支付</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到期价值</a:t>
                      </a:r>
                      <a:endParaRPr lang="zh-CN" altLang="en-US">
                        <a:solidFill>
                          <a:srgbClr val="404040"/>
                        </a:solidFill>
                      </a:endParaRPr>
                    </a:p>
                  </a:txBody>
                  <a:tcPr>
                    <a:lnL>
                      <a:noFill/>
                    </a:lnL>
                    <a:lnR w="19050">
                      <a:solidFill>
                        <a:srgbClr val="FFFFFF"/>
                      </a:solidFill>
                      <a:prstDash val="solid"/>
                    </a:lnR>
                    <a:lnT>
                      <a:noFill/>
                    </a:lnT>
                    <a:lnB w="19050">
                      <a:solidFill>
                        <a:srgbClr val="E34D4D"/>
                      </a:solidFill>
                      <a:prstDash val="solid"/>
                    </a:lnB>
                    <a:solidFill>
                      <a:schemeClr val="bg1"/>
                    </a:solidFill>
                  </a:tcPr>
                </a:tc>
                <a:tc>
                  <a:txBody>
                    <a:bodyPr/>
                    <a:p>
                      <a:pPr algn="l">
                        <a:buNone/>
                      </a:pPr>
                      <a:r>
                        <a:rPr lang="en-US" altLang="zh-CN">
                          <a:solidFill>
                            <a:srgbClr val="404040"/>
                          </a:solidFill>
                        </a:rPr>
                        <a:t>0.8</a:t>
                      </a:r>
                      <a:r>
                        <a:rPr lang="zh-CN" altLang="en-US">
                          <a:solidFill>
                            <a:srgbClr val="404040"/>
                          </a:solidFill>
                        </a:rPr>
                        <a:t>亿美元</a:t>
                      </a:r>
                      <a:endParaRPr lang="zh-CN" altLang="en-US">
                        <a:solidFill>
                          <a:srgbClr val="404040"/>
                        </a:solidFill>
                      </a:endParaRPr>
                    </a:p>
                  </a:txBody>
                  <a:tcPr>
                    <a:lnL w="19050">
                      <a:solidFill>
                        <a:srgbClr val="FFFFFF"/>
                      </a:solidFill>
                      <a:prstDash val="solid"/>
                    </a:lnL>
                    <a:lnR>
                      <a:noFill/>
                    </a:lnR>
                    <a:lnT>
                      <a:noFill/>
                    </a:lnT>
                    <a:lnB w="19050">
                      <a:solidFill>
                        <a:srgbClr val="E34D4D"/>
                      </a:solidFill>
                      <a:prstDash val="solid"/>
                    </a:lnB>
                    <a:solidFill>
                      <a:schemeClr val="bg1"/>
                    </a:solidFill>
                  </a:tcPr>
                </a:tc>
              </a:tr>
            </a:tbl>
          </a:graphicData>
        </a:graphic>
      </p:graphicFrame>
    </p:spTree>
    <p:custDataLst>
      <p:tags r:id="rId4"/>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双货币债券</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94210"/>
            <a:ext cx="10969200" cy="4759200"/>
          </a:xfrm>
        </p:spPr>
        <p:txBody>
          <a:bodyPr/>
          <a:p>
            <a:pPr marL="0" indent="0">
              <a:buFont typeface="Wingdings" panose="05000000000000000000" charset="0"/>
              <a:buNone/>
            </a:pPr>
            <a:r>
              <a:rPr>
                <a:sym typeface="+mn-ea"/>
              </a:rPr>
              <a:t>双货币债券可以分解成两类基本的金融工具：</a:t>
            </a:r>
            <a:endParaRPr>
              <a:sym typeface="+mn-ea"/>
            </a:endParaRPr>
          </a:p>
          <a:p>
            <a:pPr marL="342900" indent="-342900">
              <a:buFont typeface="+mj-ea"/>
              <a:buAutoNum type="circleNumDbPlain"/>
            </a:pPr>
            <a:r>
              <a:rPr>
                <a:sym typeface="+mn-ea"/>
              </a:rPr>
              <a:t> 一份普通的、以本币计价的固定利率债券；</a:t>
            </a:r>
            <a:endParaRPr>
              <a:sym typeface="+mn-ea"/>
            </a:endParaRPr>
          </a:p>
          <a:p>
            <a:pPr marL="342900" indent="-342900">
              <a:buFont typeface="+mj-ea"/>
              <a:buAutoNum type="circleNumDbPlain"/>
            </a:pPr>
            <a:r>
              <a:rPr>
                <a:sym typeface="+mn-ea"/>
              </a:rPr>
              <a:t> 一份或多份外汇远期合约</a:t>
            </a:r>
            <a:endParaRPr>
              <a:sym typeface="+mn-ea"/>
            </a:endParaRPr>
          </a:p>
          <a:p>
            <a:pPr marL="0" indent="0">
              <a:buFont typeface="+mj-ea"/>
              <a:buNone/>
            </a:pPr>
            <a:endParaRPr>
              <a:sym typeface="+mn-ea"/>
            </a:endParaRPr>
          </a:p>
          <a:p>
            <a:pPr marL="0" indent="0">
              <a:buFont typeface="+mj-ea"/>
              <a:buNone/>
            </a:pPr>
            <a:r>
              <a:rPr>
                <a:sym typeface="+mn-ea"/>
              </a:rPr>
              <a:t>产品的基本特征体现在以下几个方面：</a:t>
            </a:r>
            <a:endParaRPr>
              <a:sym typeface="+mn-ea"/>
            </a:endParaRPr>
          </a:p>
          <a:p>
            <a:pPr marL="0" indent="0">
              <a:buFont typeface="+mj-ea"/>
              <a:buNone/>
            </a:pPr>
            <a:r>
              <a:rPr>
                <a:sym typeface="+mn-ea"/>
              </a:rPr>
              <a:t>（</a:t>
            </a:r>
            <a:r>
              <a:rPr lang="en-US" altLang="zh-CN">
                <a:sym typeface="+mn-ea"/>
              </a:rPr>
              <a:t>1</a:t>
            </a:r>
            <a:r>
              <a:rPr>
                <a:sym typeface="+mn-ea"/>
              </a:rPr>
              <a:t>）投资者的利息收入不存在外汇风险，因为利息支付是以人民币计价的；</a:t>
            </a:r>
            <a:endParaRPr>
              <a:sym typeface="+mn-ea"/>
            </a:endParaRPr>
          </a:p>
          <a:p>
            <a:pPr marL="0" indent="0">
              <a:buFont typeface="+mj-ea"/>
              <a:buNone/>
            </a:pPr>
            <a:r>
              <a:rPr>
                <a:sym typeface="+mn-ea"/>
              </a:rPr>
              <a:t>（</a:t>
            </a:r>
            <a:r>
              <a:rPr lang="en-US" altLang="zh-CN">
                <a:sym typeface="+mn-ea"/>
              </a:rPr>
              <a:t>2</a:t>
            </a:r>
            <a:r>
              <a:rPr>
                <a:sym typeface="+mn-ea"/>
              </a:rPr>
              <a:t>）投资者获得的利息收入要高于同期的可比的普通债券的利息收入；</a:t>
            </a:r>
            <a:endParaRPr>
              <a:sym typeface="+mn-ea"/>
            </a:endParaRPr>
          </a:p>
          <a:p>
            <a:pPr marL="0" indent="0">
              <a:buFont typeface="+mj-ea"/>
              <a:buNone/>
            </a:pPr>
            <a:r>
              <a:rPr>
                <a:sym typeface="+mn-ea"/>
              </a:rPr>
              <a:t>（</a:t>
            </a:r>
            <a:r>
              <a:rPr lang="en-US" altLang="zh-CN">
                <a:sym typeface="+mn-ea"/>
              </a:rPr>
              <a:t>3</a:t>
            </a:r>
            <a:r>
              <a:rPr>
                <a:sym typeface="+mn-ea"/>
              </a:rPr>
              <a:t>）投资者的本金收回将承担外汇风险，风险敞口等于投资本金，因为在债券到期时，投资者将收到美元作为本金偿还，所以需要将美元换成人民币。</a:t>
            </a:r>
            <a:endParaRPr>
              <a:sym typeface="+mn-ea"/>
            </a:endParaRPr>
          </a:p>
          <a:p>
            <a:pPr marL="0" indent="0">
              <a:buFont typeface="Wingdings" panose="05000000000000000000" charset="0"/>
              <a:buNone/>
            </a:pPr>
            <a:endParaRPr>
              <a:sym typeface="+mn-ea"/>
            </a:endParaRPr>
          </a:p>
        </p:txBody>
      </p:sp>
    </p:spTree>
    <p:custDataLst>
      <p:tags r:id="rId3"/>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指数货币期权票据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94210"/>
            <a:ext cx="10969200" cy="4759200"/>
          </a:xfrm>
        </p:spPr>
        <p:txBody>
          <a:bodyPr/>
          <a:p>
            <a:pPr marL="0" indent="0">
              <a:buFont typeface="Wingdings" panose="05000000000000000000" charset="0"/>
              <a:buNone/>
            </a:pPr>
            <a:r>
              <a:rPr>
                <a:sym typeface="+mn-ea"/>
              </a:rPr>
              <a:t>指数货币期权票据（</a:t>
            </a:r>
            <a:r>
              <a:rPr lang="en-US" altLang="zh-CN">
                <a:sym typeface="+mn-ea"/>
              </a:rPr>
              <a:t>Indexed Currency Option Note</a:t>
            </a:r>
            <a:r>
              <a:rPr>
                <a:sym typeface="+mn-ea"/>
              </a:rPr>
              <a:t>，</a:t>
            </a:r>
            <a:r>
              <a:rPr lang="en-US" altLang="zh-CN">
                <a:sym typeface="+mn-ea"/>
              </a:rPr>
              <a:t>ICON</a:t>
            </a:r>
            <a:r>
              <a:rPr>
                <a:sym typeface="+mn-ea"/>
              </a:rPr>
              <a:t>）是普通债券类资产与货币期权的组合。其内嵌的货币期权将影响票据的赎回价值。</a:t>
            </a:r>
            <a:endParaRPr>
              <a:sym typeface="+mn-ea"/>
            </a:endParaRPr>
          </a:p>
          <a:p>
            <a:pPr marL="0" indent="0">
              <a:buFont typeface="Wingdings" panose="05000000000000000000" charset="0"/>
              <a:buNone/>
            </a:pPr>
            <a:r>
              <a:rPr>
                <a:sym typeface="+mn-ea"/>
              </a:rPr>
              <a:t>之所以称之为“指数货币期权票据”，是因为内嵌期权影响到期价值的方式并不是简单地将期权价值叠加到投资本金中，而是以乘数因子的方式按特定的比例缩小或放大票据的赎回价值。内嵌期权的结构特征决定了指数货币期权票据的风险和收益特征。</a:t>
            </a:r>
            <a:endParaRPr>
              <a:sym typeface="+mn-ea"/>
            </a:endParaRPr>
          </a:p>
        </p:txBody>
      </p:sp>
    </p:spTree>
    <p:custDataLst>
      <p:tags r:id="rId3"/>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p:sp>
        <p:nvSpPr>
          <p:cNvPr id="2" name="标题 1"/>
          <p:cNvSpPr>
            <a:spLocks noGrp="1"/>
          </p:cNvSpPr>
          <p:nvPr>
            <p:ph type="title"/>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指数货币期权票据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08400" y="1313870"/>
            <a:ext cx="10969200" cy="4759200"/>
          </a:xfrm>
        </p:spPr>
        <p:txBody>
          <a:bodyPr/>
          <a:p>
            <a:pPr marL="0" indent="0">
              <a:buNone/>
            </a:pPr>
            <a:r>
              <a:rPr>
                <a:sym typeface="+mn-ea"/>
              </a:rPr>
              <a:t>下面是一款简单的指数货币期权票据的主要条款：</a:t>
            </a:r>
            <a:endParaRPr>
              <a:sym typeface="+mn-ea"/>
            </a:endParaRPr>
          </a:p>
          <a:p>
            <a:endParaRPr lang="zh-CN" altLang="en-US"/>
          </a:p>
        </p:txBody>
      </p:sp>
      <p:graphicFrame>
        <p:nvGraphicFramePr>
          <p:cNvPr id="5" name="表格 4"/>
          <p:cNvGraphicFramePr/>
          <p:nvPr>
            <p:custDataLst>
              <p:tags r:id="rId1"/>
            </p:custDataLst>
          </p:nvPr>
        </p:nvGraphicFramePr>
        <p:xfrm>
          <a:off x="1414145" y="1922145"/>
          <a:ext cx="9799320" cy="4284980"/>
        </p:xfrm>
        <a:graphic>
          <a:graphicData uri="http://schemas.openxmlformats.org/drawingml/2006/table">
            <a:tbl>
              <a:tblPr firstRow="1" bandRow="1">
                <a:tableStyleId>{5C22544A-7EE6-4342-B048-85BDC9FD1C3A}</a:tableStyleId>
              </a:tblPr>
              <a:tblGrid>
                <a:gridCol w="2301240"/>
                <a:gridCol w="7498080"/>
              </a:tblGrid>
              <a:tr h="381000">
                <a:tc>
                  <a:txBody>
                    <a:bodyPr/>
                    <a:p>
                      <a:pPr algn="ctr">
                        <a:buNone/>
                      </a:pPr>
                      <a:r>
                        <a:rPr lang="zh-CN" altLang="en-US">
                          <a:solidFill>
                            <a:srgbClr val="FFFFFF"/>
                          </a:solidFill>
                        </a:rPr>
                        <a:t>项目</a:t>
                      </a:r>
                      <a:endParaRPr lang="zh-CN" altLang="en-US">
                        <a:solidFill>
                          <a:srgbClr val="FFFFFF"/>
                        </a:solidFill>
                      </a:endParaRPr>
                    </a:p>
                  </a:txBody>
                  <a:tcPr>
                    <a:lnL>
                      <a:noFill/>
                    </a:lnL>
                    <a:lnR w="19050">
                      <a:solidFill>
                        <a:srgbClr val="FFFFFF"/>
                      </a:solidFill>
                      <a:prstDash val="solid"/>
                    </a:lnR>
                    <a:lnT>
                      <a:noFill/>
                    </a:lnT>
                    <a:lnB>
                      <a:noFill/>
                    </a:lnB>
                    <a:solidFill>
                      <a:srgbClr val="404040"/>
                    </a:solidFill>
                  </a:tcPr>
                </a:tc>
                <a:tc>
                  <a:txBody>
                    <a:bodyPr/>
                    <a:p>
                      <a:pPr algn="ctr">
                        <a:buNone/>
                      </a:pPr>
                      <a:r>
                        <a:rPr lang="zh-CN" altLang="en-US">
                          <a:solidFill>
                            <a:srgbClr val="FFFFFF"/>
                          </a:solidFill>
                        </a:rPr>
                        <a:t>条款</a:t>
                      </a:r>
                      <a:endParaRPr lang="zh-CN" altLang="en-US">
                        <a:solidFill>
                          <a:srgbClr val="FFFFFF"/>
                        </a:solidFill>
                      </a:endParaRPr>
                    </a:p>
                  </a:txBody>
                  <a:tcPr>
                    <a:lnL w="19050">
                      <a:solidFill>
                        <a:srgbClr val="FFFFFF"/>
                      </a:solidFill>
                      <a:prstDash val="solid"/>
                    </a:lnL>
                    <a:lnR>
                      <a:noFill/>
                    </a:lnR>
                    <a:lnT>
                      <a:noFill/>
                    </a:lnT>
                    <a:lnB>
                      <a:noFill/>
                    </a:lnB>
                    <a:solidFill>
                      <a:srgbClr val="E34D4D"/>
                    </a:solidFill>
                  </a:tcPr>
                </a:tc>
              </a:tr>
              <a:tr h="381000">
                <a:tc>
                  <a:txBody>
                    <a:bodyPr/>
                    <a:p>
                      <a:pPr algn="ctr">
                        <a:buNone/>
                      </a:pPr>
                      <a:r>
                        <a:rPr lang="zh-CN" altLang="en-US">
                          <a:solidFill>
                            <a:srgbClr val="404040"/>
                          </a:solidFill>
                        </a:rPr>
                        <a:t>发行规模</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solidFill>
                            <a:srgbClr val="404040"/>
                          </a:solidFill>
                        </a:rPr>
                        <a:t>1</a:t>
                      </a:r>
                      <a:r>
                        <a:rPr lang="zh-CN" altLang="en-US">
                          <a:solidFill>
                            <a:srgbClr val="404040"/>
                          </a:solidFill>
                        </a:rPr>
                        <a:t>亿美元</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票据期限</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solidFill>
                            <a:srgbClr val="404040"/>
                          </a:solidFill>
                        </a:rPr>
                        <a:t>5</a:t>
                      </a:r>
                      <a:r>
                        <a:rPr lang="zh-CN" altLang="en-US">
                          <a:solidFill>
                            <a:srgbClr val="404040"/>
                          </a:solidFill>
                        </a:rPr>
                        <a:t>年</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息票率</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5.00%</a:t>
                      </a:r>
                      <a:r>
                        <a:rPr lang="zh-CN" altLang="en-US">
                          <a:solidFill>
                            <a:srgbClr val="404040"/>
                          </a:solidFill>
                        </a:rPr>
                        <a:t>，按年支付，以美元计价和支付</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68300">
                <a:tc>
                  <a:txBody>
                    <a:bodyPr/>
                    <a:p>
                      <a:pPr algn="ctr">
                        <a:buNone/>
                      </a:pPr>
                      <a:r>
                        <a:rPr lang="zh-CN" altLang="en-US">
                          <a:solidFill>
                            <a:srgbClr val="404040"/>
                          </a:solidFill>
                        </a:rPr>
                        <a:t>目标汇率</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zh-CN" altLang="en-US">
                          <a:solidFill>
                            <a:srgbClr val="404040"/>
                          </a:solidFill>
                        </a:rPr>
                        <a:t>人民币兑美元</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1907540">
                <a:tc>
                  <a:txBody>
                    <a:bodyPr/>
                    <a:p>
                      <a:pPr algn="ctr">
                        <a:buClrTx/>
                        <a:buSzTx/>
                        <a:buFontTx/>
                        <a:buNone/>
                      </a:pPr>
                      <a:r>
                        <a:rPr lang="zh-CN" altLang="en-US">
                          <a:solidFill>
                            <a:srgbClr val="404040"/>
                          </a:solidFill>
                        </a:rPr>
                        <a:t>到期价值</a:t>
                      </a:r>
                      <a:endParaRPr lang="zh-CN" altLang="en-US">
                        <a:solidFill>
                          <a:srgbClr val="404040"/>
                        </a:solidFill>
                      </a:endParaRPr>
                    </a:p>
                  </a:txBody>
                  <a:tcPr anchor="ctr" anchorCtr="0">
                    <a:lnL>
                      <a:noFill/>
                    </a:lnL>
                    <a:lnR w="19050">
                      <a:solidFill>
                        <a:srgbClr val="FFFFFF"/>
                      </a:solidFill>
                      <a:prstDash val="solid"/>
                    </a:lnR>
                    <a:lnT>
                      <a:noFill/>
                    </a:lnT>
                    <a:lnB>
                      <a:noFill/>
                    </a:lnB>
                    <a:solidFill>
                      <a:schemeClr val="bg1"/>
                    </a:solidFill>
                  </a:tcPr>
                </a:tc>
                <a:tc>
                  <a:txBody>
                    <a:bodyPr/>
                    <a:p>
                      <a:pPr algn="l">
                        <a:buClrTx/>
                        <a:buSzTx/>
                        <a:buFontTx/>
                        <a:buNone/>
                      </a:pPr>
                      <a:r>
                        <a:rPr lang="zh-CN" altLang="en-US">
                          <a:solidFill>
                            <a:srgbClr val="404040"/>
                          </a:solidFill>
                        </a:rPr>
                        <a:t>当到期时的即期汇率</a:t>
                      </a:r>
                      <a:r>
                        <a:rPr lang="en-US" altLang="zh-CN">
                          <a:solidFill>
                            <a:srgbClr val="404040"/>
                          </a:solidFill>
                        </a:rPr>
                        <a:t>S</a:t>
                      </a:r>
                      <a:r>
                        <a:rPr lang="zh-CN" altLang="en-US">
                          <a:solidFill>
                            <a:srgbClr val="404040"/>
                          </a:solidFill>
                        </a:rPr>
                        <a:t>小于</a:t>
                      </a:r>
                      <a:r>
                        <a:rPr lang="en-US" altLang="zh-CN">
                          <a:solidFill>
                            <a:srgbClr val="404040"/>
                          </a:solidFill>
                        </a:rPr>
                        <a:t>6.5</a:t>
                      </a:r>
                      <a:r>
                        <a:rPr lang="zh-CN" altLang="en-US">
                          <a:solidFill>
                            <a:srgbClr val="404040"/>
                          </a:solidFill>
                        </a:rPr>
                        <a:t>时（人民币升值），投资者收回的本金</a:t>
                      </a:r>
                      <a:r>
                        <a:rPr lang="en-US" altLang="zh-CN">
                          <a:solidFill>
                            <a:srgbClr val="404040"/>
                          </a:solidFill>
                        </a:rPr>
                        <a:t>R</a:t>
                      </a:r>
                      <a:r>
                        <a:rPr lang="zh-CN" altLang="en-US">
                          <a:solidFill>
                            <a:srgbClr val="404040"/>
                          </a:solidFill>
                        </a:rPr>
                        <a:t>按如下公式计算：</a:t>
                      </a:r>
                      <a:endParaRPr lang="zh-CN" altLang="en-US">
                        <a:solidFill>
                          <a:srgbClr val="404040"/>
                        </a:solidFill>
                      </a:endParaRPr>
                    </a:p>
                    <a:p>
                      <a:pPr algn="l">
                        <a:buClrTx/>
                        <a:buSzTx/>
                        <a:buFontTx/>
                        <a:buNone/>
                      </a:pPr>
                      <a:endParaRPr lang="zh-CN" altLang="en-US">
                        <a:solidFill>
                          <a:srgbClr val="404040"/>
                        </a:solidFill>
                      </a:endParaRPr>
                    </a:p>
                    <a:p>
                      <a:pPr algn="l">
                        <a:buClrTx/>
                        <a:buSzTx/>
                        <a:buFontTx/>
                        <a:buNone/>
                      </a:pPr>
                      <a:endParaRPr lang="zh-CN" altLang="en-US">
                        <a:solidFill>
                          <a:srgbClr val="404040"/>
                        </a:solidFill>
                      </a:endParaRPr>
                    </a:p>
                    <a:p>
                      <a:pPr algn="l">
                        <a:buClrTx/>
                        <a:buSzTx/>
                        <a:buFontTx/>
                        <a:buNone/>
                      </a:pPr>
                      <a:endParaRPr lang="zh-CN" altLang="en-US">
                        <a:solidFill>
                          <a:srgbClr val="404040"/>
                        </a:solidFill>
                      </a:endParaRPr>
                    </a:p>
                    <a:p>
                      <a:pPr algn="l">
                        <a:buClrTx/>
                        <a:buSzTx/>
                        <a:buFontTx/>
                        <a:buNone/>
                      </a:pPr>
                      <a:r>
                        <a:rPr lang="zh-CN" altLang="en-US">
                          <a:solidFill>
                            <a:srgbClr val="404040"/>
                          </a:solidFill>
                        </a:rPr>
                        <a:t>反之，当汇率等于或大于</a:t>
                      </a:r>
                      <a:r>
                        <a:rPr lang="en-US" altLang="zh-CN">
                          <a:solidFill>
                            <a:srgbClr val="404040"/>
                          </a:solidFill>
                        </a:rPr>
                        <a:t>6.5</a:t>
                      </a:r>
                      <a:r>
                        <a:rPr lang="zh-CN" altLang="en-US">
                          <a:solidFill>
                            <a:srgbClr val="404040"/>
                          </a:solidFill>
                        </a:rPr>
                        <a:t>时（人民币贬值），投资者全额收回本金。</a:t>
                      </a:r>
                      <a:endParaRPr lang="zh-CN" altLang="en-US">
                        <a:solidFill>
                          <a:srgbClr val="404040"/>
                        </a:solidFill>
                      </a:endParaRPr>
                    </a:p>
                  </a:txBody>
                  <a:tcPr>
                    <a:lnL w="19050">
                      <a:solidFill>
                        <a:srgbClr val="FFFFFF"/>
                      </a:solidFill>
                      <a:prstDash val="solid"/>
                    </a:lnL>
                    <a:lnR>
                      <a:noFill/>
                    </a:lnR>
                    <a:lnT>
                      <a:noFill/>
                    </a:lnT>
                    <a:lnB>
                      <a:noFill/>
                    </a:lnB>
                    <a:solidFill>
                      <a:schemeClr val="bg1"/>
                    </a:solidFill>
                  </a:tcPr>
                </a:tc>
              </a:tr>
              <a:tr h="381000">
                <a:tc>
                  <a:txBody>
                    <a:bodyPr/>
                    <a:p>
                      <a:pPr algn="ctr">
                        <a:buNone/>
                      </a:pPr>
                      <a:r>
                        <a:rPr lang="zh-CN" altLang="en-US">
                          <a:solidFill>
                            <a:srgbClr val="404040"/>
                          </a:solidFill>
                        </a:rPr>
                        <a:t>最低到期价值</a:t>
                      </a:r>
                      <a:endParaRPr lang="zh-CN" altLang="en-US">
                        <a:solidFill>
                          <a:srgbClr val="404040"/>
                        </a:solidFill>
                      </a:endParaRPr>
                    </a:p>
                  </a:txBody>
                  <a:tcPr>
                    <a:lnL>
                      <a:noFill/>
                    </a:lnL>
                    <a:lnR w="19050">
                      <a:solidFill>
                        <a:srgbClr val="FFFFFF"/>
                      </a:solidFill>
                      <a:prstDash val="solid"/>
                    </a:lnR>
                    <a:lnT>
                      <a:noFill/>
                    </a:lnT>
                    <a:lnB w="19050">
                      <a:solidFill>
                        <a:srgbClr val="E34D4D"/>
                      </a:solidFill>
                      <a:prstDash val="solid"/>
                    </a:lnB>
                    <a:solidFill>
                      <a:schemeClr val="bg1">
                        <a:lumMod val="95000"/>
                      </a:schemeClr>
                    </a:solidFill>
                  </a:tcPr>
                </a:tc>
                <a:tc>
                  <a:txBody>
                    <a:bodyPr/>
                    <a:p>
                      <a:pPr algn="l">
                        <a:buNone/>
                      </a:pPr>
                      <a:r>
                        <a:rPr lang="en-US" altLang="zh-CN">
                          <a:solidFill>
                            <a:srgbClr val="404040"/>
                          </a:solidFill>
                        </a:rPr>
                        <a:t>0</a:t>
                      </a:r>
                      <a:endParaRPr lang="en-US" altLang="zh-CN">
                        <a:solidFill>
                          <a:srgbClr val="404040"/>
                        </a:solidFill>
                      </a:endParaRPr>
                    </a:p>
                  </a:txBody>
                  <a:tcPr>
                    <a:lnL w="19050">
                      <a:solidFill>
                        <a:srgbClr val="FFFFFF"/>
                      </a:solidFill>
                      <a:prstDash val="solid"/>
                    </a:lnL>
                    <a:lnR>
                      <a:noFill/>
                    </a:lnR>
                    <a:lnT>
                      <a:noFill/>
                    </a:lnT>
                    <a:lnB w="19050">
                      <a:solidFill>
                        <a:srgbClr val="E34D4D"/>
                      </a:solidFill>
                      <a:prstDash val="solid"/>
                    </a:lnB>
                    <a:solidFill>
                      <a:schemeClr val="bg1">
                        <a:lumMod val="95000"/>
                      </a:schemeClr>
                    </a:solidFill>
                  </a:tcPr>
                </a:tc>
              </a:tr>
            </a:tbl>
          </a:graphicData>
        </a:graphic>
      </p:graphicFrame>
      <p:graphicFrame>
        <p:nvGraphicFramePr>
          <p:cNvPr id="4" name="对象 3">
            <a:hlinkClick r:id="" action="ppaction://ole?verb="/>
          </p:cNvPr>
          <p:cNvGraphicFramePr>
            <a:graphicFrameLocks noChangeAspect="1"/>
          </p:cNvGraphicFramePr>
          <p:nvPr/>
        </p:nvGraphicFramePr>
        <p:xfrm>
          <a:off x="4770120" y="4434840"/>
          <a:ext cx="2273300" cy="613410"/>
        </p:xfrm>
        <a:graphic>
          <a:graphicData uri="http://schemas.openxmlformats.org/presentationml/2006/ole">
            <mc:AlternateContent xmlns:mc="http://schemas.openxmlformats.org/markup-compatibility/2006">
              <mc:Choice xmlns:v="urn:schemas-microsoft-com:vml" Requires="v">
                <p:oleObj spid="_x0000_s1025" name="" r:id="rId2" imgW="1600200" imgH="431800" progId="Equation.KSEE3">
                  <p:embed/>
                </p:oleObj>
              </mc:Choice>
              <mc:Fallback>
                <p:oleObj name="" r:id="rId2" imgW="1600200" imgH="431800" progId="Equation.KSEE3">
                  <p:embed/>
                  <p:pic>
                    <p:nvPicPr>
                      <p:cNvPr id="0" name="图片 1024"/>
                      <p:cNvPicPr/>
                      <p:nvPr/>
                    </p:nvPicPr>
                    <p:blipFill>
                      <a:blip r:embed="rId3"/>
                      <a:stretch>
                        <a:fillRect/>
                      </a:stretch>
                    </p:blipFill>
                    <p:spPr>
                      <a:xfrm>
                        <a:off x="4770120" y="4434840"/>
                        <a:ext cx="2273300" cy="613410"/>
                      </a:xfrm>
                      <a:prstGeom prst="rect">
                        <a:avLst/>
                      </a:prstGeom>
                    </p:spPr>
                  </p:pic>
                </p:oleObj>
              </mc:Fallback>
            </mc:AlternateContent>
          </a:graphicData>
        </a:graphic>
      </p:graphicFrame>
    </p:spTree>
    <p:custDataLst>
      <p:tags r:id="rId4"/>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指数货币期权票据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494210"/>
            <a:ext cx="10969200" cy="4759200"/>
          </a:xfrm>
        </p:spPr>
        <p:txBody>
          <a:bodyPr>
            <a:normAutofit lnSpcReduction="10000"/>
          </a:bodyPr>
          <a:p>
            <a:pPr marL="0" indent="0">
              <a:buFont typeface="Wingdings" panose="05000000000000000000" charset="0"/>
              <a:buNone/>
            </a:pPr>
            <a:r>
              <a:rPr>
                <a:sym typeface="+mn-ea"/>
              </a:rPr>
              <a:t>上述指数货币期权票据可以分解成三类基本的金融工具：</a:t>
            </a:r>
            <a:endParaRPr>
              <a:sym typeface="+mn-ea"/>
            </a:endParaRPr>
          </a:p>
          <a:p>
            <a:pPr marL="342900" indent="-342900">
              <a:buFont typeface="+mj-ea"/>
              <a:buAutoNum type="circleNumDbPlain"/>
            </a:pPr>
            <a:r>
              <a:rPr>
                <a:sym typeface="+mn-ea"/>
              </a:rPr>
              <a:t> 普通的以美元计价的固定利率债券；</a:t>
            </a:r>
            <a:endParaRPr>
              <a:sym typeface="+mn-ea"/>
            </a:endParaRPr>
          </a:p>
          <a:p>
            <a:pPr marL="342900" indent="-342900">
              <a:buFont typeface="+mj-ea"/>
              <a:buAutoNum type="circleNumDbPlain"/>
            </a:pPr>
            <a:r>
              <a:rPr>
                <a:sym typeface="+mn-ea"/>
              </a:rPr>
              <a:t> 人民币看涨期权空头，执行价</a:t>
            </a:r>
            <a:r>
              <a:rPr lang="en-US" altLang="zh-CN">
                <a:sym typeface="+mn-ea"/>
              </a:rPr>
              <a:t>6.5</a:t>
            </a:r>
            <a:r>
              <a:rPr>
                <a:sym typeface="+mn-ea"/>
              </a:rPr>
              <a:t>；</a:t>
            </a:r>
            <a:endParaRPr lang="en-US" altLang="zh-CN">
              <a:sym typeface="+mn-ea"/>
            </a:endParaRPr>
          </a:p>
          <a:p>
            <a:pPr marL="342900" indent="-342900">
              <a:buFont typeface="+mj-ea"/>
              <a:buAutoNum type="circleNumDbPlain"/>
            </a:pPr>
            <a:r>
              <a:rPr>
                <a:sym typeface="+mn-ea"/>
              </a:rPr>
              <a:t> 人民币看跌期权多头，执行价</a:t>
            </a:r>
            <a:r>
              <a:rPr lang="en-US" altLang="zh-CN">
                <a:sym typeface="+mn-ea"/>
              </a:rPr>
              <a:t>3.25</a:t>
            </a:r>
            <a:r>
              <a:rPr>
                <a:sym typeface="+mn-ea"/>
              </a:rPr>
              <a:t>。</a:t>
            </a:r>
            <a:endParaRPr>
              <a:sym typeface="+mn-ea"/>
            </a:endParaRPr>
          </a:p>
          <a:p>
            <a:pPr marL="0" indent="0">
              <a:buFont typeface="+mj-ea"/>
              <a:buNone/>
            </a:pPr>
            <a:endParaRPr>
              <a:sym typeface="+mn-ea"/>
            </a:endParaRPr>
          </a:p>
          <a:p>
            <a:pPr marL="0" indent="0">
              <a:buFont typeface="Wingdings" panose="05000000000000000000" charset="0"/>
              <a:buNone/>
            </a:pPr>
            <a:endParaRPr>
              <a:sym typeface="+mn-ea"/>
            </a:endParaRPr>
          </a:p>
        </p:txBody>
      </p:sp>
    </p:spTree>
    <p:custDataLst>
      <p:tags r:id="rId3"/>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pPr algn="l">
              <a:buClrTx/>
              <a:buSzTx/>
              <a:buFontTx/>
            </a:pPr>
            <a:r>
              <a:rPr lang="zh-CN" altLang="en-US" sz="2800" spc="0">
                <a:solidFill>
                  <a:schemeClr val="tx1"/>
                </a:solidFill>
                <a:effectLst>
                  <a:outerShdw blurRad="38100" dist="38100" dir="2700000" algn="tl">
                    <a:srgbClr val="000000">
                      <a:alpha val="43137"/>
                    </a:srgbClr>
                  </a:outerShdw>
                </a:effectLst>
                <a:latin typeface="+mj-lt"/>
                <a:ea typeface="+mj-ea"/>
              </a:rPr>
              <a:t>保本型股指联结票据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nvPr>
        </p:nvSpPr>
        <p:spPr>
          <a:xfrm>
            <a:off x="608400" y="1201475"/>
            <a:ext cx="10969200" cy="4759200"/>
          </a:xfrm>
        </p:spPr>
        <p:txBody>
          <a:bodyPr/>
          <a:p>
            <a:pPr marL="0" indent="0">
              <a:buFont typeface="Wingdings" panose="05000000000000000000" charset="0"/>
              <a:buNone/>
            </a:pPr>
            <a:r>
              <a:t>保本型股指联结票据是由固定收益证券与股指期权组合构成的。</a:t>
            </a:r>
          </a:p>
          <a:p>
            <a:pPr marL="0" indent="0">
              <a:buFont typeface="Wingdings" panose="05000000000000000000" charset="0"/>
              <a:buNone/>
            </a:pPr>
            <a:r>
              <a:t>这类产品的基本组成部分是：零息固定收益证券和期权多头，其中的债券的利息通常会被剥离出来以作为购建期权多头所需的费用。</a:t>
            </a:r>
          </a:p>
        </p:txBody>
      </p:sp>
      <p:grpSp>
        <p:nvGrpSpPr>
          <p:cNvPr id="30" name="组合 29"/>
          <p:cNvGrpSpPr/>
          <p:nvPr/>
        </p:nvGrpSpPr>
        <p:grpSpPr>
          <a:xfrm>
            <a:off x="2221865" y="2757805"/>
            <a:ext cx="7905750" cy="4023360"/>
            <a:chOff x="3499" y="4343"/>
            <a:chExt cx="12450" cy="6336"/>
          </a:xfrm>
        </p:grpSpPr>
        <p:grpSp>
          <p:nvGrpSpPr>
            <p:cNvPr id="28" name="组合 27"/>
            <p:cNvGrpSpPr/>
            <p:nvPr/>
          </p:nvGrpSpPr>
          <p:grpSpPr>
            <a:xfrm>
              <a:off x="3499" y="4343"/>
              <a:ext cx="12451" cy="5756"/>
              <a:chOff x="2910" y="4875"/>
              <a:chExt cx="12451" cy="5756"/>
            </a:xfrm>
          </p:grpSpPr>
          <p:grpSp>
            <p:nvGrpSpPr>
              <p:cNvPr id="27" name="组合 26"/>
              <p:cNvGrpSpPr/>
              <p:nvPr/>
            </p:nvGrpSpPr>
            <p:grpSpPr>
              <a:xfrm>
                <a:off x="4913" y="4875"/>
                <a:ext cx="10449" cy="5756"/>
                <a:chOff x="4913" y="4875"/>
                <a:chExt cx="10449" cy="5756"/>
              </a:xfrm>
            </p:grpSpPr>
            <p:sp>
              <p:nvSpPr>
                <p:cNvPr id="4" name="矩形 3"/>
                <p:cNvSpPr/>
                <p:nvPr/>
              </p:nvSpPr>
              <p:spPr>
                <a:xfrm>
                  <a:off x="7811" y="7270"/>
                  <a:ext cx="944" cy="2636"/>
                </a:xfrm>
                <a:prstGeom prst="rect">
                  <a:avLst/>
                </a:prstGeom>
                <a:ln>
                  <a:solidFill>
                    <a:schemeClr val="tx1"/>
                  </a:solidFill>
                </a:ln>
              </p:spPr>
              <p:style>
                <a:lnRef idx="3">
                  <a:schemeClr val="lt1"/>
                </a:lnRef>
                <a:fillRef idx="1">
                  <a:schemeClr val="accent6"/>
                </a:fillRef>
                <a:effectRef idx="1">
                  <a:schemeClr val="accent6"/>
                </a:effectRef>
                <a:fontRef idx="minor">
                  <a:schemeClr val="lt1"/>
                </a:fontRef>
              </p:style>
              <p:txBody>
                <a:bodyPr rtlCol="0" anchor="ctr"/>
                <a:p>
                  <a:pPr algn="ctr"/>
                  <a:endParaRPr lang="zh-CN" altLang="en-US"/>
                </a:p>
              </p:txBody>
            </p:sp>
            <p:sp>
              <p:nvSpPr>
                <p:cNvPr id="5" name="矩形 4"/>
                <p:cNvSpPr/>
                <p:nvPr/>
              </p:nvSpPr>
              <p:spPr>
                <a:xfrm>
                  <a:off x="7810" y="6502"/>
                  <a:ext cx="945" cy="787"/>
                </a:xfrm>
                <a:prstGeom prst="rect">
                  <a:avLst/>
                </a:prstGeom>
                <a:ln>
                  <a:solidFill>
                    <a:schemeClr val="tx1"/>
                  </a:solidFill>
                </a:ln>
              </p:spPr>
              <p:style>
                <a:lnRef idx="3">
                  <a:schemeClr val="lt1"/>
                </a:lnRef>
                <a:fillRef idx="1">
                  <a:schemeClr val="accent1"/>
                </a:fillRef>
                <a:effectRef idx="1">
                  <a:schemeClr val="accent1"/>
                </a:effectRef>
                <a:fontRef idx="minor">
                  <a:schemeClr val="lt1"/>
                </a:fontRef>
              </p:style>
              <p:txBody>
                <a:bodyPr rtlCol="0" anchor="ctr"/>
                <a:p>
                  <a:pPr algn="ctr"/>
                  <a:endParaRPr lang="zh-CN" altLang="en-US"/>
                </a:p>
              </p:txBody>
            </p:sp>
            <p:grpSp>
              <p:nvGrpSpPr>
                <p:cNvPr id="8" name="组合 7"/>
                <p:cNvGrpSpPr/>
                <p:nvPr/>
              </p:nvGrpSpPr>
              <p:grpSpPr>
                <a:xfrm>
                  <a:off x="10929" y="5165"/>
                  <a:ext cx="946" cy="4760"/>
                  <a:chOff x="7832" y="4671"/>
                  <a:chExt cx="946" cy="4760"/>
                </a:xfrm>
              </p:grpSpPr>
              <p:sp>
                <p:nvSpPr>
                  <p:cNvPr id="6" name="矩形 5"/>
                  <p:cNvSpPr/>
                  <p:nvPr/>
                </p:nvSpPr>
                <p:spPr>
                  <a:xfrm>
                    <a:off x="7832" y="6009"/>
                    <a:ext cx="944" cy="3422"/>
                  </a:xfrm>
                  <a:prstGeom prst="rect">
                    <a:avLst/>
                  </a:prstGeom>
                  <a:ln>
                    <a:solidFill>
                      <a:schemeClr val="tx1"/>
                    </a:solidFill>
                  </a:ln>
                </p:spPr>
                <p:style>
                  <a:lnRef idx="3">
                    <a:schemeClr val="lt1"/>
                  </a:lnRef>
                  <a:fillRef idx="1">
                    <a:schemeClr val="accent6"/>
                  </a:fillRef>
                  <a:effectRef idx="1">
                    <a:schemeClr val="accent6"/>
                  </a:effectRef>
                  <a:fontRef idx="minor">
                    <a:schemeClr val="lt1"/>
                  </a:fontRef>
                </p:style>
                <p:txBody>
                  <a:bodyPr rtlCol="0" anchor="ctr"/>
                  <a:p>
                    <a:pPr algn="ctr"/>
                    <a:endParaRPr lang="zh-CN" altLang="en-US"/>
                  </a:p>
                </p:txBody>
              </p:sp>
              <p:sp>
                <p:nvSpPr>
                  <p:cNvPr id="7" name="矩形 6"/>
                  <p:cNvSpPr/>
                  <p:nvPr/>
                </p:nvSpPr>
                <p:spPr>
                  <a:xfrm>
                    <a:off x="7832" y="4671"/>
                    <a:ext cx="946" cy="1338"/>
                  </a:xfrm>
                  <a:prstGeom prst="rect">
                    <a:avLst/>
                  </a:prstGeom>
                  <a:ln>
                    <a:solidFill>
                      <a:schemeClr val="tx1"/>
                    </a:solidFill>
                    <a:prstDash val="sysDash"/>
                  </a:ln>
                </p:spPr>
                <p:style>
                  <a:lnRef idx="3">
                    <a:schemeClr val="lt1"/>
                  </a:lnRef>
                  <a:fillRef idx="1">
                    <a:schemeClr val="accent1"/>
                  </a:fillRef>
                  <a:effectRef idx="1">
                    <a:schemeClr val="accent1"/>
                  </a:effectRef>
                  <a:fontRef idx="minor">
                    <a:schemeClr val="lt1"/>
                  </a:fontRef>
                </p:style>
                <p:txBody>
                  <a:bodyPr rtlCol="0" anchor="ctr"/>
                  <a:p>
                    <a:pPr algn="ctr"/>
                    <a:endParaRPr lang="zh-CN" altLang="en-US"/>
                  </a:p>
                </p:txBody>
              </p:sp>
            </p:grpSp>
            <p:cxnSp>
              <p:nvCxnSpPr>
                <p:cNvPr id="10" name="直接连接符 9"/>
                <p:cNvCxnSpPr/>
                <p:nvPr/>
              </p:nvCxnSpPr>
              <p:spPr>
                <a:xfrm flipV="1">
                  <a:off x="8795" y="6503"/>
                  <a:ext cx="2105" cy="20"/>
                </a:xfrm>
                <a:prstGeom prst="line">
                  <a:avLst/>
                </a:prstGeom>
                <a:ln>
                  <a:prstDash val="sysDash"/>
                </a:ln>
              </p:spPr>
              <p:style>
                <a:lnRef idx="2">
                  <a:schemeClr val="dk1"/>
                </a:lnRef>
                <a:fillRef idx="0">
                  <a:schemeClr val="dk1"/>
                </a:fillRef>
                <a:effectRef idx="1">
                  <a:schemeClr val="dk1"/>
                </a:effectRef>
                <a:fontRef idx="minor">
                  <a:schemeClr val="tx1"/>
                </a:fontRef>
              </p:style>
            </p:cxnSp>
            <p:cxnSp>
              <p:nvCxnSpPr>
                <p:cNvPr id="11" name="直接连接符 10"/>
                <p:cNvCxnSpPr>
                  <a:stCxn id="5" idx="2"/>
                </p:cNvCxnSpPr>
                <p:nvPr/>
              </p:nvCxnSpPr>
              <p:spPr>
                <a:xfrm flipV="1">
                  <a:off x="8283" y="6522"/>
                  <a:ext cx="3119" cy="786"/>
                </a:xfrm>
                <a:prstGeom prst="line">
                  <a:avLst/>
                </a:prstGeom>
              </p:spPr>
              <p:style>
                <a:lnRef idx="2">
                  <a:schemeClr val="dk1"/>
                </a:lnRef>
                <a:fillRef idx="0">
                  <a:schemeClr val="dk1"/>
                </a:fillRef>
                <a:effectRef idx="1">
                  <a:schemeClr val="dk1"/>
                </a:effectRef>
                <a:fontRef idx="minor">
                  <a:schemeClr val="tx1"/>
                </a:fontRef>
              </p:style>
            </p:cxnSp>
            <p:cxnSp>
              <p:nvCxnSpPr>
                <p:cNvPr id="12" name="直接连接符 11"/>
                <p:cNvCxnSpPr/>
                <p:nvPr/>
              </p:nvCxnSpPr>
              <p:spPr>
                <a:xfrm flipV="1">
                  <a:off x="8283" y="5165"/>
                  <a:ext cx="3119" cy="1337"/>
                </a:xfrm>
                <a:prstGeom prst="line">
                  <a:avLst/>
                </a:prstGeom>
              </p:spPr>
              <p:style>
                <a:lnRef idx="2">
                  <a:schemeClr val="dk1"/>
                </a:lnRef>
                <a:fillRef idx="0">
                  <a:schemeClr val="dk1"/>
                </a:fillRef>
                <a:effectRef idx="1">
                  <a:schemeClr val="dk1"/>
                </a:effectRef>
                <a:fontRef idx="minor">
                  <a:schemeClr val="tx1"/>
                </a:fontRef>
              </p:style>
            </p:cxnSp>
            <p:cxnSp>
              <p:nvCxnSpPr>
                <p:cNvPr id="13" name="直接箭头连接符 12"/>
                <p:cNvCxnSpPr/>
                <p:nvPr/>
              </p:nvCxnSpPr>
              <p:spPr>
                <a:xfrm>
                  <a:off x="5350" y="9932"/>
                  <a:ext cx="8168" cy="0"/>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sp>
              <p:nvSpPr>
                <p:cNvPr id="14" name="文本框 13"/>
                <p:cNvSpPr txBox="1"/>
                <p:nvPr/>
              </p:nvSpPr>
              <p:spPr>
                <a:xfrm>
                  <a:off x="7810" y="10051"/>
                  <a:ext cx="1318" cy="580"/>
                </a:xfrm>
                <a:prstGeom prst="rect">
                  <a:avLst/>
                </a:prstGeom>
                <a:noFill/>
              </p:spPr>
              <p:txBody>
                <a:bodyPr wrap="square" rtlCol="0">
                  <a:spAutoFit/>
                </a:bodyPr>
                <a:p>
                  <a:r>
                    <a:rPr lang="zh-CN" altLang="en-US" b="1"/>
                    <a:t>发行</a:t>
                  </a:r>
                  <a:endParaRPr lang="zh-CN" altLang="en-US" b="1"/>
                </a:p>
              </p:txBody>
            </p:sp>
            <p:sp>
              <p:nvSpPr>
                <p:cNvPr id="15" name="文本框 14"/>
                <p:cNvSpPr txBox="1"/>
                <p:nvPr/>
              </p:nvSpPr>
              <p:spPr>
                <a:xfrm>
                  <a:off x="10857" y="10051"/>
                  <a:ext cx="1318" cy="580"/>
                </a:xfrm>
                <a:prstGeom prst="rect">
                  <a:avLst/>
                </a:prstGeom>
                <a:noFill/>
              </p:spPr>
              <p:txBody>
                <a:bodyPr wrap="square" rtlCol="0">
                  <a:spAutoFit/>
                </a:bodyPr>
                <a:p>
                  <a:r>
                    <a:rPr lang="zh-CN" altLang="en-US" b="1"/>
                    <a:t>到期</a:t>
                  </a:r>
                  <a:endParaRPr lang="zh-CN" altLang="en-US" b="1"/>
                </a:p>
              </p:txBody>
            </p:sp>
            <p:cxnSp>
              <p:nvCxnSpPr>
                <p:cNvPr id="16" name="直接箭头连接符 15"/>
                <p:cNvCxnSpPr/>
                <p:nvPr/>
              </p:nvCxnSpPr>
              <p:spPr>
                <a:xfrm flipV="1">
                  <a:off x="5374" y="4875"/>
                  <a:ext cx="0" cy="5056"/>
                </a:xfrm>
                <a:prstGeom prst="straightConnector1">
                  <a:avLst/>
                </a:prstGeom>
                <a:ln>
                  <a:tailEnd type="arrow" w="med" len="med"/>
                </a:ln>
              </p:spPr>
              <p:style>
                <a:lnRef idx="3">
                  <a:schemeClr val="dk1"/>
                </a:lnRef>
                <a:fillRef idx="0">
                  <a:schemeClr val="dk1"/>
                </a:fillRef>
                <a:effectRef idx="2">
                  <a:schemeClr val="dk1"/>
                </a:effectRef>
                <a:fontRef idx="minor">
                  <a:schemeClr val="tx1"/>
                </a:fontRef>
              </p:style>
            </p:cxnSp>
            <p:sp>
              <p:nvSpPr>
                <p:cNvPr id="17" name="右大括号 16"/>
                <p:cNvSpPr/>
                <p:nvPr/>
              </p:nvSpPr>
              <p:spPr>
                <a:xfrm>
                  <a:off x="11921" y="5144"/>
                  <a:ext cx="590" cy="1337"/>
                </a:xfrm>
                <a:prstGeom prst="rightBrace">
                  <a:avLst/>
                </a:prstGeom>
              </p:spPr>
              <p:style>
                <a:lnRef idx="2">
                  <a:schemeClr val="dk1"/>
                </a:lnRef>
                <a:fillRef idx="0">
                  <a:schemeClr val="dk1"/>
                </a:fillRef>
                <a:effectRef idx="1">
                  <a:schemeClr val="dk1"/>
                </a:effectRef>
                <a:fontRef idx="minor">
                  <a:schemeClr val="tx1"/>
                </a:fontRef>
              </p:style>
              <p:txBody>
                <a:bodyPr rtlCol="0" anchor="ctr"/>
                <a:p>
                  <a:pPr algn="ctr"/>
                  <a:endParaRPr lang="zh-CN" altLang="en-US"/>
                </a:p>
              </p:txBody>
            </p:sp>
            <p:sp>
              <p:nvSpPr>
                <p:cNvPr id="18" name="右大括号 17"/>
                <p:cNvSpPr/>
                <p:nvPr/>
              </p:nvSpPr>
              <p:spPr>
                <a:xfrm>
                  <a:off x="11921" y="6481"/>
                  <a:ext cx="590" cy="3445"/>
                </a:xfrm>
                <a:prstGeom prst="rightBrace">
                  <a:avLst/>
                </a:prstGeom>
              </p:spPr>
              <p:style>
                <a:lnRef idx="2">
                  <a:schemeClr val="dk1"/>
                </a:lnRef>
                <a:fillRef idx="0">
                  <a:schemeClr val="dk1"/>
                </a:fillRef>
                <a:effectRef idx="1">
                  <a:schemeClr val="dk1"/>
                </a:effectRef>
                <a:fontRef idx="minor">
                  <a:schemeClr val="tx1"/>
                </a:fontRef>
              </p:style>
              <p:txBody>
                <a:bodyPr rtlCol="0" anchor="ctr"/>
                <a:p>
                  <a:pPr algn="ctr"/>
                  <a:endParaRPr lang="zh-CN" altLang="en-US"/>
                </a:p>
              </p:txBody>
            </p:sp>
            <p:sp>
              <p:nvSpPr>
                <p:cNvPr id="19" name="文本框 18"/>
                <p:cNvSpPr txBox="1"/>
                <p:nvPr/>
              </p:nvSpPr>
              <p:spPr>
                <a:xfrm>
                  <a:off x="12458" y="5522"/>
                  <a:ext cx="2905" cy="483"/>
                </a:xfrm>
                <a:prstGeom prst="rect">
                  <a:avLst/>
                </a:prstGeom>
                <a:noFill/>
              </p:spPr>
              <p:txBody>
                <a:bodyPr vert="horz" wrap="square" rtlCol="0">
                  <a:spAutoFit/>
                </a:bodyPr>
                <a:p>
                  <a:r>
                    <a:rPr lang="zh-CN" altLang="en-US" sz="1400"/>
                    <a:t>期权到期价值</a:t>
                  </a:r>
                  <a:endParaRPr lang="zh-CN" altLang="en-US" sz="1400"/>
                </a:p>
              </p:txBody>
            </p:sp>
            <p:sp>
              <p:nvSpPr>
                <p:cNvPr id="20" name="文本框 19"/>
                <p:cNvSpPr txBox="1"/>
                <p:nvPr/>
              </p:nvSpPr>
              <p:spPr>
                <a:xfrm>
                  <a:off x="12575" y="7886"/>
                  <a:ext cx="2636" cy="483"/>
                </a:xfrm>
                <a:prstGeom prst="rect">
                  <a:avLst/>
                </a:prstGeom>
                <a:noFill/>
              </p:spPr>
              <p:txBody>
                <a:bodyPr wrap="square" rtlCol="0">
                  <a:spAutoFit/>
                </a:bodyPr>
                <a:p>
                  <a:r>
                    <a:rPr lang="zh-CN" altLang="en-US" sz="1400"/>
                    <a:t>零息债券面值</a:t>
                  </a:r>
                  <a:endParaRPr lang="zh-CN" altLang="en-US" sz="1400"/>
                </a:p>
              </p:txBody>
            </p:sp>
            <p:sp>
              <p:nvSpPr>
                <p:cNvPr id="21" name="左大括号 20"/>
                <p:cNvSpPr/>
                <p:nvPr/>
              </p:nvSpPr>
              <p:spPr>
                <a:xfrm>
                  <a:off x="7367" y="6482"/>
                  <a:ext cx="399" cy="787"/>
                </a:xfrm>
                <a:prstGeom prst="leftBrace">
                  <a:avLst/>
                </a:prstGeom>
              </p:spPr>
              <p:style>
                <a:lnRef idx="2">
                  <a:schemeClr val="dk1"/>
                </a:lnRef>
                <a:fillRef idx="0">
                  <a:schemeClr val="dk1"/>
                </a:fillRef>
                <a:effectRef idx="1">
                  <a:schemeClr val="dk1"/>
                </a:effectRef>
                <a:fontRef idx="minor">
                  <a:schemeClr val="tx1"/>
                </a:fontRef>
              </p:style>
              <p:txBody>
                <a:bodyPr rtlCol="0" anchor="ctr"/>
                <a:p>
                  <a:pPr algn="ctr"/>
                  <a:endParaRPr lang="zh-CN" altLang="en-US"/>
                </a:p>
              </p:txBody>
            </p:sp>
            <p:sp>
              <p:nvSpPr>
                <p:cNvPr id="22" name="左大括号 21"/>
                <p:cNvSpPr/>
                <p:nvPr/>
              </p:nvSpPr>
              <p:spPr>
                <a:xfrm>
                  <a:off x="7367" y="7269"/>
                  <a:ext cx="399" cy="2664"/>
                </a:xfrm>
                <a:prstGeom prst="leftBrace">
                  <a:avLst/>
                </a:prstGeom>
              </p:spPr>
              <p:style>
                <a:lnRef idx="2">
                  <a:schemeClr val="dk1"/>
                </a:lnRef>
                <a:fillRef idx="0">
                  <a:schemeClr val="dk1"/>
                </a:fillRef>
                <a:effectRef idx="1">
                  <a:schemeClr val="dk1"/>
                </a:effectRef>
                <a:fontRef idx="minor">
                  <a:schemeClr val="tx1"/>
                </a:fontRef>
              </p:style>
              <p:txBody>
                <a:bodyPr rtlCol="0" anchor="ctr"/>
                <a:p>
                  <a:pPr algn="ctr"/>
                  <a:endParaRPr lang="zh-CN" altLang="en-US"/>
                </a:p>
              </p:txBody>
            </p:sp>
            <p:sp>
              <p:nvSpPr>
                <p:cNvPr id="23" name="文本框 22"/>
                <p:cNvSpPr txBox="1"/>
                <p:nvPr/>
              </p:nvSpPr>
              <p:spPr>
                <a:xfrm>
                  <a:off x="5428" y="6623"/>
                  <a:ext cx="1928" cy="483"/>
                </a:xfrm>
                <a:prstGeom prst="rect">
                  <a:avLst/>
                </a:prstGeom>
                <a:noFill/>
              </p:spPr>
              <p:txBody>
                <a:bodyPr wrap="square" rtlCol="0">
                  <a:spAutoFit/>
                </a:bodyPr>
                <a:p>
                  <a:pPr algn="r"/>
                  <a:r>
                    <a:rPr lang="zh-CN" altLang="en-US" sz="1400"/>
                    <a:t>期权价格</a:t>
                  </a:r>
                  <a:endParaRPr lang="zh-CN" altLang="en-US" sz="1400"/>
                </a:p>
              </p:txBody>
            </p:sp>
            <p:sp>
              <p:nvSpPr>
                <p:cNvPr id="24" name="文本框 23"/>
                <p:cNvSpPr txBox="1"/>
                <p:nvPr/>
              </p:nvSpPr>
              <p:spPr>
                <a:xfrm>
                  <a:off x="5449" y="8349"/>
                  <a:ext cx="2021" cy="483"/>
                </a:xfrm>
                <a:prstGeom prst="rect">
                  <a:avLst/>
                </a:prstGeom>
                <a:noFill/>
              </p:spPr>
              <p:txBody>
                <a:bodyPr wrap="square" rtlCol="0">
                  <a:spAutoFit/>
                </a:bodyPr>
                <a:p>
                  <a:r>
                    <a:rPr lang="zh-CN" altLang="en-US" sz="1400"/>
                    <a:t>零息债券价格</a:t>
                  </a:r>
                  <a:endParaRPr lang="zh-CN" altLang="en-US" sz="1400"/>
                </a:p>
              </p:txBody>
            </p:sp>
            <p:sp>
              <p:nvSpPr>
                <p:cNvPr id="25" name="左大括号 24"/>
                <p:cNvSpPr/>
                <p:nvPr/>
              </p:nvSpPr>
              <p:spPr>
                <a:xfrm>
                  <a:off x="4913" y="6481"/>
                  <a:ext cx="423" cy="3450"/>
                </a:xfrm>
                <a:prstGeom prst="leftBrace">
                  <a:avLst/>
                </a:prstGeom>
              </p:spPr>
              <p:style>
                <a:lnRef idx="2">
                  <a:schemeClr val="dk1"/>
                </a:lnRef>
                <a:fillRef idx="0">
                  <a:schemeClr val="dk1"/>
                </a:fillRef>
                <a:effectRef idx="1">
                  <a:schemeClr val="dk1"/>
                </a:effectRef>
                <a:fontRef idx="minor">
                  <a:schemeClr val="tx1"/>
                </a:fontRef>
              </p:style>
              <p:txBody>
                <a:bodyPr rtlCol="0" anchor="ctr"/>
                <a:p>
                  <a:pPr algn="ctr"/>
                  <a:endParaRPr lang="zh-CN" altLang="en-US"/>
                </a:p>
              </p:txBody>
            </p:sp>
          </p:grpSp>
          <p:sp>
            <p:nvSpPr>
              <p:cNvPr id="26" name="文本框 25"/>
              <p:cNvSpPr txBox="1"/>
              <p:nvPr/>
            </p:nvSpPr>
            <p:spPr>
              <a:xfrm>
                <a:off x="2910" y="7973"/>
                <a:ext cx="2021" cy="483"/>
              </a:xfrm>
              <a:prstGeom prst="rect">
                <a:avLst/>
              </a:prstGeom>
              <a:noFill/>
            </p:spPr>
            <p:txBody>
              <a:bodyPr wrap="square" rtlCol="0">
                <a:spAutoFit/>
              </a:bodyPr>
              <a:p>
                <a:pPr algn="r"/>
                <a:r>
                  <a:rPr lang="zh-CN" altLang="en-US" sz="1400"/>
                  <a:t>投资本金</a:t>
                </a:r>
                <a:endParaRPr lang="zh-CN" altLang="en-US" sz="1400"/>
              </a:p>
            </p:txBody>
          </p:sp>
        </p:grpSp>
        <p:sp>
          <p:nvSpPr>
            <p:cNvPr id="29" name="文本框 28"/>
            <p:cNvSpPr txBox="1"/>
            <p:nvPr/>
          </p:nvSpPr>
          <p:spPr>
            <a:xfrm>
              <a:off x="6148" y="10099"/>
              <a:ext cx="7751" cy="580"/>
            </a:xfrm>
            <a:prstGeom prst="rect">
              <a:avLst/>
            </a:prstGeom>
            <a:noFill/>
          </p:spPr>
          <p:txBody>
            <a:bodyPr wrap="square" rtlCol="0">
              <a:spAutoFit/>
            </a:bodyPr>
            <a:p>
              <a:pPr algn="ctr"/>
              <a:r>
                <a:rPr lang="zh-CN" altLang="en-US"/>
                <a:t>图  保本型股指联结票据的结构</a:t>
              </a:r>
              <a:endParaRPr lang="zh-CN" altLang="en-US"/>
            </a:p>
          </p:txBody>
        </p:sp>
      </p:gr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 name="标题 1"/>
          <p:cNvSpPr>
            <a:spLocks noGrp="1"/>
          </p:cNvSpPr>
          <p:nvPr>
            <p:ph type="title"/>
            <p:custDataLst>
              <p:tags r:id="rId1"/>
            </p:custDataLst>
          </p:nvPr>
        </p:nvSpPr>
        <p:spPr/>
        <p:txBody>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保本型股指联结票据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p:txBody>
          <a:bodyPr/>
          <a:p>
            <a:pPr marL="0" indent="0">
              <a:buFont typeface="Wingdings" panose="05000000000000000000" charset="0"/>
              <a:buNone/>
            </a:pPr>
            <a:r>
              <a:t>某资产管理机构发行了一款保本型股指联结票据，产品的主要条款如下：</a:t>
            </a:r>
          </a:p>
        </p:txBody>
      </p:sp>
      <p:graphicFrame>
        <p:nvGraphicFramePr>
          <p:cNvPr id="4" name="表格 3"/>
          <p:cNvGraphicFramePr/>
          <p:nvPr>
            <p:custDataLst>
              <p:tags r:id="rId3"/>
            </p:custDataLst>
          </p:nvPr>
        </p:nvGraphicFramePr>
        <p:xfrm>
          <a:off x="1826260" y="2795270"/>
          <a:ext cx="8533765" cy="2667000"/>
        </p:xfrm>
        <a:graphic>
          <a:graphicData uri="http://schemas.openxmlformats.org/drawingml/2006/table">
            <a:tbl>
              <a:tblPr firstRow="1" bandRow="1">
                <a:tableStyleId>{5C22544A-7EE6-4342-B048-85BDC9FD1C3A}</a:tableStyleId>
              </a:tblPr>
              <a:tblGrid>
                <a:gridCol w="2555240"/>
                <a:gridCol w="5977890"/>
              </a:tblGrid>
              <a:tr h="381000">
                <a:tc>
                  <a:txBody>
                    <a:bodyPr/>
                    <a:p>
                      <a:pPr algn="ctr">
                        <a:buNone/>
                      </a:pPr>
                      <a:r>
                        <a:rPr lang="zh-CN" altLang="en-US">
                          <a:solidFill>
                            <a:srgbClr val="FFFFFF"/>
                          </a:solidFill>
                        </a:rPr>
                        <a:t>项目</a:t>
                      </a:r>
                      <a:endParaRPr lang="zh-CN" altLang="en-US">
                        <a:solidFill>
                          <a:srgbClr val="FFFFFF"/>
                        </a:solidFill>
                      </a:endParaRPr>
                    </a:p>
                  </a:txBody>
                  <a:tcPr>
                    <a:lnL>
                      <a:noFill/>
                    </a:lnL>
                    <a:lnR w="19050">
                      <a:solidFill>
                        <a:srgbClr val="FFFFFF"/>
                      </a:solidFill>
                      <a:prstDash val="solid"/>
                    </a:lnR>
                    <a:lnT>
                      <a:noFill/>
                    </a:lnT>
                    <a:lnB>
                      <a:noFill/>
                    </a:lnB>
                    <a:solidFill>
                      <a:srgbClr val="404040"/>
                    </a:solidFill>
                  </a:tcPr>
                </a:tc>
                <a:tc>
                  <a:txBody>
                    <a:bodyPr/>
                    <a:p>
                      <a:pPr algn="ctr">
                        <a:buNone/>
                      </a:pPr>
                      <a:r>
                        <a:rPr lang="zh-CN" altLang="en-US">
                          <a:solidFill>
                            <a:srgbClr val="FFFFFF"/>
                          </a:solidFill>
                        </a:rPr>
                        <a:t>条款</a:t>
                      </a:r>
                      <a:endParaRPr lang="zh-CN" altLang="en-US">
                        <a:solidFill>
                          <a:srgbClr val="FFFFFF"/>
                        </a:solidFill>
                      </a:endParaRPr>
                    </a:p>
                  </a:txBody>
                  <a:tcPr>
                    <a:lnL w="19050">
                      <a:solidFill>
                        <a:srgbClr val="FFFFFF"/>
                      </a:solidFill>
                      <a:prstDash val="solid"/>
                    </a:lnL>
                    <a:lnR>
                      <a:noFill/>
                    </a:lnR>
                    <a:lnT>
                      <a:noFill/>
                    </a:lnT>
                    <a:lnB>
                      <a:noFill/>
                    </a:lnB>
                    <a:solidFill>
                      <a:srgbClr val="E34D4D"/>
                    </a:solidFill>
                  </a:tcPr>
                </a:tc>
              </a:tr>
              <a:tr h="381000">
                <a:tc>
                  <a:txBody>
                    <a:bodyPr/>
                    <a:p>
                      <a:pPr algn="ctr">
                        <a:buNone/>
                      </a:pPr>
                      <a:r>
                        <a:rPr lang="zh-CN" altLang="en-US">
                          <a:solidFill>
                            <a:srgbClr val="404040"/>
                          </a:solidFill>
                        </a:rPr>
                        <a:t>产品发行方</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zh-CN" altLang="en-US">
                          <a:solidFill>
                            <a:srgbClr val="404040"/>
                          </a:solidFill>
                        </a:rPr>
                        <a:t>某资产管理机构</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产品起始日期</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2015</a:t>
                      </a:r>
                      <a:r>
                        <a:rPr lang="zh-CN" altLang="en-US">
                          <a:solidFill>
                            <a:srgbClr val="404040"/>
                          </a:solidFill>
                        </a:rPr>
                        <a:t>年</a:t>
                      </a:r>
                      <a:r>
                        <a:rPr lang="en-US" altLang="zh-CN">
                          <a:solidFill>
                            <a:srgbClr val="404040"/>
                          </a:solidFill>
                        </a:rPr>
                        <a:t>6</a:t>
                      </a:r>
                      <a:r>
                        <a:rPr lang="zh-CN" altLang="en-US">
                          <a:solidFill>
                            <a:srgbClr val="404040"/>
                          </a:solidFill>
                        </a:rPr>
                        <a:t>月</a:t>
                      </a:r>
                      <a:r>
                        <a:rPr lang="en-US" altLang="zh-CN">
                          <a:solidFill>
                            <a:srgbClr val="404040"/>
                          </a:solidFill>
                        </a:rPr>
                        <a:t>30</a:t>
                      </a:r>
                      <a:r>
                        <a:rPr lang="zh-CN" altLang="en-US">
                          <a:solidFill>
                            <a:srgbClr val="404040"/>
                          </a:solidFill>
                        </a:rPr>
                        <a:t>日</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产品到期日</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2016</a:t>
                      </a:r>
                      <a:r>
                        <a:rPr lang="zh-CN" altLang="en-US">
                          <a:solidFill>
                            <a:srgbClr val="404040"/>
                          </a:solidFill>
                        </a:rPr>
                        <a:t>年</a:t>
                      </a:r>
                      <a:r>
                        <a:rPr lang="en-US" altLang="zh-CN">
                          <a:solidFill>
                            <a:srgbClr val="404040"/>
                          </a:solidFill>
                        </a:rPr>
                        <a:t>6</a:t>
                      </a:r>
                      <a:r>
                        <a:rPr lang="zh-CN" altLang="en-US">
                          <a:solidFill>
                            <a:srgbClr val="404040"/>
                          </a:solidFill>
                        </a:rPr>
                        <a:t>月</a:t>
                      </a:r>
                      <a:r>
                        <a:rPr lang="en-US" altLang="zh-CN">
                          <a:solidFill>
                            <a:srgbClr val="404040"/>
                          </a:solidFill>
                        </a:rPr>
                        <a:t>30</a:t>
                      </a:r>
                      <a:r>
                        <a:rPr lang="zh-CN" altLang="en-US">
                          <a:solidFill>
                            <a:srgbClr val="404040"/>
                          </a:solidFill>
                        </a:rPr>
                        <a:t>日</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面值（元）</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100</a:t>
                      </a:r>
                      <a:endParaRPr lang="en-US" altLang="zh-CN">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标的指数</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zh-CN" altLang="en-US">
                          <a:solidFill>
                            <a:srgbClr val="404040"/>
                          </a:solidFill>
                        </a:rPr>
                        <a:t>上证</a:t>
                      </a:r>
                      <a:r>
                        <a:rPr lang="en-US" altLang="zh-CN">
                          <a:solidFill>
                            <a:srgbClr val="404040"/>
                          </a:solidFill>
                        </a:rPr>
                        <a:t>50</a:t>
                      </a:r>
                      <a:r>
                        <a:rPr lang="zh-CN" altLang="en-US">
                          <a:solidFill>
                            <a:srgbClr val="404040"/>
                          </a:solidFill>
                        </a:rPr>
                        <a:t>指数</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赎回价值（元）</a:t>
                      </a:r>
                      <a:endParaRPr lang="zh-CN" altLang="en-US">
                        <a:solidFill>
                          <a:srgbClr val="404040"/>
                        </a:solidFill>
                      </a:endParaRPr>
                    </a:p>
                  </a:txBody>
                  <a:tcPr>
                    <a:lnL>
                      <a:noFill/>
                    </a:lnL>
                    <a:lnR w="19050">
                      <a:solidFill>
                        <a:srgbClr val="FFFFFF"/>
                      </a:solidFill>
                      <a:prstDash val="solid"/>
                    </a:lnR>
                    <a:lnT>
                      <a:noFill/>
                    </a:lnT>
                    <a:lnB w="19050">
                      <a:solidFill>
                        <a:srgbClr val="E34D4D"/>
                      </a:solidFill>
                      <a:prstDash val="solid"/>
                    </a:lnB>
                    <a:solidFill>
                      <a:srgbClr val="F2F2F2"/>
                    </a:solidFill>
                  </a:tcPr>
                </a:tc>
                <a:tc>
                  <a:txBody>
                    <a:bodyPr/>
                    <a:p>
                      <a:pPr algn="l">
                        <a:buNone/>
                      </a:pPr>
                      <a:r>
                        <a:rPr lang="en-US" altLang="zh-CN">
                          <a:solidFill>
                            <a:srgbClr val="404040"/>
                          </a:solidFill>
                        </a:rPr>
                        <a:t>100+100xMax[</a:t>
                      </a:r>
                      <a:r>
                        <a:rPr lang="zh-CN" altLang="en-US">
                          <a:solidFill>
                            <a:srgbClr val="404040"/>
                          </a:solidFill>
                        </a:rPr>
                        <a:t>标的指数涨跌幅，</a:t>
                      </a:r>
                      <a:r>
                        <a:rPr lang="en-US" altLang="zh-CN">
                          <a:solidFill>
                            <a:srgbClr val="404040"/>
                          </a:solidFill>
                        </a:rPr>
                        <a:t>0</a:t>
                      </a:r>
                      <a:r>
                        <a:rPr lang="en-US" altLang="zh-CN">
                          <a:solidFill>
                            <a:srgbClr val="404040"/>
                          </a:solidFill>
                        </a:rPr>
                        <a:t>]</a:t>
                      </a:r>
                      <a:endParaRPr lang="zh-CN" altLang="en-US">
                        <a:solidFill>
                          <a:srgbClr val="404040"/>
                        </a:solidFill>
                      </a:endParaRPr>
                    </a:p>
                  </a:txBody>
                  <a:tcPr>
                    <a:lnL w="19050">
                      <a:solidFill>
                        <a:srgbClr val="FFFFFF"/>
                      </a:solidFill>
                      <a:prstDash val="solid"/>
                    </a:lnL>
                    <a:lnR>
                      <a:noFill/>
                    </a:lnR>
                    <a:lnT>
                      <a:noFill/>
                    </a:lnT>
                    <a:lnB w="19050">
                      <a:solidFill>
                        <a:srgbClr val="E34D4D"/>
                      </a:solidFill>
                      <a:prstDash val="solid"/>
                    </a:lnB>
                    <a:solidFill>
                      <a:srgbClr val="F2F2F2"/>
                    </a:solidFill>
                  </a:tcPr>
                </a:tc>
              </a:tr>
            </a:tbl>
          </a:graphicData>
        </a:graphic>
      </p:graphicFrame>
    </p:spTree>
    <p:custDataLst>
      <p:tags r:id="rId4"/>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保本型股指联结票据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p:txBody>
          <a:bodyPr/>
          <a:p>
            <a:pPr marL="0" indent="0">
              <a:buFont typeface="Wingdings" panose="05000000000000000000" charset="0"/>
              <a:buNone/>
            </a:pPr>
            <a:r>
              <a:t>因为初始投资</a:t>
            </a:r>
            <a:r>
              <a:rPr lang="en-US" altLang="zh-CN"/>
              <a:t>100</a:t>
            </a:r>
            <a:r>
              <a:t>元中只有</a:t>
            </a:r>
            <a:r>
              <a:rPr lang="en-US" altLang="zh-CN"/>
              <a:t>3.5</a:t>
            </a:r>
            <a:r>
              <a:t>元可以用于期权头寸，而原来设计中的期权头寸的价值是</a:t>
            </a:r>
            <a:r>
              <a:rPr lang="en-US" altLang="zh-CN"/>
              <a:t>8.68</a:t>
            </a:r>
            <a:r>
              <a:t>元。因此，产品中可以加入同样数量比例的看涨期权的空头头寸，利用</a:t>
            </a:r>
            <a:r>
              <a:rPr lang="en-US" altLang="zh-CN"/>
              <a:t>8.6-3.5=5.18</a:t>
            </a:r>
            <a:r>
              <a:t>元的权利金收入，来弥补原设计中购买期权的资金不足部分。这样一来，相当于将指数上涨的收益进行了封顶。</a:t>
            </a:r>
          </a:p>
          <a:p>
            <a:pPr marL="0" indent="0">
              <a:buFont typeface="Wingdings" panose="05000000000000000000" charset="0"/>
              <a:buNone/>
            </a:pPr>
            <a:r>
              <a:t>原条款修改为：</a:t>
            </a:r>
          </a:p>
        </p:txBody>
      </p:sp>
      <p:graphicFrame>
        <p:nvGraphicFramePr>
          <p:cNvPr id="4" name="表格 3"/>
          <p:cNvGraphicFramePr/>
          <p:nvPr>
            <p:custDataLst>
              <p:tags r:id="rId3"/>
            </p:custDataLst>
          </p:nvPr>
        </p:nvGraphicFramePr>
        <p:xfrm>
          <a:off x="1826260" y="3622040"/>
          <a:ext cx="8533130" cy="762000"/>
        </p:xfrm>
        <a:graphic>
          <a:graphicData uri="http://schemas.openxmlformats.org/drawingml/2006/table">
            <a:tbl>
              <a:tblPr firstRow="1" bandRow="1">
                <a:tableStyleId>{5C22544A-7EE6-4342-B048-85BDC9FD1C3A}</a:tableStyleId>
              </a:tblPr>
              <a:tblGrid>
                <a:gridCol w="2555240"/>
                <a:gridCol w="5977890"/>
              </a:tblGrid>
              <a:tr h="381000">
                <a:tc>
                  <a:txBody>
                    <a:bodyPr/>
                    <a:p>
                      <a:pPr algn="ctr">
                        <a:buNone/>
                      </a:pPr>
                      <a:r>
                        <a:rPr lang="zh-CN" altLang="en-US">
                          <a:solidFill>
                            <a:srgbClr val="FFFFFF"/>
                          </a:solidFill>
                        </a:rPr>
                        <a:t>项目</a:t>
                      </a:r>
                      <a:endParaRPr lang="zh-CN" altLang="en-US">
                        <a:solidFill>
                          <a:srgbClr val="FFFFFF"/>
                        </a:solidFill>
                      </a:endParaRPr>
                    </a:p>
                  </a:txBody>
                  <a:tcPr>
                    <a:lnL>
                      <a:noFill/>
                    </a:lnL>
                    <a:lnR w="19050">
                      <a:solidFill>
                        <a:srgbClr val="FFFFFF"/>
                      </a:solidFill>
                      <a:prstDash val="solid"/>
                    </a:lnR>
                    <a:lnT>
                      <a:noFill/>
                    </a:lnT>
                    <a:lnB>
                      <a:noFill/>
                    </a:lnB>
                    <a:solidFill>
                      <a:srgbClr val="404040"/>
                    </a:solidFill>
                  </a:tcPr>
                </a:tc>
                <a:tc>
                  <a:txBody>
                    <a:bodyPr/>
                    <a:p>
                      <a:pPr algn="ctr">
                        <a:buNone/>
                      </a:pPr>
                      <a:r>
                        <a:rPr lang="zh-CN" altLang="en-US">
                          <a:solidFill>
                            <a:srgbClr val="FFFFFF"/>
                          </a:solidFill>
                        </a:rPr>
                        <a:t>条款</a:t>
                      </a:r>
                      <a:endParaRPr lang="zh-CN" altLang="en-US">
                        <a:solidFill>
                          <a:srgbClr val="FFFFFF"/>
                        </a:solidFill>
                      </a:endParaRPr>
                    </a:p>
                  </a:txBody>
                  <a:tcPr>
                    <a:lnL w="19050">
                      <a:solidFill>
                        <a:srgbClr val="FFFFFF"/>
                      </a:solidFill>
                      <a:prstDash val="solid"/>
                    </a:lnL>
                    <a:lnR>
                      <a:noFill/>
                    </a:lnR>
                    <a:lnT>
                      <a:noFill/>
                    </a:lnT>
                    <a:lnB>
                      <a:noFill/>
                    </a:lnB>
                    <a:solidFill>
                      <a:srgbClr val="E34D4D"/>
                    </a:solidFill>
                  </a:tcPr>
                </a:tc>
              </a:tr>
              <a:tr h="381000">
                <a:tc>
                  <a:txBody>
                    <a:bodyPr/>
                    <a:p>
                      <a:pPr algn="ctr">
                        <a:buNone/>
                      </a:pPr>
                      <a:r>
                        <a:rPr lang="zh-CN" altLang="en-US">
                          <a:solidFill>
                            <a:srgbClr val="404040"/>
                          </a:solidFill>
                        </a:rPr>
                        <a:t>赎回价值（元）</a:t>
                      </a:r>
                      <a:endParaRPr lang="zh-CN" altLang="en-US">
                        <a:solidFill>
                          <a:srgbClr val="404040"/>
                        </a:solidFill>
                      </a:endParaRPr>
                    </a:p>
                  </a:txBody>
                  <a:tcPr>
                    <a:lnL>
                      <a:noFill/>
                    </a:lnL>
                    <a:lnR w="19050">
                      <a:solidFill>
                        <a:srgbClr val="FFFFFF"/>
                      </a:solidFill>
                      <a:prstDash val="solid"/>
                    </a:lnR>
                    <a:lnT>
                      <a:noFill/>
                    </a:lnT>
                    <a:lnB w="19050">
                      <a:solidFill>
                        <a:srgbClr val="E34D4D"/>
                      </a:solidFill>
                      <a:prstDash val="solid"/>
                    </a:lnB>
                    <a:solidFill>
                      <a:srgbClr val="F2F2F2"/>
                    </a:solidFill>
                  </a:tcPr>
                </a:tc>
                <a:tc>
                  <a:txBody>
                    <a:bodyPr/>
                    <a:p>
                      <a:pPr algn="l">
                        <a:buNone/>
                      </a:pPr>
                      <a:r>
                        <a:rPr lang="en-US" altLang="zh-CN">
                          <a:solidFill>
                            <a:srgbClr val="404040"/>
                          </a:solidFill>
                        </a:rPr>
                        <a:t>100+100xMin [ Max[</a:t>
                      </a:r>
                      <a:r>
                        <a:rPr lang="zh-CN" altLang="en-US">
                          <a:solidFill>
                            <a:srgbClr val="404040"/>
                          </a:solidFill>
                        </a:rPr>
                        <a:t>标的指数涨跌幅，</a:t>
                      </a:r>
                      <a:r>
                        <a:rPr lang="en-US" altLang="zh-CN">
                          <a:solidFill>
                            <a:srgbClr val="404040"/>
                          </a:solidFill>
                        </a:rPr>
                        <a:t>0]</a:t>
                      </a:r>
                      <a:r>
                        <a:rPr lang="zh-CN" altLang="en-US">
                          <a:solidFill>
                            <a:srgbClr val="404040"/>
                          </a:solidFill>
                        </a:rPr>
                        <a:t>，</a:t>
                      </a:r>
                      <a:r>
                        <a:rPr lang="en-US" altLang="zh-CN">
                          <a:solidFill>
                            <a:srgbClr val="404040"/>
                          </a:solidFill>
                        </a:rPr>
                        <a:t>7.46% ]</a:t>
                      </a:r>
                      <a:endParaRPr lang="zh-CN" altLang="en-US">
                        <a:solidFill>
                          <a:srgbClr val="404040"/>
                        </a:solidFill>
                      </a:endParaRPr>
                    </a:p>
                  </a:txBody>
                  <a:tcPr>
                    <a:lnL w="19050">
                      <a:solidFill>
                        <a:srgbClr val="FFFFFF"/>
                      </a:solidFill>
                      <a:prstDash val="solid"/>
                    </a:lnL>
                    <a:lnR>
                      <a:noFill/>
                    </a:lnR>
                    <a:lnT>
                      <a:noFill/>
                    </a:lnT>
                    <a:lnB w="19050">
                      <a:solidFill>
                        <a:srgbClr val="E34D4D"/>
                      </a:solidFill>
                      <a:prstDash val="solid"/>
                    </a:lnB>
                    <a:solidFill>
                      <a:srgbClr val="F2F2F2"/>
                    </a:solidFill>
                  </a:tcPr>
                </a:tc>
              </a:tr>
            </a:tbl>
          </a:graphicData>
        </a:graphic>
      </p:graphicFrame>
    </p:spTree>
    <p:custDataLst>
      <p:tags r:id="rId4"/>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收益增强型股指联结票据</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229415"/>
            <a:ext cx="10969200" cy="4759200"/>
          </a:xfrm>
        </p:spPr>
        <p:txBody>
          <a:bodyPr/>
          <a:p>
            <a:pPr marL="0" indent="0">
              <a:buFont typeface="Wingdings" panose="05000000000000000000" charset="0"/>
              <a:buNone/>
            </a:pPr>
            <a:r>
              <a:t>收益增强型股指联结票据具有收益增强结构，使得投资者从票据中获得的利息高于市场同期的利息率。为了产生高出的利息现金流，通常需要在票据中嵌入股指期权空头或者价值为负的股指期货或远期合约，其中期权空头结构最为常用。</a:t>
            </a:r>
          </a:p>
        </p:txBody>
      </p:sp>
      <p:graphicFrame>
        <p:nvGraphicFramePr>
          <p:cNvPr id="5" name="表格 4"/>
          <p:cNvGraphicFramePr/>
          <p:nvPr>
            <p:custDataLst>
              <p:tags r:id="rId3"/>
            </p:custDataLst>
          </p:nvPr>
        </p:nvGraphicFramePr>
        <p:xfrm>
          <a:off x="1950085" y="2493645"/>
          <a:ext cx="8533130" cy="4191000"/>
        </p:xfrm>
        <a:graphic>
          <a:graphicData uri="http://schemas.openxmlformats.org/drawingml/2006/table">
            <a:tbl>
              <a:tblPr firstRow="1" bandRow="1">
                <a:tableStyleId>{5C22544A-7EE6-4342-B048-85BDC9FD1C3A}</a:tableStyleId>
              </a:tblPr>
              <a:tblGrid>
                <a:gridCol w="2555240"/>
                <a:gridCol w="5977890"/>
              </a:tblGrid>
              <a:tr h="381000">
                <a:tc>
                  <a:txBody>
                    <a:bodyPr/>
                    <a:p>
                      <a:pPr algn="ctr">
                        <a:buNone/>
                      </a:pPr>
                      <a:r>
                        <a:rPr lang="zh-CN" altLang="en-US">
                          <a:solidFill>
                            <a:srgbClr val="FFFFFF"/>
                          </a:solidFill>
                        </a:rPr>
                        <a:t>项目</a:t>
                      </a:r>
                      <a:endParaRPr lang="zh-CN" altLang="en-US">
                        <a:solidFill>
                          <a:srgbClr val="FFFFFF"/>
                        </a:solidFill>
                      </a:endParaRPr>
                    </a:p>
                  </a:txBody>
                  <a:tcPr>
                    <a:lnL>
                      <a:noFill/>
                    </a:lnL>
                    <a:lnR w="19050">
                      <a:solidFill>
                        <a:srgbClr val="FFFFFF"/>
                      </a:solidFill>
                      <a:prstDash val="solid"/>
                    </a:lnR>
                    <a:lnT>
                      <a:noFill/>
                    </a:lnT>
                    <a:lnB>
                      <a:noFill/>
                    </a:lnB>
                    <a:solidFill>
                      <a:srgbClr val="404040"/>
                    </a:solidFill>
                  </a:tcPr>
                </a:tc>
                <a:tc>
                  <a:txBody>
                    <a:bodyPr/>
                    <a:p>
                      <a:pPr algn="ctr">
                        <a:buNone/>
                      </a:pPr>
                      <a:r>
                        <a:rPr lang="zh-CN" altLang="en-US">
                          <a:solidFill>
                            <a:srgbClr val="FFFFFF"/>
                          </a:solidFill>
                        </a:rPr>
                        <a:t>条款</a:t>
                      </a:r>
                      <a:endParaRPr lang="zh-CN" altLang="en-US">
                        <a:solidFill>
                          <a:srgbClr val="FFFFFF"/>
                        </a:solidFill>
                      </a:endParaRPr>
                    </a:p>
                  </a:txBody>
                  <a:tcPr>
                    <a:lnL w="19050">
                      <a:solidFill>
                        <a:srgbClr val="FFFFFF"/>
                      </a:solidFill>
                      <a:prstDash val="solid"/>
                    </a:lnL>
                    <a:lnR>
                      <a:noFill/>
                    </a:lnR>
                    <a:lnT>
                      <a:noFill/>
                    </a:lnT>
                    <a:lnB>
                      <a:noFill/>
                    </a:lnB>
                    <a:solidFill>
                      <a:srgbClr val="E34D4D"/>
                    </a:solidFill>
                  </a:tcPr>
                </a:tc>
              </a:tr>
              <a:tr h="381000">
                <a:tc>
                  <a:txBody>
                    <a:bodyPr/>
                    <a:p>
                      <a:pPr algn="ctr">
                        <a:buNone/>
                      </a:pPr>
                      <a:r>
                        <a:rPr lang="zh-CN" altLang="en-US">
                          <a:solidFill>
                            <a:srgbClr val="404040"/>
                          </a:solidFill>
                        </a:rPr>
                        <a:t>发行者</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zh-CN" altLang="en-US">
                          <a:solidFill>
                            <a:srgbClr val="404040"/>
                          </a:solidFill>
                        </a:rPr>
                        <a:t>美国的某个信用评级为</a:t>
                      </a:r>
                      <a:r>
                        <a:rPr lang="en-US" altLang="zh-CN">
                          <a:solidFill>
                            <a:srgbClr val="404040"/>
                          </a:solidFill>
                        </a:rPr>
                        <a:t>AAA</a:t>
                      </a:r>
                      <a:r>
                        <a:rPr lang="zh-CN" altLang="en-US">
                          <a:solidFill>
                            <a:srgbClr val="404040"/>
                          </a:solidFill>
                        </a:rPr>
                        <a:t>级的商业银行</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发行对象</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zh-CN" altLang="en-US">
                          <a:solidFill>
                            <a:srgbClr val="404040"/>
                          </a:solidFill>
                        </a:rPr>
                        <a:t>中国境内的资产规模超过</a:t>
                      </a:r>
                      <a:r>
                        <a:rPr lang="en-US" altLang="zh-CN">
                          <a:solidFill>
                            <a:srgbClr val="404040"/>
                          </a:solidFill>
                        </a:rPr>
                        <a:t>100</a:t>
                      </a:r>
                      <a:r>
                        <a:rPr lang="zh-CN" altLang="en-US">
                          <a:solidFill>
                            <a:srgbClr val="404040"/>
                          </a:solidFill>
                        </a:rPr>
                        <a:t>万元人民币的投资者</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发行规模</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10</a:t>
                      </a:r>
                      <a:r>
                        <a:rPr lang="zh-CN" altLang="en-US">
                          <a:solidFill>
                            <a:srgbClr val="404040"/>
                          </a:solidFill>
                        </a:rPr>
                        <a:t>亿元人民币</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票据期限</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1</a:t>
                      </a:r>
                      <a:r>
                        <a:rPr lang="zh-CN" altLang="en-US">
                          <a:solidFill>
                            <a:srgbClr val="404040"/>
                          </a:solidFill>
                        </a:rPr>
                        <a:t>年</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息票率</a:t>
                      </a:r>
                      <a:endParaRPr lang="zh-CN" altLang="en-US">
                        <a:solidFill>
                          <a:srgbClr val="404040"/>
                        </a:solidFill>
                      </a:endParaRPr>
                    </a:p>
                  </a:txBody>
                  <a:tcPr>
                    <a:lnL>
                      <a:noFill/>
                    </a:lnL>
                    <a:lnR w="19050">
                      <a:solidFill>
                        <a:srgbClr val="FFFFFF"/>
                      </a:solidFill>
                      <a:prstDash val="solid"/>
                    </a:lnR>
                    <a:lnT>
                      <a:noFill/>
                    </a:lnT>
                    <a:lnB>
                      <a:noFill/>
                    </a:lnB>
                    <a:solidFill>
                      <a:schemeClr val="bg1"/>
                    </a:solidFill>
                  </a:tcPr>
                </a:tc>
                <a:tc>
                  <a:txBody>
                    <a:bodyPr/>
                    <a:p>
                      <a:pPr algn="l">
                        <a:buNone/>
                      </a:pPr>
                      <a:r>
                        <a:rPr lang="en-US" altLang="zh-CN">
                          <a:solidFill>
                            <a:srgbClr val="404040"/>
                          </a:solidFill>
                        </a:rPr>
                        <a:t>14.5%</a:t>
                      </a:r>
                      <a:endParaRPr lang="en-US" altLang="zh-CN">
                        <a:solidFill>
                          <a:srgbClr val="404040"/>
                        </a:solidFill>
                      </a:endParaRPr>
                    </a:p>
                  </a:txBody>
                  <a:tcPr>
                    <a:lnL w="19050">
                      <a:solidFill>
                        <a:srgbClr val="FFFFFF"/>
                      </a:solidFill>
                      <a:prstDash val="solid"/>
                    </a:lnL>
                    <a:lnR>
                      <a:noFill/>
                    </a:lnR>
                    <a:lnT>
                      <a:noFill/>
                    </a:lnT>
                    <a:lnB>
                      <a:noFill/>
                    </a:lnB>
                    <a:solidFill>
                      <a:schemeClr val="bg1"/>
                    </a:solidFill>
                  </a:tcPr>
                </a:tc>
              </a:tr>
              <a:tr h="381000">
                <a:tc>
                  <a:txBody>
                    <a:bodyPr/>
                    <a:p>
                      <a:pPr algn="ctr">
                        <a:buNone/>
                      </a:pPr>
                      <a:r>
                        <a:rPr lang="zh-CN" altLang="en-US">
                          <a:solidFill>
                            <a:srgbClr val="404040"/>
                          </a:solidFill>
                        </a:rPr>
                        <a:t>发行价格</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en-US" altLang="zh-CN">
                          <a:solidFill>
                            <a:srgbClr val="404040"/>
                          </a:solidFill>
                        </a:rPr>
                        <a:t>100</a:t>
                      </a:r>
                      <a:r>
                        <a:rPr lang="zh-CN" altLang="en-US">
                          <a:solidFill>
                            <a:srgbClr val="404040"/>
                          </a:solidFill>
                        </a:rPr>
                        <a:t>（百元报价方式）</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标的指数</a:t>
                      </a:r>
                      <a:endParaRPr lang="zh-CN" altLang="en-US">
                        <a:solidFill>
                          <a:srgbClr val="404040"/>
                        </a:solidFill>
                      </a:endParaRPr>
                    </a:p>
                  </a:txBody>
                  <a:tcPr>
                    <a:lnL>
                      <a:noFill/>
                    </a:lnL>
                    <a:lnR w="19050">
                      <a:solidFill>
                        <a:srgbClr val="FFFFFF"/>
                      </a:solidFill>
                      <a:prstDash val="solid"/>
                    </a:lnR>
                    <a:lnT>
                      <a:noFill/>
                    </a:lnT>
                    <a:lnB>
                      <a:noFill/>
                    </a:lnB>
                    <a:solidFill>
                      <a:schemeClr val="bg1"/>
                    </a:solidFill>
                  </a:tcPr>
                </a:tc>
                <a:tc>
                  <a:txBody>
                    <a:bodyPr/>
                    <a:p>
                      <a:pPr algn="l">
                        <a:buNone/>
                      </a:pPr>
                      <a:r>
                        <a:rPr lang="zh-CN" altLang="en-US">
                          <a:solidFill>
                            <a:srgbClr val="404040"/>
                          </a:solidFill>
                        </a:rPr>
                        <a:t>标准普尔</a:t>
                      </a:r>
                      <a:r>
                        <a:rPr lang="en-US" altLang="zh-CN">
                          <a:solidFill>
                            <a:srgbClr val="404040"/>
                          </a:solidFill>
                        </a:rPr>
                        <a:t>500</a:t>
                      </a:r>
                      <a:r>
                        <a:rPr lang="zh-CN" altLang="en-US">
                          <a:solidFill>
                            <a:srgbClr val="404040"/>
                          </a:solidFill>
                        </a:rPr>
                        <a:t>指数（</a:t>
                      </a:r>
                      <a:r>
                        <a:rPr lang="en-US" altLang="zh-CN">
                          <a:solidFill>
                            <a:srgbClr val="404040"/>
                          </a:solidFill>
                        </a:rPr>
                        <a:t>S&amp;P500</a:t>
                      </a:r>
                      <a:r>
                        <a:rPr lang="zh-CN" altLang="en-US">
                          <a:solidFill>
                            <a:srgbClr val="404040"/>
                          </a:solidFill>
                        </a:rPr>
                        <a:t>）</a:t>
                      </a:r>
                      <a:endParaRPr lang="zh-CN" altLang="en-US">
                        <a:solidFill>
                          <a:srgbClr val="404040"/>
                        </a:solidFill>
                      </a:endParaRPr>
                    </a:p>
                  </a:txBody>
                  <a:tcPr>
                    <a:lnL w="19050">
                      <a:solidFill>
                        <a:srgbClr val="FFFFFF"/>
                      </a:solidFill>
                      <a:prstDash val="solid"/>
                    </a:lnL>
                    <a:lnR>
                      <a:noFill/>
                    </a:lnR>
                    <a:lnT>
                      <a:noFill/>
                    </a:lnT>
                    <a:lnB>
                      <a:noFill/>
                    </a:lnB>
                    <a:solidFill>
                      <a:schemeClr val="bg1"/>
                    </a:solidFill>
                  </a:tcPr>
                </a:tc>
              </a:tr>
              <a:tr h="381000">
                <a:tc>
                  <a:txBody>
                    <a:bodyPr/>
                    <a:p>
                      <a:pPr algn="ctr">
                        <a:buNone/>
                      </a:pPr>
                      <a:r>
                        <a:rPr lang="zh-CN" altLang="en-US">
                          <a:solidFill>
                            <a:srgbClr val="404040"/>
                          </a:solidFill>
                        </a:rPr>
                        <a:t>票据赎回价值</a:t>
                      </a:r>
                      <a:endParaRPr lang="zh-CN" altLang="en-US">
                        <a:solidFill>
                          <a:srgbClr val="404040"/>
                        </a:solidFill>
                      </a:endParaRPr>
                    </a:p>
                  </a:txBody>
                  <a:tcPr>
                    <a:lnL>
                      <a:noFill/>
                    </a:lnL>
                    <a:lnR w="19050">
                      <a:solidFill>
                        <a:srgbClr val="FFFFFF"/>
                      </a:solidFill>
                      <a:prstDash val="solid"/>
                    </a:lnR>
                    <a:lnT>
                      <a:noFill/>
                    </a:lnT>
                    <a:lnB>
                      <a:noFill/>
                    </a:lnB>
                    <a:solidFill>
                      <a:schemeClr val="bg1">
                        <a:lumMod val="95000"/>
                      </a:schemeClr>
                    </a:solidFill>
                  </a:tcPr>
                </a:tc>
                <a:tc>
                  <a:txBody>
                    <a:bodyPr/>
                    <a:p>
                      <a:pPr algn="l">
                        <a:buNone/>
                      </a:pPr>
                      <a:r>
                        <a:rPr lang="en-US" altLang="zh-CN">
                          <a:solidFill>
                            <a:srgbClr val="404040"/>
                          </a:solidFill>
                        </a:rPr>
                        <a:t>100-</a:t>
                      </a:r>
                      <a:r>
                        <a:rPr lang="zh-CN" altLang="en-US">
                          <a:solidFill>
                            <a:srgbClr val="404040"/>
                          </a:solidFill>
                        </a:rPr>
                        <a:t>（</a:t>
                      </a:r>
                      <a:r>
                        <a:rPr lang="en-US" altLang="zh-CN">
                          <a:solidFill>
                            <a:srgbClr val="404040"/>
                          </a:solidFill>
                        </a:rPr>
                        <a:t>1-</a:t>
                      </a:r>
                      <a:r>
                        <a:rPr lang="zh-CN" altLang="en-US">
                          <a:solidFill>
                            <a:srgbClr val="404040"/>
                          </a:solidFill>
                        </a:rPr>
                        <a:t>指数涨跌幅</a:t>
                      </a:r>
                      <a:r>
                        <a:rPr lang="zh-CN" altLang="en-US">
                          <a:solidFill>
                            <a:srgbClr val="404040"/>
                          </a:solidFill>
                        </a:rPr>
                        <a:t>）</a:t>
                      </a:r>
                      <a:endParaRPr lang="zh-CN" altLang="en-US">
                        <a:solidFill>
                          <a:srgbClr val="404040"/>
                        </a:solidFill>
                      </a:endParaRPr>
                    </a:p>
                  </a:txBody>
                  <a:tcPr>
                    <a:lnL w="19050">
                      <a:solidFill>
                        <a:srgbClr val="FFFFFF"/>
                      </a:solidFill>
                      <a:prstDash val="solid"/>
                    </a:lnL>
                    <a:lnR>
                      <a:noFill/>
                    </a:lnR>
                    <a:lnT>
                      <a:noFill/>
                    </a:lnT>
                    <a:lnB>
                      <a:noFill/>
                    </a:lnB>
                    <a:solidFill>
                      <a:schemeClr val="bg1">
                        <a:lumMod val="95000"/>
                      </a:schemeClr>
                    </a:solidFill>
                  </a:tcPr>
                </a:tc>
              </a:tr>
              <a:tr h="381000">
                <a:tc>
                  <a:txBody>
                    <a:bodyPr/>
                    <a:p>
                      <a:pPr algn="ctr">
                        <a:buNone/>
                      </a:pPr>
                      <a:r>
                        <a:rPr lang="zh-CN" altLang="en-US">
                          <a:solidFill>
                            <a:srgbClr val="404040"/>
                          </a:solidFill>
                        </a:rPr>
                        <a:t>最大赎回价值</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100</a:t>
                      </a:r>
                      <a:endParaRPr lang="en-US" altLang="zh-CN">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最小赎回价值</a:t>
                      </a:r>
                      <a:endParaRPr lang="zh-CN" altLang="en-US">
                        <a:solidFill>
                          <a:srgbClr val="404040"/>
                        </a:solidFill>
                      </a:endParaRPr>
                    </a:p>
                  </a:txBody>
                  <a:tcPr>
                    <a:lnL>
                      <a:noFill/>
                    </a:lnL>
                    <a:lnR w="19050">
                      <a:solidFill>
                        <a:srgbClr val="FFFFFF"/>
                      </a:solidFill>
                      <a:prstDash val="solid"/>
                    </a:lnR>
                    <a:lnT>
                      <a:noFill/>
                    </a:lnT>
                    <a:lnB w="19050">
                      <a:solidFill>
                        <a:srgbClr val="E34D4D"/>
                      </a:solidFill>
                      <a:prstDash val="solid"/>
                    </a:lnB>
                    <a:solidFill>
                      <a:srgbClr val="F2F2F2"/>
                    </a:solidFill>
                  </a:tcPr>
                </a:tc>
                <a:tc>
                  <a:txBody>
                    <a:bodyPr/>
                    <a:p>
                      <a:pPr algn="l">
                        <a:buNone/>
                      </a:pPr>
                      <a:r>
                        <a:rPr lang="en-US" altLang="zh-CN">
                          <a:solidFill>
                            <a:srgbClr val="404040"/>
                          </a:solidFill>
                        </a:rPr>
                        <a:t>0</a:t>
                      </a:r>
                      <a:endParaRPr lang="en-US" altLang="zh-CN">
                        <a:solidFill>
                          <a:srgbClr val="404040"/>
                        </a:solidFill>
                      </a:endParaRPr>
                    </a:p>
                  </a:txBody>
                  <a:tcPr>
                    <a:lnL w="19050">
                      <a:solidFill>
                        <a:srgbClr val="FFFFFF"/>
                      </a:solidFill>
                      <a:prstDash val="solid"/>
                    </a:lnL>
                    <a:lnR>
                      <a:noFill/>
                    </a:lnR>
                    <a:lnT>
                      <a:noFill/>
                    </a:lnT>
                    <a:lnB w="19050">
                      <a:solidFill>
                        <a:srgbClr val="E34D4D"/>
                      </a:solidFill>
                      <a:prstDash val="solid"/>
                    </a:lnB>
                    <a:solidFill>
                      <a:srgbClr val="F2F2F2"/>
                    </a:solidFill>
                  </a:tcPr>
                </a:tc>
              </a:tr>
            </a:tbl>
          </a:graphicData>
        </a:graphic>
      </p:graphicFrame>
    </p:spTree>
    <p:custDataLst>
      <p:tags r:id="rId4"/>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参与型红利证</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229415"/>
            <a:ext cx="10969200" cy="4759200"/>
          </a:xfrm>
        </p:spPr>
        <p:txBody>
          <a:bodyPr/>
          <a:p>
            <a:pPr marL="0" indent="0">
              <a:buFont typeface="Wingdings" panose="05000000000000000000" charset="0"/>
              <a:buNone/>
            </a:pPr>
            <a:r>
              <a:t>参与型结构化产品能够让产品的投资者参与到某个领域的投资，且这个领域的投资在常规条件下是这些投资者无法参与的。</a:t>
            </a:r>
          </a:p>
          <a:p>
            <a:pPr marL="0" indent="0">
              <a:buFont typeface="Wingdings" panose="05000000000000000000" charset="0"/>
              <a:buNone/>
            </a:pPr>
            <a:r>
              <a:t>最简单的参与型结构化产品是跟踪证（</a:t>
            </a:r>
            <a:r>
              <a:rPr lang="en-US" altLang="zh-CN"/>
              <a:t>Tracker Certificate</a:t>
            </a:r>
            <a:r>
              <a:t>），其本质是一个低行权价的期权（</a:t>
            </a:r>
            <a:r>
              <a:rPr lang="en-US" altLang="zh-CN"/>
              <a:t>Low Exercise Price Option</a:t>
            </a:r>
            <a:r>
              <a:t>，</a:t>
            </a:r>
            <a:r>
              <a:rPr lang="en-US" altLang="zh-CN"/>
              <a:t>LEPO</a:t>
            </a:r>
            <a:r>
              <a:t>）。极低的行权价格，使得</a:t>
            </a:r>
            <a:r>
              <a:rPr lang="en-US" altLang="zh-CN"/>
              <a:t>LEPO</a:t>
            </a:r>
            <a:r>
              <a:t>的市场价格与标的资产的价格基本相同。因为权益类标的资产会带来红利，而期权没有红利，所以</a:t>
            </a:r>
            <a:r>
              <a:rPr lang="en-US" altLang="zh-CN"/>
              <a:t>LEPO</a:t>
            </a:r>
            <a:r>
              <a:t>的价格通常会低于标的资产的价格。</a:t>
            </a:r>
          </a:p>
          <a:p>
            <a:pPr marL="0" indent="0">
              <a:buFont typeface="Wingdings" panose="05000000000000000000" charset="0"/>
              <a:buNone/>
            </a:pPr>
            <a:r>
              <a:t>这个差异的价格可以用来建立保护性期权头寸，这就是为什么这种结构化产品叫作</a:t>
            </a:r>
            <a:r>
              <a:rPr lang="en-US" altLang="zh-CN"/>
              <a:t>“</a:t>
            </a:r>
            <a:r>
              <a:t>红利证</a:t>
            </a:r>
            <a:r>
              <a:rPr lang="en-US" altLang="zh-CN"/>
              <a:t>”</a:t>
            </a:r>
            <a:r>
              <a:t>的原因。</a:t>
            </a:r>
          </a:p>
          <a:p>
            <a:pPr marL="0" indent="0">
              <a:buFont typeface="Wingdings" panose="05000000000000000000" charset="0"/>
              <a:buNone/>
            </a:pPr>
          </a:p>
        </p:txBody>
      </p:sp>
    </p:spTree>
    <p:custDataLst>
      <p:tags r:id="rId3"/>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normAutofit/>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参与型红利证</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229415"/>
            <a:ext cx="10969200" cy="4759200"/>
          </a:xfrm>
        </p:spPr>
        <p:txBody>
          <a:bodyPr/>
          <a:p>
            <a:pPr marL="0" indent="0">
              <a:buFont typeface="Wingdings" panose="05000000000000000000" charset="0"/>
              <a:buNone/>
            </a:pPr>
            <a:r>
              <a:t>下面是一个</a:t>
            </a:r>
            <a:r>
              <a:rPr lang="en-US" altLang="zh-CN"/>
              <a:t>“</a:t>
            </a:r>
            <a:r>
              <a:t>红利证</a:t>
            </a:r>
            <a:r>
              <a:rPr lang="en-US" altLang="zh-CN"/>
              <a:t>”</a:t>
            </a:r>
            <a:r>
              <a:t>的主要条款：</a:t>
            </a:r>
          </a:p>
        </p:txBody>
      </p:sp>
      <p:graphicFrame>
        <p:nvGraphicFramePr>
          <p:cNvPr id="5" name="表格 4"/>
          <p:cNvGraphicFramePr/>
          <p:nvPr>
            <p:custDataLst>
              <p:tags r:id="rId3"/>
            </p:custDataLst>
          </p:nvPr>
        </p:nvGraphicFramePr>
        <p:xfrm>
          <a:off x="1826260" y="2072005"/>
          <a:ext cx="8533130" cy="2286000"/>
        </p:xfrm>
        <a:graphic>
          <a:graphicData uri="http://schemas.openxmlformats.org/drawingml/2006/table">
            <a:tbl>
              <a:tblPr firstRow="1" bandRow="1">
                <a:tableStyleId>{5C22544A-7EE6-4342-B048-85BDC9FD1C3A}</a:tableStyleId>
              </a:tblPr>
              <a:tblGrid>
                <a:gridCol w="2555240"/>
                <a:gridCol w="5977890"/>
              </a:tblGrid>
              <a:tr h="381000">
                <a:tc>
                  <a:txBody>
                    <a:bodyPr/>
                    <a:p>
                      <a:pPr algn="ctr">
                        <a:buNone/>
                      </a:pPr>
                      <a:r>
                        <a:rPr lang="zh-CN" altLang="en-US">
                          <a:solidFill>
                            <a:srgbClr val="FFFFFF"/>
                          </a:solidFill>
                        </a:rPr>
                        <a:t>项目</a:t>
                      </a:r>
                      <a:endParaRPr lang="zh-CN" altLang="en-US">
                        <a:solidFill>
                          <a:srgbClr val="FFFFFF"/>
                        </a:solidFill>
                      </a:endParaRPr>
                    </a:p>
                  </a:txBody>
                  <a:tcPr>
                    <a:lnL>
                      <a:noFill/>
                    </a:lnL>
                    <a:lnR w="19050">
                      <a:solidFill>
                        <a:srgbClr val="FFFFFF"/>
                      </a:solidFill>
                      <a:prstDash val="solid"/>
                    </a:lnR>
                    <a:lnT>
                      <a:noFill/>
                    </a:lnT>
                    <a:lnB>
                      <a:noFill/>
                    </a:lnB>
                    <a:solidFill>
                      <a:srgbClr val="404040"/>
                    </a:solidFill>
                  </a:tcPr>
                </a:tc>
                <a:tc>
                  <a:txBody>
                    <a:bodyPr/>
                    <a:p>
                      <a:pPr algn="ctr">
                        <a:buNone/>
                      </a:pPr>
                      <a:r>
                        <a:rPr lang="zh-CN" altLang="en-US">
                          <a:solidFill>
                            <a:srgbClr val="FFFFFF"/>
                          </a:solidFill>
                        </a:rPr>
                        <a:t>条款</a:t>
                      </a:r>
                      <a:endParaRPr lang="zh-CN" altLang="en-US">
                        <a:solidFill>
                          <a:srgbClr val="FFFFFF"/>
                        </a:solidFill>
                      </a:endParaRPr>
                    </a:p>
                  </a:txBody>
                  <a:tcPr>
                    <a:lnL w="19050">
                      <a:solidFill>
                        <a:srgbClr val="FFFFFF"/>
                      </a:solidFill>
                      <a:prstDash val="solid"/>
                    </a:lnL>
                    <a:lnR>
                      <a:noFill/>
                    </a:lnR>
                    <a:lnT>
                      <a:noFill/>
                    </a:lnT>
                    <a:lnB>
                      <a:noFill/>
                    </a:lnB>
                    <a:solidFill>
                      <a:srgbClr val="E34D4D"/>
                    </a:solidFill>
                  </a:tcPr>
                </a:tc>
              </a:tr>
              <a:tr h="381000">
                <a:tc>
                  <a:txBody>
                    <a:bodyPr/>
                    <a:p>
                      <a:pPr algn="ctr">
                        <a:buNone/>
                      </a:pPr>
                      <a:r>
                        <a:rPr lang="zh-CN" altLang="en-US">
                          <a:solidFill>
                            <a:srgbClr val="404040"/>
                          </a:solidFill>
                        </a:rPr>
                        <a:t>发行人</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XXXX</a:t>
                      </a:r>
                      <a:r>
                        <a:rPr lang="zh-CN" altLang="en-US">
                          <a:solidFill>
                            <a:srgbClr val="404040"/>
                          </a:solidFill>
                        </a:rPr>
                        <a:t>基金公司</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标的指数</a:t>
                      </a:r>
                      <a:endParaRPr lang="zh-CN" altLang="en-US">
                        <a:solidFill>
                          <a:srgbClr val="404040"/>
                        </a:solidFill>
                      </a:endParaRPr>
                    </a:p>
                  </a:txBody>
                  <a:tcPr>
                    <a:lnL>
                      <a:noFill/>
                    </a:lnL>
                    <a:lnR w="19050">
                      <a:solidFill>
                        <a:srgbClr val="FFFFFF"/>
                      </a:solidFill>
                      <a:prstDash val="solid"/>
                    </a:lnR>
                    <a:lnT>
                      <a:noFill/>
                    </a:lnT>
                    <a:lnB>
                      <a:noFill/>
                    </a:lnB>
                    <a:solidFill>
                      <a:srgbClr val="F2F2F2"/>
                    </a:solidFill>
                  </a:tcPr>
                </a:tc>
                <a:tc>
                  <a:txBody>
                    <a:bodyPr/>
                    <a:p>
                      <a:pPr algn="l">
                        <a:buNone/>
                      </a:pPr>
                      <a:r>
                        <a:rPr lang="zh-CN" altLang="en-US">
                          <a:solidFill>
                            <a:srgbClr val="404040"/>
                          </a:solidFill>
                        </a:rPr>
                        <a:t>沪深</a:t>
                      </a:r>
                      <a:r>
                        <a:rPr lang="en-US" altLang="zh-CN">
                          <a:solidFill>
                            <a:srgbClr val="404040"/>
                          </a:solidFill>
                        </a:rPr>
                        <a:t>300</a:t>
                      </a:r>
                      <a:r>
                        <a:rPr lang="zh-CN" altLang="en-US">
                          <a:solidFill>
                            <a:srgbClr val="404040"/>
                          </a:solidFill>
                        </a:rPr>
                        <a:t>指数</a:t>
                      </a:r>
                      <a:endParaRPr lang="zh-CN" altLang="en-US">
                        <a:solidFill>
                          <a:srgbClr val="404040"/>
                        </a:solidFill>
                      </a:endParaRPr>
                    </a:p>
                  </a:txBody>
                  <a:tcPr>
                    <a:lnL w="19050">
                      <a:solidFill>
                        <a:srgbClr val="FFFFFF"/>
                      </a:solidFill>
                      <a:prstDash val="solid"/>
                    </a:lnL>
                    <a:lnR>
                      <a:noFill/>
                    </a:lnR>
                    <a:lnT>
                      <a:noFill/>
                    </a:lnT>
                    <a:lnB>
                      <a:noFill/>
                    </a:lnB>
                    <a:solidFill>
                      <a:srgbClr val="F2F2F2"/>
                    </a:solidFill>
                  </a:tcPr>
                </a:tc>
              </a:tr>
              <a:tr h="381000">
                <a:tc>
                  <a:txBody>
                    <a:bodyPr/>
                    <a:p>
                      <a:pPr algn="ctr">
                        <a:buNone/>
                      </a:pPr>
                      <a:r>
                        <a:rPr lang="zh-CN" altLang="en-US">
                          <a:solidFill>
                            <a:srgbClr val="404040"/>
                          </a:solidFill>
                        </a:rPr>
                        <a:t>面值（元）</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100</a:t>
                      </a:r>
                      <a:endParaRPr lang="en-US" altLang="zh-CN">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期限</a:t>
                      </a:r>
                      <a:endParaRPr lang="zh-CN" altLang="en-US">
                        <a:solidFill>
                          <a:srgbClr val="404040"/>
                        </a:solidFill>
                      </a:endParaRPr>
                    </a:p>
                  </a:txBody>
                  <a:tcPr>
                    <a:lnL>
                      <a:noFill/>
                    </a:lnL>
                    <a:lnR w="19050">
                      <a:solidFill>
                        <a:srgbClr val="FFFFFF"/>
                      </a:solidFill>
                      <a:prstDash val="solid"/>
                    </a:lnR>
                    <a:lnT>
                      <a:noFill/>
                    </a:lnT>
                    <a:lnB>
                      <a:noFill/>
                    </a:lnB>
                    <a:solidFill>
                      <a:srgbClr val="FFFFFF"/>
                    </a:solidFill>
                  </a:tcPr>
                </a:tc>
                <a:tc>
                  <a:txBody>
                    <a:bodyPr/>
                    <a:p>
                      <a:pPr algn="l">
                        <a:buNone/>
                      </a:pPr>
                      <a:r>
                        <a:rPr lang="en-US" altLang="zh-CN">
                          <a:solidFill>
                            <a:srgbClr val="404040"/>
                          </a:solidFill>
                        </a:rPr>
                        <a:t>1</a:t>
                      </a:r>
                      <a:r>
                        <a:rPr lang="zh-CN" altLang="en-US">
                          <a:solidFill>
                            <a:srgbClr val="404040"/>
                          </a:solidFill>
                        </a:rPr>
                        <a:t>年</a:t>
                      </a:r>
                      <a:endParaRPr lang="zh-CN" altLang="en-US">
                        <a:solidFill>
                          <a:srgbClr val="404040"/>
                        </a:solidFill>
                      </a:endParaRPr>
                    </a:p>
                  </a:txBody>
                  <a:tcPr>
                    <a:lnL w="19050">
                      <a:solidFill>
                        <a:srgbClr val="FFFFFF"/>
                      </a:solidFill>
                      <a:prstDash val="solid"/>
                    </a:lnL>
                    <a:lnR>
                      <a:noFill/>
                    </a:lnR>
                    <a:lnT>
                      <a:noFill/>
                    </a:lnT>
                    <a:lnB>
                      <a:noFill/>
                    </a:lnB>
                    <a:solidFill>
                      <a:srgbClr val="FFFFFF"/>
                    </a:solidFill>
                  </a:tcPr>
                </a:tc>
              </a:tr>
              <a:tr h="381000">
                <a:tc>
                  <a:txBody>
                    <a:bodyPr/>
                    <a:p>
                      <a:pPr algn="ctr">
                        <a:buNone/>
                      </a:pPr>
                      <a:r>
                        <a:rPr lang="zh-CN" altLang="en-US">
                          <a:solidFill>
                            <a:srgbClr val="404040"/>
                          </a:solidFill>
                        </a:rPr>
                        <a:t>赎回价值</a:t>
                      </a:r>
                      <a:endParaRPr lang="zh-CN" altLang="en-US">
                        <a:solidFill>
                          <a:srgbClr val="404040"/>
                        </a:solidFill>
                      </a:endParaRPr>
                    </a:p>
                  </a:txBody>
                  <a:tcPr anchor="ctr" anchorCtr="0">
                    <a:lnL>
                      <a:noFill/>
                    </a:lnL>
                    <a:lnR w="19050">
                      <a:solidFill>
                        <a:srgbClr val="FFFFFF"/>
                      </a:solidFill>
                      <a:prstDash val="solid"/>
                    </a:lnR>
                    <a:lnT>
                      <a:noFill/>
                    </a:lnT>
                    <a:lnB w="19050">
                      <a:solidFill>
                        <a:srgbClr val="E34D4D"/>
                      </a:solidFill>
                      <a:prstDash val="solid"/>
                    </a:lnB>
                    <a:solidFill>
                      <a:srgbClr val="F2F2F2"/>
                    </a:solidFill>
                  </a:tcPr>
                </a:tc>
                <a:tc>
                  <a:txBody>
                    <a:bodyPr/>
                    <a:p>
                      <a:pPr algn="l">
                        <a:buNone/>
                      </a:pPr>
                      <a:r>
                        <a:rPr lang="zh-CN" altLang="en-US">
                          <a:solidFill>
                            <a:srgbClr val="404040"/>
                          </a:solidFill>
                        </a:rPr>
                        <a:t>在产品存续期间，如果标的指数下跌幅度突破</a:t>
                      </a:r>
                      <a:r>
                        <a:rPr lang="en-US" altLang="zh-CN">
                          <a:solidFill>
                            <a:srgbClr val="404040"/>
                          </a:solidFill>
                        </a:rPr>
                        <a:t>20%</a:t>
                      </a:r>
                      <a:r>
                        <a:rPr lang="zh-CN" altLang="en-US">
                          <a:solidFill>
                            <a:srgbClr val="404040"/>
                          </a:solidFill>
                        </a:rPr>
                        <a:t>，则产品的赎回价值计算公式是：</a:t>
                      </a:r>
                      <a:endParaRPr lang="zh-CN" altLang="en-US">
                        <a:solidFill>
                          <a:srgbClr val="404040"/>
                        </a:solidFill>
                      </a:endParaRPr>
                    </a:p>
                    <a:p>
                      <a:pPr algn="l">
                        <a:buNone/>
                      </a:pPr>
                      <a:r>
                        <a:rPr lang="en-US" altLang="zh-CN">
                          <a:solidFill>
                            <a:srgbClr val="404040"/>
                          </a:solidFill>
                        </a:rPr>
                        <a:t>100 x </a:t>
                      </a:r>
                      <a:r>
                        <a:rPr lang="zh-CN" altLang="en-US">
                          <a:solidFill>
                            <a:srgbClr val="404040"/>
                          </a:solidFill>
                        </a:rPr>
                        <a:t>（</a:t>
                      </a:r>
                      <a:r>
                        <a:rPr lang="en-US" altLang="zh-CN">
                          <a:solidFill>
                            <a:srgbClr val="404040"/>
                          </a:solidFill>
                        </a:rPr>
                        <a:t>1+</a:t>
                      </a:r>
                      <a:r>
                        <a:rPr lang="zh-CN" altLang="en-US">
                          <a:solidFill>
                            <a:srgbClr val="404040"/>
                          </a:solidFill>
                        </a:rPr>
                        <a:t>指数期末涨跌幅</a:t>
                      </a:r>
                      <a:r>
                        <a:rPr lang="zh-CN" altLang="en-US">
                          <a:solidFill>
                            <a:srgbClr val="404040"/>
                          </a:solidFill>
                        </a:rPr>
                        <a:t>）</a:t>
                      </a:r>
                      <a:endParaRPr lang="zh-CN" altLang="en-US">
                        <a:solidFill>
                          <a:srgbClr val="404040"/>
                        </a:solidFill>
                      </a:endParaRPr>
                    </a:p>
                    <a:p>
                      <a:pPr algn="l">
                        <a:buNone/>
                      </a:pPr>
                      <a:endParaRPr lang="zh-CN" altLang="en-US">
                        <a:solidFill>
                          <a:srgbClr val="404040"/>
                        </a:solidFill>
                      </a:endParaRPr>
                    </a:p>
                    <a:p>
                      <a:pPr algn="l">
                        <a:buNone/>
                      </a:pPr>
                      <a:r>
                        <a:rPr lang="zh-CN" altLang="en-US">
                          <a:solidFill>
                            <a:srgbClr val="404040"/>
                          </a:solidFill>
                        </a:rPr>
                        <a:t>在产品存续期间，如果标的指数下跌幅度不曾突破过</a:t>
                      </a:r>
                      <a:r>
                        <a:rPr lang="en-US" altLang="zh-CN">
                          <a:solidFill>
                            <a:srgbClr val="404040"/>
                          </a:solidFill>
                        </a:rPr>
                        <a:t>20%</a:t>
                      </a:r>
                      <a:r>
                        <a:rPr lang="zh-CN" altLang="en-US">
                          <a:solidFill>
                            <a:srgbClr val="404040"/>
                          </a:solidFill>
                        </a:rPr>
                        <a:t>，则产品的赎回价值计算公式是：</a:t>
                      </a:r>
                      <a:endParaRPr lang="zh-CN" altLang="en-US">
                        <a:solidFill>
                          <a:srgbClr val="404040"/>
                        </a:solidFill>
                      </a:endParaRPr>
                    </a:p>
                    <a:p>
                      <a:pPr algn="l">
                        <a:buNone/>
                      </a:pPr>
                      <a:r>
                        <a:rPr lang="en-US" altLang="zh-CN">
                          <a:solidFill>
                            <a:srgbClr val="404040"/>
                          </a:solidFill>
                        </a:rPr>
                        <a:t>100 x [ 1+Max( </a:t>
                      </a:r>
                      <a:r>
                        <a:rPr lang="zh-CN" altLang="en-US">
                          <a:solidFill>
                            <a:srgbClr val="404040"/>
                          </a:solidFill>
                        </a:rPr>
                        <a:t>指数期末涨跌幅，</a:t>
                      </a:r>
                      <a:r>
                        <a:rPr lang="en-US" altLang="zh-CN">
                          <a:solidFill>
                            <a:srgbClr val="404040"/>
                          </a:solidFill>
                        </a:rPr>
                        <a:t>0 </a:t>
                      </a:r>
                      <a:r>
                        <a:rPr lang="en-US" altLang="zh-CN">
                          <a:solidFill>
                            <a:srgbClr val="404040"/>
                          </a:solidFill>
                        </a:rPr>
                        <a:t>) ]</a:t>
                      </a:r>
                      <a:endParaRPr lang="en-US" altLang="zh-CN">
                        <a:solidFill>
                          <a:srgbClr val="404040"/>
                        </a:solidFill>
                      </a:endParaRPr>
                    </a:p>
                  </a:txBody>
                  <a:tcPr anchor="ctr" anchorCtr="0">
                    <a:lnL w="19050">
                      <a:solidFill>
                        <a:srgbClr val="FFFFFF"/>
                      </a:solidFill>
                      <a:prstDash val="solid"/>
                    </a:lnL>
                    <a:lnR>
                      <a:noFill/>
                    </a:lnR>
                    <a:lnT>
                      <a:noFill/>
                    </a:lnT>
                    <a:lnB w="19050">
                      <a:solidFill>
                        <a:srgbClr val="E34D4D"/>
                      </a:solidFill>
                      <a:prstDash val="solid"/>
                    </a:lnB>
                    <a:solidFill>
                      <a:srgbClr val="F2F2F2"/>
                    </a:solidFill>
                  </a:tcPr>
                </a:tc>
              </a:tr>
            </a:tbl>
          </a:graphicData>
        </a:graphic>
      </p:graphicFrame>
    </p:spTree>
    <p:custDataLst>
      <p:tags r:id="rId4"/>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custDataLst>
              <p:tags r:id="rId1"/>
            </p:custDataLst>
          </p:nvPr>
        </p:nvSpPr>
        <p:spPr/>
        <p:txBody>
          <a:bodyPr/>
          <a:p>
            <a:pPr algn="l">
              <a:buClrTx/>
              <a:buSzTx/>
              <a:buFontTx/>
            </a:pPr>
            <a:r>
              <a:rPr sz="2800" spc="0">
                <a:solidFill>
                  <a:schemeClr val="tx1"/>
                </a:solidFill>
                <a:effectLst>
                  <a:outerShdw blurRad="38100" dist="38100" dir="2700000" algn="tl">
                    <a:srgbClr val="000000">
                      <a:alpha val="43137"/>
                    </a:srgbClr>
                  </a:outerShdw>
                </a:effectLst>
                <a:latin typeface="+mj-lt"/>
                <a:ea typeface="+mj-ea"/>
                <a:sym typeface="+mn-ea"/>
              </a:rPr>
              <a:t>嵌入奇异期权的权益类结构化产品</a:t>
            </a:r>
            <a:endParaRPr lang="zh-CN" altLang="en-US" sz="2800" spc="0">
              <a:solidFill>
                <a:schemeClr val="tx1"/>
              </a:solidFill>
              <a:effectLst>
                <a:outerShdw blurRad="38100" dist="38100" dir="2700000" algn="tl">
                  <a:srgbClr val="000000">
                    <a:alpha val="43137"/>
                  </a:srgbClr>
                </a:outerShdw>
              </a:effectLst>
              <a:latin typeface="+mj-lt"/>
              <a:ea typeface="+mj-ea"/>
            </a:endParaRPr>
          </a:p>
        </p:txBody>
      </p:sp>
      <p:sp>
        <p:nvSpPr>
          <p:cNvPr id="3" name="内容占位符 2"/>
          <p:cNvSpPr>
            <a:spLocks noGrp="1"/>
          </p:cNvSpPr>
          <p:nvPr>
            <p:ph idx="1"/>
            <p:custDataLst>
              <p:tags r:id="rId2"/>
            </p:custDataLst>
          </p:nvPr>
        </p:nvSpPr>
        <p:spPr>
          <a:xfrm>
            <a:off x="608400" y="1229415"/>
            <a:ext cx="10969200" cy="4759200"/>
          </a:xfrm>
        </p:spPr>
        <p:txBody>
          <a:bodyPr/>
          <a:p>
            <a:pPr marL="0" indent="0">
              <a:buFont typeface="Wingdings" panose="05000000000000000000" charset="0"/>
              <a:buNone/>
            </a:pPr>
            <a:r>
              <a:t>若在结构化产品中嵌入奇异期权，则结构化产品的收益和风险特征就变得更加多样化。</a:t>
            </a:r>
          </a:p>
          <a:p>
            <a:pPr marL="0" indent="0">
              <a:buFont typeface="Wingdings" panose="05000000000000000000" charset="0"/>
              <a:buNone/>
            </a:pPr>
            <a:r>
              <a:t>事实上，在结构化产品中，大部分嵌入的期权都是奇异期权。</a:t>
            </a:r>
          </a:p>
          <a:p>
            <a:pPr marL="0" indent="0">
              <a:buFont typeface="Wingdings" panose="05000000000000000000" charset="0"/>
              <a:buNone/>
            </a:pPr>
            <a:r>
              <a:t>在结构化产品市场中，或有现金期权（</a:t>
            </a:r>
            <a:r>
              <a:rPr lang="en-US" altLang="zh-CN"/>
              <a:t>Cash-or-nothing</a:t>
            </a:r>
            <a:r>
              <a:t>）比或有资产期权（</a:t>
            </a:r>
            <a:r>
              <a:rPr lang="en-US" altLang="zh-CN"/>
              <a:t>Asset-or-nothing</a:t>
            </a:r>
            <a:r>
              <a:t>）更常用。</a:t>
            </a:r>
          </a:p>
        </p:txBody>
      </p:sp>
    </p:spTree>
    <p:custDataLst>
      <p:tags r:id="rId3"/>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REFSHAPE" val="360374820"/>
</p:tagLst>
</file>

<file path=ppt/tags/tag101.xml><?xml version="1.0" encoding="utf-8"?>
<p:tagLst xmlns:p="http://schemas.openxmlformats.org/presentationml/2006/main">
  <p:tag name="REFSHAPE" val="360373188"/>
</p:tagLst>
</file>

<file path=ppt/tags/tag102.xml><?xml version="1.0" encoding="utf-8"?>
<p:tagLst xmlns:p="http://schemas.openxmlformats.org/presentationml/2006/main">
  <p:tag name="KSO_WM_UNIT_TABLE_BEAUTIFY" val="smartTable{af7db1ba-9394-4f20-83e4-b43af1f8a8e8}"/>
  <p:tag name="REFSHAPE" val="360382572"/>
  <p:tag name="TABLE_SKINIDX" val="1"/>
  <p:tag name="TABLE_COLORIDX" val="c"/>
</p:tagLst>
</file>

<file path=ppt/tags/tag103.xml><?xml version="1.0" encoding="utf-8"?>
<p:tagLst xmlns:p="http://schemas.openxmlformats.org/presentationml/2006/main">
  <p:tag name="KSO_WM_BEAUTIFY_FLAG" val="#wm#"/>
  <p:tag name="KSO_WM_TEMPLATE_CATEGORY" val="custom"/>
  <p:tag name="KSO_WM_TEMPLATE_INDEX" val="20205176"/>
</p:tagLst>
</file>

<file path=ppt/tags/tag104.xml><?xml version="1.0" encoding="utf-8"?>
<p:tagLst xmlns:p="http://schemas.openxmlformats.org/presentationml/2006/main">
  <p:tag name="REFSHAPE" val="360374820"/>
</p:tagLst>
</file>

<file path=ppt/tags/tag105.xml><?xml version="1.0" encoding="utf-8"?>
<p:tagLst xmlns:p="http://schemas.openxmlformats.org/presentationml/2006/main">
  <p:tag name="REFSHAPE" val="360373188"/>
</p:tagLst>
</file>

<file path=ppt/tags/tag106.xml><?xml version="1.0" encoding="utf-8"?>
<p:tagLst xmlns:p="http://schemas.openxmlformats.org/presentationml/2006/main">
  <p:tag name="KSO_WM_BEAUTIFY_FLAG" val="#wm#"/>
  <p:tag name="KSO_WM_TEMPLATE_CATEGORY" val="custom"/>
  <p:tag name="KSO_WM_TEMPLATE_INDEX" val="20205176"/>
</p:tagLst>
</file>

<file path=ppt/tags/tag107.xml><?xml version="1.0" encoding="utf-8"?>
<p:tagLst xmlns:p="http://schemas.openxmlformats.org/presentationml/2006/main">
  <p:tag name="REFSHAPE" val="360374820"/>
</p:tagLst>
</file>

<file path=ppt/tags/tag108.xml><?xml version="1.0" encoding="utf-8"?>
<p:tagLst xmlns:p="http://schemas.openxmlformats.org/presentationml/2006/main">
  <p:tag name="REFSHAPE" val="360373188"/>
</p:tagLst>
</file>

<file path=ppt/tags/tag109.xml><?xml version="1.0" encoding="utf-8"?>
<p:tagLst xmlns:p="http://schemas.openxmlformats.org/presentationml/2006/main">
  <p:tag name="KSO_WM_BEAUTIFY_FLAG" val="#wm#"/>
  <p:tag name="KSO_WM_TEMPLATE_CATEGORY" val="custom"/>
  <p:tag name="KSO_WM_TEMPLATE_INDEX" val="20205176"/>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REFSHAPE" val="360374820"/>
</p:tagLst>
</file>

<file path=ppt/tags/tag111.xml><?xml version="1.0" encoding="utf-8"?>
<p:tagLst xmlns:p="http://schemas.openxmlformats.org/presentationml/2006/main">
  <p:tag name="REFSHAPE" val="360373188"/>
</p:tagLst>
</file>

<file path=ppt/tags/tag112.xml><?xml version="1.0" encoding="utf-8"?>
<p:tagLst xmlns:p="http://schemas.openxmlformats.org/presentationml/2006/main">
  <p:tag name="KSO_WM_UNIT_TABLE_BEAUTIFY" val="smartTable{af7db1ba-9394-4f20-83e4-b43af1f8a8e8}"/>
  <p:tag name="REFSHAPE" val="360382572"/>
  <p:tag name="TABLE_SKINIDX" val="1"/>
  <p:tag name="TABLE_COLORIDX" val="c"/>
</p:tagLst>
</file>

<file path=ppt/tags/tag113.xml><?xml version="1.0" encoding="utf-8"?>
<p:tagLst xmlns:p="http://schemas.openxmlformats.org/presentationml/2006/main">
  <p:tag name="KSO_WM_BEAUTIFY_FLAG" val="#wm#"/>
  <p:tag name="KSO_WM_TEMPLATE_CATEGORY" val="custom"/>
  <p:tag name="KSO_WM_TEMPLATE_INDEX" val="20205176"/>
</p:tagLst>
</file>

<file path=ppt/tags/tag114.xml><?xml version="1.0" encoding="utf-8"?>
<p:tagLst xmlns:p="http://schemas.openxmlformats.org/presentationml/2006/main">
  <p:tag name="REFSHAPE" val="360374820"/>
</p:tagLst>
</file>

<file path=ppt/tags/tag115.xml><?xml version="1.0" encoding="utf-8"?>
<p:tagLst xmlns:p="http://schemas.openxmlformats.org/presentationml/2006/main">
  <p:tag name="REFSHAPE" val="360373188"/>
</p:tagLst>
</file>

<file path=ppt/tags/tag116.xml><?xml version="1.0" encoding="utf-8"?>
<p:tagLst xmlns:p="http://schemas.openxmlformats.org/presentationml/2006/main">
  <p:tag name="KSO_WM_BEAUTIFY_FLAG" val="#wm#"/>
  <p:tag name="KSO_WM_TEMPLATE_CATEGORY" val="custom"/>
  <p:tag name="KSO_WM_TEMPLATE_INDEX" val="20205176"/>
</p:tagLst>
</file>

<file path=ppt/tags/tag117.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118.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119.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REFSHAPE" val="360374820"/>
</p:tagLst>
</file>

<file path=ppt/tags/tag121.xml><?xml version="1.0" encoding="utf-8"?>
<p:tagLst xmlns:p="http://schemas.openxmlformats.org/presentationml/2006/main">
  <p:tag name="REFSHAPE" val="360373188"/>
</p:tagLst>
</file>

<file path=ppt/tags/tag122.xml><?xml version="1.0" encoding="utf-8"?>
<p:tagLst xmlns:p="http://schemas.openxmlformats.org/presentationml/2006/main">
  <p:tag name="KSO_WM_BEAUTIFY_FLAG" val="#wm#"/>
  <p:tag name="KSO_WM_TEMPLATE_CATEGORY" val="custom"/>
  <p:tag name="KSO_WM_TEMPLATE_INDEX" val="20205176"/>
</p:tagLst>
</file>

<file path=ppt/tags/tag123.xml><?xml version="1.0" encoding="utf-8"?>
<p:tagLst xmlns:p="http://schemas.openxmlformats.org/presentationml/2006/main">
  <p:tag name="REFSHAPE" val="360374820"/>
</p:tagLst>
</file>

<file path=ppt/tags/tag124.xml><?xml version="1.0" encoding="utf-8"?>
<p:tagLst xmlns:p="http://schemas.openxmlformats.org/presentationml/2006/main">
  <p:tag name="REFSHAPE" val="360373188"/>
</p:tagLst>
</file>

<file path=ppt/tags/tag125.xml><?xml version="1.0" encoding="utf-8"?>
<p:tagLst xmlns:p="http://schemas.openxmlformats.org/presentationml/2006/main">
  <p:tag name="KSO_WM_BEAUTIFY_FLAG" val="#wm#"/>
  <p:tag name="KSO_WM_TEMPLATE_CATEGORY" val="custom"/>
  <p:tag name="KSO_WM_TEMPLATE_INDEX" val="20205176"/>
</p:tagLst>
</file>

<file path=ppt/tags/tag126.xml><?xml version="1.0" encoding="utf-8"?>
<p:tagLst xmlns:p="http://schemas.openxmlformats.org/presentationml/2006/main">
  <p:tag name="REFSHAPE" val="360374820"/>
</p:tagLst>
</file>

<file path=ppt/tags/tag127.xml><?xml version="1.0" encoding="utf-8"?>
<p:tagLst xmlns:p="http://schemas.openxmlformats.org/presentationml/2006/main">
  <p:tag name="REFSHAPE" val="360373188"/>
</p:tagLst>
</file>

<file path=ppt/tags/tag128.xml><?xml version="1.0" encoding="utf-8"?>
<p:tagLst xmlns:p="http://schemas.openxmlformats.org/presentationml/2006/main">
  <p:tag name="KSO_WM_UNIT_TABLE_BEAUTIFY" val="smartTable{af7db1ba-9394-4f20-83e4-b43af1f8a8e8}"/>
  <p:tag name="REFSHAPE" val="360382572"/>
  <p:tag name="TABLE_SKINIDX" val="1"/>
  <p:tag name="TABLE_COLORIDX" val="c"/>
</p:tagLst>
</file>

<file path=ppt/tags/tag129.xml><?xml version="1.0" encoding="utf-8"?>
<p:tagLst xmlns:p="http://schemas.openxmlformats.org/presentationml/2006/main">
  <p:tag name="KSO_WM_BEAUTIFY_FLAG" val="#wm#"/>
  <p:tag name="KSO_WM_TEMPLATE_CATEGORY" val="custom"/>
  <p:tag name="KSO_WM_TEMPLATE_INDEX" val="20205176"/>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REFSHAPE" val="360374820"/>
</p:tagLst>
</file>

<file path=ppt/tags/tag131.xml><?xml version="1.0" encoding="utf-8"?>
<p:tagLst xmlns:p="http://schemas.openxmlformats.org/presentationml/2006/main">
  <p:tag name="REFSHAPE" val="360373188"/>
</p:tagLst>
</file>

<file path=ppt/tags/tag132.xml><?xml version="1.0" encoding="utf-8"?>
<p:tagLst xmlns:p="http://schemas.openxmlformats.org/presentationml/2006/main">
  <p:tag name="KSO_WM_BEAUTIFY_FLAG" val="#wm#"/>
  <p:tag name="KSO_WM_TEMPLATE_CATEGORY" val="custom"/>
  <p:tag name="KSO_WM_TEMPLATE_INDEX" val="20205176"/>
</p:tagLst>
</file>

<file path=ppt/tags/tag133.xml><?xml version="1.0" encoding="utf-8"?>
<p:tagLst xmlns:p="http://schemas.openxmlformats.org/presentationml/2006/main">
  <p:tag name="REFSHAPE" val="360374820"/>
</p:tagLst>
</file>

<file path=ppt/tags/tag134.xml><?xml version="1.0" encoding="utf-8"?>
<p:tagLst xmlns:p="http://schemas.openxmlformats.org/presentationml/2006/main">
  <p:tag name="REFSHAPE" val="360373188"/>
</p:tagLst>
</file>

<file path=ppt/tags/tag135.xml><?xml version="1.0" encoding="utf-8"?>
<p:tagLst xmlns:p="http://schemas.openxmlformats.org/presentationml/2006/main">
  <p:tag name="KSO_WM_BEAUTIFY_FLAG" val="#wm#"/>
  <p:tag name="KSO_WM_TEMPLATE_CATEGORY" val="custom"/>
  <p:tag name="KSO_WM_TEMPLATE_INDEX" val="20205176"/>
</p:tagLst>
</file>

<file path=ppt/tags/tag136.xml><?xml version="1.0" encoding="utf-8"?>
<p:tagLst xmlns:p="http://schemas.openxmlformats.org/presentationml/2006/main">
  <p:tag name="KSO_WM_UNIT_TABLE_BEAUTIFY" val="smartTable{af7db1ba-9394-4f20-83e4-b43af1f8a8e8}"/>
  <p:tag name="REFSHAPE" val="360382572"/>
  <p:tag name="TABLE_SKINIDX" val="1"/>
  <p:tag name="TABLE_COLORIDX" val="c"/>
</p:tagLst>
</file>

<file path=ppt/tags/tag137.xml><?xml version="1.0" encoding="utf-8"?>
<p:tagLst xmlns:p="http://schemas.openxmlformats.org/presentationml/2006/main">
  <p:tag name="KSO_WM_BEAUTIFY_FLAG" val="#wm#"/>
  <p:tag name="KSO_WM_TEMPLATE_CATEGORY" val="custom"/>
  <p:tag name="KSO_WM_TEMPLATE_INDEX" val="20205176"/>
</p:tagLst>
</file>

<file path=ppt/tags/tag138.xml><?xml version="1.0" encoding="utf-8"?>
<p:tagLst xmlns:p="http://schemas.openxmlformats.org/presentationml/2006/main">
  <p:tag name="REFSHAPE" val="360374820"/>
</p:tagLst>
</file>

<file path=ppt/tags/tag139.xml><?xml version="1.0" encoding="utf-8"?>
<p:tagLst xmlns:p="http://schemas.openxmlformats.org/presentationml/2006/main">
  <p:tag name="REFSHAPE" val="360373188"/>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BEAUTIFY_FLAG" val="#wm#"/>
  <p:tag name="KSO_WM_TEMPLATE_CATEGORY" val="custom"/>
  <p:tag name="KSO_WM_TEMPLATE_INDEX" val="20205176"/>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65.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REFSHAPE" val="360374820"/>
</p:tagLst>
</file>

<file path=ppt/tags/tag69.xml><?xml version="1.0" encoding="utf-8"?>
<p:tagLst xmlns:p="http://schemas.openxmlformats.org/presentationml/2006/main">
  <p:tag name="REFSHAPE" val="36037318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TABLE_BEAUTIFY" val="smartTable{af7db1ba-9394-4f20-83e4-b43af1f8a8e8}"/>
  <p:tag name="REFSHAPE" val="360382572"/>
  <p:tag name="TABLE_SKINIDX" val="1"/>
  <p:tag name="TABLE_COLORIDX" val="c"/>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REFSHAPE" val="360374820"/>
</p:tagLst>
</file>

<file path=ppt/tags/tag73.xml><?xml version="1.0" encoding="utf-8"?>
<p:tagLst xmlns:p="http://schemas.openxmlformats.org/presentationml/2006/main">
  <p:tag name="REFSHAPE" val="360373188"/>
</p:tagLst>
</file>

<file path=ppt/tags/tag74.xml><?xml version="1.0" encoding="utf-8"?>
<p:tagLst xmlns:p="http://schemas.openxmlformats.org/presentationml/2006/main">
  <p:tag name="KSO_WM_UNIT_TABLE_BEAUTIFY" val="smartTable{af7db1ba-9394-4f20-83e4-b43af1f8a8e8}"/>
  <p:tag name="REFSHAPE" val="360382572"/>
  <p:tag name="TABLE_SKINIDX" val="1"/>
  <p:tag name="TABLE_COLORIDX" val="c"/>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REFSHAPE" val="360374820"/>
</p:tagLst>
</file>

<file path=ppt/tags/tag77.xml><?xml version="1.0" encoding="utf-8"?>
<p:tagLst xmlns:p="http://schemas.openxmlformats.org/presentationml/2006/main">
  <p:tag name="REFSHAPE" val="360373188"/>
</p:tagLst>
</file>

<file path=ppt/tags/tag78.xml><?xml version="1.0" encoding="utf-8"?>
<p:tagLst xmlns:p="http://schemas.openxmlformats.org/presentationml/2006/main">
  <p:tag name="KSO_WM_UNIT_TABLE_BEAUTIFY" val="smartTable{af7db1ba-9394-4f20-83e4-b43af1f8a8e8}"/>
  <p:tag name="REFSHAPE" val="360382572"/>
  <p:tag name="TABLE_SKINIDX" val="1"/>
  <p:tag name="TABLE_COLORIDX" val="c"/>
</p:tagLst>
</file>

<file path=ppt/tags/tag79.xml><?xml version="1.0" encoding="utf-8"?>
<p:tagLst xmlns:p="http://schemas.openxmlformats.org/presentationml/2006/main">
  <p:tag name="KSO_WM_BEAUTIFY_FLAG" val="#wm#"/>
  <p:tag name="KSO_WM_TEMPLATE_CATEGORY" val="custom"/>
  <p:tag name="KSO_WM_TEMPLATE_INDEX" val="20205176"/>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REFSHAPE" val="360374820"/>
</p:tagLst>
</file>

<file path=ppt/tags/tag81.xml><?xml version="1.0" encoding="utf-8"?>
<p:tagLst xmlns:p="http://schemas.openxmlformats.org/presentationml/2006/main">
  <p:tag name="REFSHAPE" val="360373188"/>
</p:tagLst>
</file>

<file path=ppt/tags/tag82.xml><?xml version="1.0" encoding="utf-8"?>
<p:tagLst xmlns:p="http://schemas.openxmlformats.org/presentationml/2006/main">
  <p:tag name="KSO_WM_BEAUTIFY_FLAG" val="#wm#"/>
  <p:tag name="KSO_WM_TEMPLATE_CATEGORY" val="custom"/>
  <p:tag name="KSO_WM_TEMPLATE_INDEX" val="20205176"/>
</p:tagLst>
</file>

<file path=ppt/tags/tag83.xml><?xml version="1.0" encoding="utf-8"?>
<p:tagLst xmlns:p="http://schemas.openxmlformats.org/presentationml/2006/main">
  <p:tag name="REFSHAPE" val="360374820"/>
</p:tagLst>
</file>

<file path=ppt/tags/tag84.xml><?xml version="1.0" encoding="utf-8"?>
<p:tagLst xmlns:p="http://schemas.openxmlformats.org/presentationml/2006/main">
  <p:tag name="REFSHAPE" val="360373188"/>
</p:tagLst>
</file>

<file path=ppt/tags/tag85.xml><?xml version="1.0" encoding="utf-8"?>
<p:tagLst xmlns:p="http://schemas.openxmlformats.org/presentationml/2006/main">
  <p:tag name="KSO_WM_UNIT_TABLE_BEAUTIFY" val="smartTable{af7db1ba-9394-4f20-83e4-b43af1f8a8e8}"/>
  <p:tag name="REFSHAPE" val="360382572"/>
  <p:tag name="TABLE_SKINIDX" val="1"/>
  <p:tag name="TABLE_COLORIDX" val="c"/>
</p:tagLst>
</file>

<file path=ppt/tags/tag86.xml><?xml version="1.0" encoding="utf-8"?>
<p:tagLst xmlns:p="http://schemas.openxmlformats.org/presentationml/2006/main">
  <p:tag name="KSO_WM_BEAUTIFY_FLAG" val="#wm#"/>
  <p:tag name="KSO_WM_TEMPLATE_CATEGORY" val="custom"/>
  <p:tag name="KSO_WM_TEMPLATE_INDEX" val="20205176"/>
</p:tagLst>
</file>

<file path=ppt/tags/tag87.xml><?xml version="1.0" encoding="utf-8"?>
<p:tagLst xmlns:p="http://schemas.openxmlformats.org/presentationml/2006/main">
  <p:tag name="REFSHAPE" val="360374820"/>
</p:tagLst>
</file>

<file path=ppt/tags/tag88.xml><?xml version="1.0" encoding="utf-8"?>
<p:tagLst xmlns:p="http://schemas.openxmlformats.org/presentationml/2006/main">
  <p:tag name="REFSHAPE" val="360373188"/>
</p:tagLst>
</file>

<file path=ppt/tags/tag89.xml><?xml version="1.0" encoding="utf-8"?>
<p:tagLst xmlns:p="http://schemas.openxmlformats.org/presentationml/2006/main">
  <p:tag name="KSO_WM_BEAUTIFY_FLAG" val="#wm#"/>
  <p:tag name="KSO_WM_TEMPLATE_CATEGORY" val="custom"/>
  <p:tag name="KSO_WM_TEMPLATE_INDEX" val="20205176"/>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REFSHAPE" val="360374820"/>
</p:tagLst>
</file>

<file path=ppt/tags/tag91.xml><?xml version="1.0" encoding="utf-8"?>
<p:tagLst xmlns:p="http://schemas.openxmlformats.org/presentationml/2006/main">
  <p:tag name="REFSHAPE" val="360373188"/>
</p:tagLst>
</file>

<file path=ppt/tags/tag92.xml><?xml version="1.0" encoding="utf-8"?>
<p:tagLst xmlns:p="http://schemas.openxmlformats.org/presentationml/2006/main">
  <p:tag name="KSO_WM_UNIT_TABLE_BEAUTIFY" val="smartTable{af7db1ba-9394-4f20-83e4-b43af1f8a8e8}"/>
  <p:tag name="REFSHAPE" val="360382572"/>
  <p:tag name="TABLE_SKINIDX" val="1"/>
  <p:tag name="TABLE_COLORIDX" val="c"/>
</p:tagLst>
</file>

<file path=ppt/tags/tag93.xml><?xml version="1.0" encoding="utf-8"?>
<p:tagLst xmlns:p="http://schemas.openxmlformats.org/presentationml/2006/main">
  <p:tag name="KSO_WM_BEAUTIFY_FLAG" val="#wm#"/>
  <p:tag name="KSO_WM_TEMPLATE_CATEGORY" val="custom"/>
  <p:tag name="KSO_WM_TEMPLATE_INDEX" val="20205176"/>
</p:tagLst>
</file>

<file path=ppt/tags/tag94.xml><?xml version="1.0" encoding="utf-8"?>
<p:tagLst xmlns:p="http://schemas.openxmlformats.org/presentationml/2006/main">
  <p:tag name="KSO_WM_UNIT_ISCONTENTSTITLE" val="0"/>
  <p:tag name="KSO_WM_UNIT_ISNUMDGMTITLE" val="0"/>
  <p:tag name="KSO_WM_UNIT_PRESET_TEXT" val="空白演示"/>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176_1*a*1"/>
  <p:tag name="KSO_WM_TEMPLATE_CATEGORY" val="custom"/>
  <p:tag name="KSO_WM_TEMPLATE_INDEX" val="20205176"/>
  <p:tag name="KSO_WM_UNIT_LAYERLEVEL" val="1"/>
  <p:tag name="KSO_WM_TAG_VERSION" val="1.0"/>
  <p:tag name="KSO_WM_BEAUTIFY_FLAG" val="#wm#"/>
</p:tagLst>
</file>

<file path=ppt/tags/tag95.xml><?xml version="1.0" encoding="utf-8"?>
<p:tagLst xmlns:p="http://schemas.openxmlformats.org/presentationml/2006/main">
  <p:tag name="KSO_WM_UNIT_ISCONTENTSTITLE" val="0"/>
  <p:tag name="KSO_WM_UNIT_ISNUMDGMTITLE" val="0"/>
  <p:tag name="KSO_WM_UNIT_PRESET_TEXT" val="单击输入您的封面副标题"/>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176_1*b*1"/>
  <p:tag name="KSO_WM_TEMPLATE_CATEGORY" val="custom"/>
  <p:tag name="KSO_WM_TEMPLATE_INDEX" val="20205176"/>
  <p:tag name="KSO_WM_UNIT_LAYERLEVEL" val="1"/>
  <p:tag name="KSO_WM_TAG_VERSION" val="1.0"/>
  <p:tag name="KSO_WM_BEAUTIFY_FLAG" val="#wm#"/>
</p:tagLst>
</file>

<file path=ppt/tags/tag96.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97.xml><?xml version="1.0" encoding="utf-8"?>
<p:tagLst xmlns:p="http://schemas.openxmlformats.org/presentationml/2006/main">
  <p:tag name="REFSHAPE" val="360374820"/>
</p:tagLst>
</file>

<file path=ppt/tags/tag98.xml><?xml version="1.0" encoding="utf-8"?>
<p:tagLst xmlns:p="http://schemas.openxmlformats.org/presentationml/2006/main">
  <p:tag name="REFSHAPE" val="360373188"/>
</p:tagLst>
</file>

<file path=ppt/tags/tag99.xml><?xml version="1.0" encoding="utf-8"?>
<p:tagLst xmlns:p="http://schemas.openxmlformats.org/presentationml/2006/main">
  <p:tag name="KSO_WM_BEAUTIFY_FLAG" val="#wm#"/>
  <p:tag name="KSO_WM_TEMPLATE_CATEGORY" val="custom"/>
  <p:tag name="KSO_WM_TEMPLATE_INDEX" val="20205176"/>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3653</Words>
  <Application>WPS 演示</Application>
  <PresentationFormat>宽屏</PresentationFormat>
  <Paragraphs>418</Paragraphs>
  <Slides>25</Slides>
  <Notes>4</Notes>
  <HiddenSlides>0</HiddenSlides>
  <MMClips>0</MMClips>
  <ScaleCrop>false</ScaleCrop>
  <HeadingPairs>
    <vt:vector size="8" baseType="variant">
      <vt:variant>
        <vt:lpstr>已用的字体</vt:lpstr>
      </vt:variant>
      <vt:variant>
        <vt:i4>7</vt:i4>
      </vt:variant>
      <vt:variant>
        <vt:lpstr>主题</vt:lpstr>
      </vt:variant>
      <vt:variant>
        <vt:i4>1</vt:i4>
      </vt:variant>
      <vt:variant>
        <vt:lpstr>嵌入 OLE 服务器</vt:lpstr>
      </vt:variant>
      <vt:variant>
        <vt:i4>1</vt:i4>
      </vt:variant>
      <vt:variant>
        <vt:lpstr>幻灯片标题</vt:lpstr>
      </vt:variant>
      <vt:variant>
        <vt:i4>25</vt:i4>
      </vt:variant>
    </vt:vector>
  </HeadingPairs>
  <TitlesOfParts>
    <vt:vector size="34" baseType="lpstr">
      <vt:lpstr>Arial</vt:lpstr>
      <vt:lpstr>宋体</vt:lpstr>
      <vt:lpstr>Wingdings</vt:lpstr>
      <vt:lpstr>微软雅黑</vt:lpstr>
      <vt:lpstr>Wingdings</vt:lpstr>
      <vt:lpstr>Arial Unicode MS</vt:lpstr>
      <vt:lpstr>Calibri</vt:lpstr>
      <vt:lpstr>Office 主题​​</vt:lpstr>
      <vt:lpstr>Equation.KSEE3</vt:lpstr>
      <vt:lpstr>第八章 结构化产品</vt:lpstr>
      <vt:lpstr>权益类结构化产品</vt:lpstr>
      <vt:lpstr>保本型股指联结票据</vt:lpstr>
      <vt:lpstr>保本型股指联结票据</vt:lpstr>
      <vt:lpstr>保本型股指联结票据</vt:lpstr>
      <vt:lpstr>收益增强型股指联结票据</vt:lpstr>
      <vt:lpstr>参与型红利证</vt:lpstr>
      <vt:lpstr>参与型红利证</vt:lpstr>
      <vt:lpstr>嵌入奇异期权的权益类结构化产品</vt:lpstr>
      <vt:lpstr>嵌入奇异期权的权益类结构化产品</vt:lpstr>
      <vt:lpstr>第八章 结构化产品</vt:lpstr>
      <vt:lpstr>利率类结构化产品</vt:lpstr>
      <vt:lpstr>逆向浮动利率票据</vt:lpstr>
      <vt:lpstr>逆向浮动利率票据</vt:lpstr>
      <vt:lpstr>区间浮动利率票据</vt:lpstr>
      <vt:lpstr>区间浮动利率票据</vt:lpstr>
      <vt:lpstr>区间浮动利率票据</vt:lpstr>
      <vt:lpstr>第八章 结构化产品</vt:lpstr>
      <vt:lpstr>汇率类结构化产品</vt:lpstr>
      <vt:lpstr>双货币债券</vt:lpstr>
      <vt:lpstr>双货币债券</vt:lpstr>
      <vt:lpstr>双货币债券</vt:lpstr>
      <vt:lpstr>指数货币期权票据</vt:lpstr>
      <vt:lpstr>指数货币期权票据</vt:lpstr>
      <vt:lpstr>指数货币期权票据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李健</cp:lastModifiedBy>
  <cp:revision>204</cp:revision>
  <dcterms:created xsi:type="dcterms:W3CDTF">2019-06-19T02:08:00Z</dcterms:created>
  <dcterms:modified xsi:type="dcterms:W3CDTF">2020-05-09T17:31:10Z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