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6" r:id="rId3"/>
    <p:sldId id="264" r:id="rId5"/>
    <p:sldId id="263" r:id="rId6"/>
    <p:sldId id="258" r:id="rId7"/>
    <p:sldId id="295" r:id="rId8"/>
    <p:sldId id="259"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8" r:id="rId25"/>
    <p:sldId id="287" r:id="rId26"/>
    <p:sldId id="289" r:id="rId27"/>
    <p:sldId id="292" r:id="rId28"/>
    <p:sldId id="290" r:id="rId29"/>
    <p:sldId id="291" r:id="rId30"/>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24"/>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gs" Target="tags/tag93.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4" Type="http://schemas.openxmlformats.org/officeDocument/2006/relationships/image" Target="../media/image21.wmf"/><Relationship Id="rId3" Type="http://schemas.openxmlformats.org/officeDocument/2006/relationships/image" Target="../media/image18.wmf"/><Relationship Id="rId2" Type="http://schemas.openxmlformats.org/officeDocument/2006/relationships/image" Target="../media/image20.wmf"/><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7" Type="http://schemas.openxmlformats.org/officeDocument/2006/relationships/image" Target="../media/image24.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 Id="rId3" Type="http://schemas.openxmlformats.org/officeDocument/2006/relationships/image" Target="../media/image18.wmf"/><Relationship Id="rId2" Type="http://schemas.openxmlformats.org/officeDocument/2006/relationships/image" Target="../media/image20.wmf"/><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a:sym typeface="+mn-ea"/>
              </a:rPr>
              <a:t>利用这种方法可以比较方便地计算出任意时长的复利利息</a:t>
            </a:r>
            <a:endParaRPr lang="en-US" altLang="zh-CN"/>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solidFill>
                  <a:schemeClr val="tx1">
                    <a:lumMod val="75000"/>
                    <a:lumOff val="25000"/>
                  </a:schemeClr>
                </a:solidFill>
                <a:uFillTx/>
                <a:sym typeface="+mn-ea"/>
              </a:rPr>
              <a:t>e</a:t>
            </a:r>
            <a:r>
              <a:rPr lang="en-US" altLang="zh-CN" baseline="30000">
                <a:solidFill>
                  <a:schemeClr val="tx1">
                    <a:lumMod val="75000"/>
                    <a:lumOff val="25000"/>
                  </a:schemeClr>
                </a:solidFill>
                <a:uFillTx/>
                <a:sym typeface="+mn-ea"/>
              </a:rPr>
              <a:t>rt</a:t>
            </a:r>
            <a:r>
              <a:rPr>
                <a:solidFill>
                  <a:schemeClr val="tx1">
                    <a:lumMod val="75000"/>
                    <a:lumOff val="25000"/>
                  </a:schemeClr>
                </a:solidFill>
                <a:uFillTx/>
                <a:sym typeface="+mn-ea"/>
              </a:rPr>
              <a:t>即近似于间断复利中的</a:t>
            </a:r>
            <a:r>
              <a:rPr lang="en-US" altLang="zh-CN">
                <a:solidFill>
                  <a:schemeClr val="tx1">
                    <a:lumMod val="75000"/>
                    <a:lumOff val="25000"/>
                  </a:schemeClr>
                </a:solidFill>
                <a:uFillTx/>
                <a:sym typeface="+mn-ea"/>
              </a:rPr>
              <a:t>(1+i)</a:t>
            </a:r>
            <a:r>
              <a:rPr lang="en-US" altLang="zh-CN" baseline="30000">
                <a:solidFill>
                  <a:schemeClr val="tx1">
                    <a:lumMod val="75000"/>
                    <a:lumOff val="25000"/>
                  </a:schemeClr>
                </a:solidFill>
                <a:uFillTx/>
                <a:sym typeface="+mn-ea"/>
              </a:rPr>
              <a:t>t</a:t>
            </a:r>
            <a:r>
              <a:rPr>
                <a:solidFill>
                  <a:schemeClr val="tx1">
                    <a:lumMod val="75000"/>
                    <a:lumOff val="25000"/>
                  </a:schemeClr>
                </a:solidFill>
                <a:uFillTx/>
                <a:sym typeface="+mn-ea"/>
              </a:rPr>
              <a:t>，但连续复利中的</a:t>
            </a:r>
            <a:r>
              <a:rPr lang="en-US" altLang="zh-CN">
                <a:solidFill>
                  <a:schemeClr val="tx1">
                    <a:lumMod val="75000"/>
                    <a:lumOff val="25000"/>
                  </a:schemeClr>
                </a:solidFill>
                <a:uFillTx/>
                <a:sym typeface="+mn-ea"/>
              </a:rPr>
              <a:t>t</a:t>
            </a:r>
            <a:r>
              <a:rPr>
                <a:solidFill>
                  <a:schemeClr val="tx1">
                    <a:lumMod val="75000"/>
                    <a:lumOff val="25000"/>
                  </a:schemeClr>
                </a:solidFill>
                <a:uFillTx/>
                <a:sym typeface="+mn-ea"/>
              </a:rPr>
              <a:t>可以取非整数的情况。</a:t>
            </a:r>
            <a:endParaRPr baseline="30000">
              <a:solidFill>
                <a:schemeClr val="tx1">
                  <a:lumMod val="75000"/>
                  <a:lumOff val="25000"/>
                </a:schemeClr>
              </a:solidFill>
              <a:uFillTx/>
            </a:endParaRPr>
          </a:p>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2.xml.rels><?xml version="1.0" encoding="UTF-8" standalone="yes"?>
<Relationships xmlns="http://schemas.openxmlformats.org/package/2006/relationships"><Relationship Id="rId7" Type="http://schemas.openxmlformats.org/officeDocument/2006/relationships/vmlDrawing" Target="../drawings/vmlDrawing7.vml"/><Relationship Id="rId6" Type="http://schemas.openxmlformats.org/officeDocument/2006/relationships/slideLayout" Target="../slideLayouts/slideLayout2.xml"/><Relationship Id="rId5" Type="http://schemas.openxmlformats.org/officeDocument/2006/relationships/tags" Target="../tags/tag77.xml"/><Relationship Id="rId4" Type="http://schemas.openxmlformats.org/officeDocument/2006/relationships/image" Target="../media/image12.wmf"/><Relationship Id="rId3" Type="http://schemas.openxmlformats.org/officeDocument/2006/relationships/oleObject" Target="../embeddings/oleObject12.bin"/><Relationship Id="rId2" Type="http://schemas.openxmlformats.org/officeDocument/2006/relationships/image" Target="../media/image11.wmf"/><Relationship Id="rId1"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7" Type="http://schemas.openxmlformats.org/officeDocument/2006/relationships/vmlDrawing" Target="../drawings/vmlDrawing8.vml"/><Relationship Id="rId6" Type="http://schemas.openxmlformats.org/officeDocument/2006/relationships/slideLayout" Target="../slideLayouts/slideLayout2.xml"/><Relationship Id="rId5" Type="http://schemas.openxmlformats.org/officeDocument/2006/relationships/tags" Target="../tags/tag78.xml"/><Relationship Id="rId4" Type="http://schemas.openxmlformats.org/officeDocument/2006/relationships/image" Target="../media/image14.wmf"/><Relationship Id="rId3" Type="http://schemas.openxmlformats.org/officeDocument/2006/relationships/oleObject" Target="../embeddings/oleObject14.bin"/><Relationship Id="rId2" Type="http://schemas.openxmlformats.org/officeDocument/2006/relationships/image" Target="../media/image13.wmf"/><Relationship Id="rId1"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7" Type="http://schemas.openxmlformats.org/officeDocument/2006/relationships/vmlDrawing" Target="../drawings/vmlDrawing9.vml"/><Relationship Id="rId6" Type="http://schemas.openxmlformats.org/officeDocument/2006/relationships/slideLayout" Target="../slideLayouts/slideLayout2.xml"/><Relationship Id="rId5" Type="http://schemas.openxmlformats.org/officeDocument/2006/relationships/tags" Target="../tags/tag79.xml"/><Relationship Id="rId4" Type="http://schemas.openxmlformats.org/officeDocument/2006/relationships/image" Target="../media/image16.wmf"/><Relationship Id="rId3" Type="http://schemas.openxmlformats.org/officeDocument/2006/relationships/oleObject" Target="../embeddings/oleObject16.bin"/><Relationship Id="rId2" Type="http://schemas.openxmlformats.org/officeDocument/2006/relationships/image" Target="../media/image15.wmf"/><Relationship Id="rId1"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5" Type="http://schemas.openxmlformats.org/officeDocument/2006/relationships/vmlDrawing" Target="../drawings/vmlDrawing10.vml"/><Relationship Id="rId4" Type="http://schemas.openxmlformats.org/officeDocument/2006/relationships/slideLayout" Target="../slideLayouts/slideLayout2.xml"/><Relationship Id="rId3" Type="http://schemas.openxmlformats.org/officeDocument/2006/relationships/tags" Target="../tags/tag80.xml"/><Relationship Id="rId2" Type="http://schemas.openxmlformats.org/officeDocument/2006/relationships/image" Target="../media/image17.wmf"/><Relationship Id="rId1"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7" Type="http://schemas.openxmlformats.org/officeDocument/2006/relationships/vmlDrawing" Target="../drawings/vmlDrawing11.vml"/><Relationship Id="rId6" Type="http://schemas.openxmlformats.org/officeDocument/2006/relationships/slideLayout" Target="../slideLayouts/slideLayout2.xml"/><Relationship Id="rId5" Type="http://schemas.openxmlformats.org/officeDocument/2006/relationships/tags" Target="../tags/tag81.xml"/><Relationship Id="rId4" Type="http://schemas.openxmlformats.org/officeDocument/2006/relationships/image" Target="../media/image18.wmf"/><Relationship Id="rId3" Type="http://schemas.openxmlformats.org/officeDocument/2006/relationships/oleObject" Target="../embeddings/oleObject19.bin"/><Relationship Id="rId2" Type="http://schemas.openxmlformats.org/officeDocument/2006/relationships/image" Target="../media/image11.wmf"/><Relationship Id="rId1"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9" Type="http://schemas.openxmlformats.org/officeDocument/2006/relationships/tags" Target="../tags/tag82.xml"/><Relationship Id="rId8" Type="http://schemas.openxmlformats.org/officeDocument/2006/relationships/image" Target="../media/image21.wmf"/><Relationship Id="rId7" Type="http://schemas.openxmlformats.org/officeDocument/2006/relationships/oleObject" Target="../embeddings/oleObject23.bin"/><Relationship Id="rId6" Type="http://schemas.openxmlformats.org/officeDocument/2006/relationships/image" Target="../media/image18.wmf"/><Relationship Id="rId5" Type="http://schemas.openxmlformats.org/officeDocument/2006/relationships/oleObject" Target="../embeddings/oleObject22.bin"/><Relationship Id="rId4" Type="http://schemas.openxmlformats.org/officeDocument/2006/relationships/image" Target="../media/image20.wmf"/><Relationship Id="rId3" Type="http://schemas.openxmlformats.org/officeDocument/2006/relationships/oleObject" Target="../embeddings/oleObject21.bin"/><Relationship Id="rId2" Type="http://schemas.openxmlformats.org/officeDocument/2006/relationships/image" Target="../media/image19.wmf"/><Relationship Id="rId12" Type="http://schemas.openxmlformats.org/officeDocument/2006/relationships/notesSlide" Target="../notesSlides/notesSlide5.xml"/><Relationship Id="rId11" Type="http://schemas.openxmlformats.org/officeDocument/2006/relationships/vmlDrawing" Target="../drawings/vmlDrawing12.vml"/><Relationship Id="rId10" Type="http://schemas.openxmlformats.org/officeDocument/2006/relationships/slideLayout" Target="../slideLayouts/slideLayout2.xml"/><Relationship Id="rId1"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28.bin"/><Relationship Id="rId8" Type="http://schemas.openxmlformats.org/officeDocument/2006/relationships/image" Target="../media/image21.wmf"/><Relationship Id="rId7" Type="http://schemas.openxmlformats.org/officeDocument/2006/relationships/oleObject" Target="../embeddings/oleObject27.bin"/><Relationship Id="rId6" Type="http://schemas.openxmlformats.org/officeDocument/2006/relationships/image" Target="../media/image18.wmf"/><Relationship Id="rId5" Type="http://schemas.openxmlformats.org/officeDocument/2006/relationships/oleObject" Target="../embeddings/oleObject26.bin"/><Relationship Id="rId4" Type="http://schemas.openxmlformats.org/officeDocument/2006/relationships/image" Target="../media/image20.wmf"/><Relationship Id="rId3" Type="http://schemas.openxmlformats.org/officeDocument/2006/relationships/oleObject" Target="../embeddings/oleObject25.bin"/><Relationship Id="rId2" Type="http://schemas.openxmlformats.org/officeDocument/2006/relationships/image" Target="../media/image19.wmf"/><Relationship Id="rId18" Type="http://schemas.openxmlformats.org/officeDocument/2006/relationships/notesSlide" Target="../notesSlides/notesSlide6.xml"/><Relationship Id="rId17" Type="http://schemas.openxmlformats.org/officeDocument/2006/relationships/vmlDrawing" Target="../drawings/vmlDrawing13.vml"/><Relationship Id="rId16" Type="http://schemas.openxmlformats.org/officeDocument/2006/relationships/slideLayout" Target="../slideLayouts/slideLayout2.xml"/><Relationship Id="rId15" Type="http://schemas.openxmlformats.org/officeDocument/2006/relationships/tags" Target="../tags/tag83.xml"/><Relationship Id="rId14" Type="http://schemas.openxmlformats.org/officeDocument/2006/relationships/image" Target="../media/image24.wmf"/><Relationship Id="rId13" Type="http://schemas.openxmlformats.org/officeDocument/2006/relationships/oleObject" Target="../embeddings/oleObject30.bin"/><Relationship Id="rId12" Type="http://schemas.openxmlformats.org/officeDocument/2006/relationships/image" Target="../media/image23.wmf"/><Relationship Id="rId11" Type="http://schemas.openxmlformats.org/officeDocument/2006/relationships/oleObject" Target="../embeddings/oleObject29.bin"/><Relationship Id="rId10" Type="http://schemas.openxmlformats.org/officeDocument/2006/relationships/image" Target="../media/image22.wmf"/><Relationship Id="rId1"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5" Type="http://schemas.openxmlformats.org/officeDocument/2006/relationships/vmlDrawing" Target="../drawings/vmlDrawing14.vml"/><Relationship Id="rId4" Type="http://schemas.openxmlformats.org/officeDocument/2006/relationships/slideLayout" Target="../slideLayouts/slideLayout2.xml"/><Relationship Id="rId3" Type="http://schemas.openxmlformats.org/officeDocument/2006/relationships/tags" Target="../tags/tag84.xml"/><Relationship Id="rId2" Type="http://schemas.openxmlformats.org/officeDocument/2006/relationships/image" Target="../media/image25.wmf"/><Relationship Id="rId1" Type="http://schemas.openxmlformats.org/officeDocument/2006/relationships/oleObject" Target="../embeddings/oleObject31.bin"/></Relationships>
</file>

<file path=ppt/slides/_rels/slide2.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tags" Target="../tags/tag65.xml"/><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7" Type="http://schemas.openxmlformats.org/officeDocument/2006/relationships/vmlDrawing" Target="../drawings/vmlDrawing15.vml"/><Relationship Id="rId6" Type="http://schemas.openxmlformats.org/officeDocument/2006/relationships/slideLayout" Target="../slideLayouts/slideLayout2.xml"/><Relationship Id="rId5" Type="http://schemas.openxmlformats.org/officeDocument/2006/relationships/tags" Target="../tags/tag85.xml"/><Relationship Id="rId4" Type="http://schemas.openxmlformats.org/officeDocument/2006/relationships/image" Target="../media/image26.wmf"/><Relationship Id="rId3" Type="http://schemas.openxmlformats.org/officeDocument/2006/relationships/oleObject" Target="../embeddings/oleObject33.bin"/><Relationship Id="rId2" Type="http://schemas.openxmlformats.org/officeDocument/2006/relationships/image" Target="../media/image25.wmf"/><Relationship Id="rId1" Type="http://schemas.openxmlformats.org/officeDocument/2006/relationships/oleObject" Target="../embeddings/oleObject32.bin"/></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7.xml"/><Relationship Id="rId7" Type="http://schemas.openxmlformats.org/officeDocument/2006/relationships/vmlDrawing" Target="../drawings/vmlDrawing16.vml"/><Relationship Id="rId6" Type="http://schemas.openxmlformats.org/officeDocument/2006/relationships/slideLayout" Target="../slideLayouts/slideLayout2.xml"/><Relationship Id="rId5" Type="http://schemas.openxmlformats.org/officeDocument/2006/relationships/tags" Target="../tags/tag86.xml"/><Relationship Id="rId4" Type="http://schemas.openxmlformats.org/officeDocument/2006/relationships/image" Target="../media/image28.wmf"/><Relationship Id="rId3" Type="http://schemas.openxmlformats.org/officeDocument/2006/relationships/oleObject" Target="../embeddings/oleObject35.bin"/><Relationship Id="rId2" Type="http://schemas.openxmlformats.org/officeDocument/2006/relationships/image" Target="../media/image27.wmf"/><Relationship Id="rId1" Type="http://schemas.openxmlformats.org/officeDocument/2006/relationships/oleObject" Target="../embeddings/oleObject34.bin"/></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8.xml"/><Relationship Id="rId7" Type="http://schemas.openxmlformats.org/officeDocument/2006/relationships/vmlDrawing" Target="../drawings/vmlDrawing17.vml"/><Relationship Id="rId6" Type="http://schemas.openxmlformats.org/officeDocument/2006/relationships/slideLayout" Target="../slideLayouts/slideLayout2.xml"/><Relationship Id="rId5" Type="http://schemas.openxmlformats.org/officeDocument/2006/relationships/tags" Target="../tags/tag87.xml"/><Relationship Id="rId4" Type="http://schemas.openxmlformats.org/officeDocument/2006/relationships/image" Target="../media/image29.wmf"/><Relationship Id="rId3" Type="http://schemas.openxmlformats.org/officeDocument/2006/relationships/oleObject" Target="../embeddings/oleObject37.bin"/><Relationship Id="rId2" Type="http://schemas.openxmlformats.org/officeDocument/2006/relationships/image" Target="../media/image27.wmf"/><Relationship Id="rId1" Type="http://schemas.openxmlformats.org/officeDocument/2006/relationships/oleObject" Target="../embeddings/oleObject36.bin"/></Relationships>
</file>

<file path=ppt/slides/_rels/slide23.xml.rels><?xml version="1.0" encoding="UTF-8" standalone="yes"?>
<Relationships xmlns="http://schemas.openxmlformats.org/package/2006/relationships"><Relationship Id="rId5" Type="http://schemas.openxmlformats.org/officeDocument/2006/relationships/vmlDrawing" Target="../drawings/vmlDrawing18.vml"/><Relationship Id="rId4" Type="http://schemas.openxmlformats.org/officeDocument/2006/relationships/slideLayout" Target="../slideLayouts/slideLayout2.xml"/><Relationship Id="rId3" Type="http://schemas.openxmlformats.org/officeDocument/2006/relationships/tags" Target="../tags/tag88.xml"/><Relationship Id="rId2" Type="http://schemas.openxmlformats.org/officeDocument/2006/relationships/image" Target="../media/image30.wmf"/><Relationship Id="rId1" Type="http://schemas.openxmlformats.org/officeDocument/2006/relationships/oleObject" Target="../embeddings/oleObject38.bin"/></Relationships>
</file>

<file path=ppt/slides/_rels/slide24.xml.rels><?xml version="1.0" encoding="UTF-8" standalone="yes"?>
<Relationships xmlns="http://schemas.openxmlformats.org/package/2006/relationships"><Relationship Id="rId8" Type="http://schemas.openxmlformats.org/officeDocument/2006/relationships/notesSlide" Target="../notesSlides/notesSlide9.xml"/><Relationship Id="rId7" Type="http://schemas.openxmlformats.org/officeDocument/2006/relationships/vmlDrawing" Target="../drawings/vmlDrawing19.vml"/><Relationship Id="rId6" Type="http://schemas.openxmlformats.org/officeDocument/2006/relationships/slideLayout" Target="../slideLayouts/slideLayout2.xml"/><Relationship Id="rId5" Type="http://schemas.openxmlformats.org/officeDocument/2006/relationships/tags" Target="../tags/tag89.xml"/><Relationship Id="rId4" Type="http://schemas.openxmlformats.org/officeDocument/2006/relationships/image" Target="../media/image32.wmf"/><Relationship Id="rId3" Type="http://schemas.openxmlformats.org/officeDocument/2006/relationships/oleObject" Target="../embeddings/oleObject40.bin"/><Relationship Id="rId2" Type="http://schemas.openxmlformats.org/officeDocument/2006/relationships/image" Target="../media/image31.wmf"/><Relationship Id="rId1" Type="http://schemas.openxmlformats.org/officeDocument/2006/relationships/oleObject" Target="../embeddings/oleObject39.bin"/></Relationships>
</file>

<file path=ppt/slides/_rels/slide25.xml.rels><?xml version="1.0" encoding="UTF-8" standalone="yes"?>
<Relationships xmlns="http://schemas.openxmlformats.org/package/2006/relationships"><Relationship Id="rId7" Type="http://schemas.openxmlformats.org/officeDocument/2006/relationships/vmlDrawing" Target="../drawings/vmlDrawing20.vml"/><Relationship Id="rId6" Type="http://schemas.openxmlformats.org/officeDocument/2006/relationships/slideLayout" Target="../slideLayouts/slideLayout2.xml"/><Relationship Id="rId5" Type="http://schemas.openxmlformats.org/officeDocument/2006/relationships/tags" Target="../tags/tag90.xml"/><Relationship Id="rId4" Type="http://schemas.openxmlformats.org/officeDocument/2006/relationships/image" Target="../media/image34.wmf"/><Relationship Id="rId3" Type="http://schemas.openxmlformats.org/officeDocument/2006/relationships/oleObject" Target="../embeddings/oleObject42.bin"/><Relationship Id="rId2" Type="http://schemas.openxmlformats.org/officeDocument/2006/relationships/image" Target="../media/image33.wmf"/><Relationship Id="rId1" Type="http://schemas.openxmlformats.org/officeDocument/2006/relationships/oleObject" Target="../embeddings/oleObject41.bin"/></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66.xml"/><Relationship Id="rId7" Type="http://schemas.openxmlformats.org/officeDocument/2006/relationships/image" Target="../media/image5.wmf"/><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 Id="rId3" Type="http://schemas.openxmlformats.org/officeDocument/2006/relationships/image" Target="../media/image3.wmf"/><Relationship Id="rId2" Type="http://schemas.openxmlformats.org/officeDocument/2006/relationships/oleObject" Target="../embeddings/oleObject2.bin"/><Relationship Id="rId10" Type="http://schemas.openxmlformats.org/officeDocument/2006/relationships/vmlDrawing" Target="../drawings/vmlDrawing2.v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image" Target="../media/image6.wmf"/><Relationship Id="rId1"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7" Type="http://schemas.openxmlformats.org/officeDocument/2006/relationships/vmlDrawing" Target="../drawings/vmlDrawing4.vml"/><Relationship Id="rId6" Type="http://schemas.openxmlformats.org/officeDocument/2006/relationships/slideLayout" Target="../slideLayouts/slideLayout2.xml"/><Relationship Id="rId5" Type="http://schemas.openxmlformats.org/officeDocument/2006/relationships/tags" Target="../tags/tag69.xml"/><Relationship Id="rId4" Type="http://schemas.openxmlformats.org/officeDocument/2006/relationships/image" Target="../media/image8.wmf"/><Relationship Id="rId3" Type="http://schemas.openxmlformats.org/officeDocument/2006/relationships/oleObject" Target="../embeddings/oleObject7.bin"/><Relationship Id="rId2" Type="http://schemas.openxmlformats.org/officeDocument/2006/relationships/image" Target="../media/image7.wmf"/><Relationship Id="rId1"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vmlDrawing" Target="../drawings/vmlDrawing5.vml"/><Relationship Id="rId4" Type="http://schemas.openxmlformats.org/officeDocument/2006/relationships/slideLayout" Target="../slideLayouts/slideLayout2.xml"/><Relationship Id="rId3" Type="http://schemas.openxmlformats.org/officeDocument/2006/relationships/tags" Target="../tags/tag70.xml"/><Relationship Id="rId2" Type="http://schemas.openxmlformats.org/officeDocument/2006/relationships/image" Target="../media/image9.wmf"/><Relationship Id="rId1"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vmlDrawing" Target="../drawings/vmlDrawing6.vml"/><Relationship Id="rId7" Type="http://schemas.openxmlformats.org/officeDocument/2006/relationships/slideLayout" Target="../slideLayouts/slideLayout2.xml"/><Relationship Id="rId6" Type="http://schemas.openxmlformats.org/officeDocument/2006/relationships/tags" Target="../tags/tag72.xml"/><Relationship Id="rId5" Type="http://schemas.openxmlformats.org/officeDocument/2006/relationships/image" Target="../media/image10.wmf"/><Relationship Id="rId4" Type="http://schemas.openxmlformats.org/officeDocument/2006/relationships/oleObject" Target="../embeddings/oleObject10.bin"/><Relationship Id="rId3" Type="http://schemas.openxmlformats.org/officeDocument/2006/relationships/image" Target="../media/image9.wmf"/><Relationship Id="rId2" Type="http://schemas.openxmlformats.org/officeDocument/2006/relationships/oleObject" Target="../embeddings/oleObject9.bin"/><Relationship Id="rId1" Type="http://schemas.openxmlformats.org/officeDocument/2006/relationships/tags" Target="../tags/tag7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altLang="en-US"/>
              <a:t>第二章 衍生品定价理论</a:t>
            </a:r>
            <a:endParaRPr lang="zh-CN" altLang="en-US"/>
          </a:p>
        </p:txBody>
      </p:sp>
      <p:sp>
        <p:nvSpPr>
          <p:cNvPr id="3" name="副标题 2"/>
          <p:cNvSpPr>
            <a:spLocks noGrp="1"/>
          </p:cNvSpPr>
          <p:nvPr>
            <p:ph type="subTitle" idx="1"/>
            <p:custDataLst>
              <p:tags r:id="rId2"/>
            </p:custDataLst>
          </p:nvPr>
        </p:nvSpPr>
        <p:spPr/>
        <p:txBody>
          <a:bodyPr/>
          <a:lstStyle/>
          <a:p>
            <a:r>
              <a:rPr lang="zh-CN" altLang="en-US"/>
              <a:t>第一节 远期与期货定价</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远期与期货定价理论</a:t>
            </a:r>
            <a:r>
              <a:rPr lang="en-US" altLang="zh-CN"/>
              <a:t>——</a:t>
            </a:r>
            <a:r>
              <a:t>无套利定价理论</a:t>
            </a:r>
          </a:p>
        </p:txBody>
      </p:sp>
      <p:sp>
        <p:nvSpPr>
          <p:cNvPr id="3" name="内容占位符 2"/>
          <p:cNvSpPr>
            <a:spLocks noGrp="1"/>
          </p:cNvSpPr>
          <p:nvPr>
            <p:ph idx="1"/>
          </p:nvPr>
        </p:nvSpPr>
        <p:spPr>
          <a:xfrm>
            <a:off x="669925" y="1296035"/>
            <a:ext cx="10852150" cy="5453380"/>
          </a:xfrm>
        </p:spPr>
        <p:txBody>
          <a:bodyPr/>
          <a:p>
            <a:pPr marL="0" indent="0">
              <a:buNone/>
            </a:pPr>
            <a:r>
              <a:rPr lang="en-US" altLang="zh-CN"/>
              <a:t>      </a:t>
            </a:r>
            <a:r>
              <a:rPr lang="zh-CN" altLang="en-US"/>
              <a:t>例如，假设投资者希望在</a:t>
            </a:r>
            <a:r>
              <a:rPr lang="en-US" altLang="zh-CN"/>
              <a:t>T</a:t>
            </a:r>
            <a:r>
              <a:t>时刻获得</a:t>
            </a:r>
            <a:r>
              <a:rPr lang="en-US" altLang="zh-CN"/>
              <a:t>1</a:t>
            </a:r>
            <a:r>
              <a:t>单位某资产，他可以通过两种方式达到目标：</a:t>
            </a:r>
          </a:p>
          <a:p>
            <a:pPr marL="0" indent="0">
              <a:buNone/>
            </a:pPr>
            <a:endParaRPr lang="zh-CN" altLang="en-US"/>
          </a:p>
          <a:p>
            <a:pPr marL="0" indent="0">
              <a:buNone/>
            </a:pPr>
            <a:endParaRPr lang="zh-CN" altLang="en-US"/>
          </a:p>
          <a:p>
            <a:pPr marL="0" indent="0">
              <a:buNone/>
            </a:pPr>
            <a:endParaRPr lang="zh-CN" altLang="en-US"/>
          </a:p>
          <a:p>
            <a:pPr marL="0" indent="0">
              <a:buNone/>
            </a:pPr>
            <a:endParaRPr lang="zh-CN" altLang="en-US"/>
          </a:p>
          <a:p>
            <a:pPr marL="0" indent="0">
              <a:buNone/>
            </a:pPr>
            <a:r>
              <a:rPr lang="zh-CN" altLang="en-US"/>
              <a:t>      在到期日</a:t>
            </a:r>
            <a:r>
              <a:rPr lang="en-US" altLang="zh-CN"/>
              <a:t>T</a:t>
            </a:r>
            <a:r>
              <a:t>，不论标的资产处于何种价格状态，组合</a:t>
            </a:r>
            <a:r>
              <a:rPr lang="en-US" altLang="zh-CN"/>
              <a:t>B</a:t>
            </a:r>
            <a:r>
              <a:t>中从银行取出大小为</a:t>
            </a:r>
            <a:r>
              <a:rPr lang="en-US" altLang="zh-CN"/>
              <a:t>F</a:t>
            </a:r>
            <a:r>
              <a:rPr lang="en-US" altLang="zh-CN" baseline="-25000">
                <a:solidFill>
                  <a:schemeClr val="tx1">
                    <a:lumMod val="75000"/>
                    <a:lumOff val="25000"/>
                  </a:schemeClr>
                </a:solidFill>
                <a:uFillTx/>
              </a:rPr>
              <a:t>0</a:t>
            </a:r>
            <a:r>
              <a:t>的现金，进行期货合约的交割，即可以获得</a:t>
            </a:r>
            <a:r>
              <a:rPr lang="en-US" altLang="zh-CN"/>
              <a:t>1</a:t>
            </a:r>
            <a:r>
              <a:t>单位资产，该结果和组合</a:t>
            </a:r>
            <a:r>
              <a:rPr lang="en-US" altLang="zh-CN"/>
              <a:t>A</a:t>
            </a:r>
            <a:r>
              <a:t>相同。根据无套利定价思想，购建两种投资组合，让其终值相等，则其现值一定相等。因此在合约期初，二者的价格应该相等，假设期货合约没有保证金和交易费用，则有：</a:t>
            </a:r>
          </a:p>
          <a:p>
            <a:pPr marL="0" indent="0" algn="ctr">
              <a:buNone/>
            </a:pPr>
            <a:r>
              <a:rPr lang="en-US" altLang="zh-CN" sz="2800">
                <a:sym typeface="+mn-ea"/>
              </a:rPr>
              <a:t>S</a:t>
            </a:r>
            <a:r>
              <a:rPr lang="en-US" altLang="zh-CN" sz="2800" baseline="-25000">
                <a:solidFill>
                  <a:schemeClr val="tx1"/>
                </a:solidFill>
                <a:sym typeface="+mn-ea"/>
              </a:rPr>
              <a:t>0</a:t>
            </a:r>
            <a:r>
              <a:rPr lang="en-US" altLang="zh-CN" sz="2800"/>
              <a:t>=0+</a:t>
            </a:r>
            <a:r>
              <a:rPr lang="en-US" altLang="zh-CN" sz="2800">
                <a:sym typeface="+mn-ea"/>
              </a:rPr>
              <a:t>F</a:t>
            </a:r>
            <a:r>
              <a:rPr lang="en-US" altLang="zh-CN" sz="2800" baseline="-25000">
                <a:solidFill>
                  <a:schemeClr val="tx1"/>
                </a:solidFill>
                <a:sym typeface="+mn-ea"/>
              </a:rPr>
              <a:t>0</a:t>
            </a:r>
            <a:r>
              <a:rPr lang="en-US" altLang="zh-CN" sz="2800">
                <a:sym typeface="+mn-ea"/>
              </a:rPr>
              <a:t>e</a:t>
            </a:r>
            <a:r>
              <a:rPr lang="en-US" altLang="zh-CN" sz="2800" baseline="30000">
                <a:solidFill>
                  <a:schemeClr val="tx1"/>
                </a:solidFill>
                <a:sym typeface="+mn-ea"/>
              </a:rPr>
              <a:t>-rT  </a:t>
            </a:r>
            <a:r>
              <a:rPr sz="2800" baseline="30000">
                <a:solidFill>
                  <a:schemeClr val="tx1"/>
                </a:solidFill>
                <a:sym typeface="+mn-ea"/>
              </a:rPr>
              <a:t>，得      </a:t>
            </a:r>
            <a:endParaRPr sz="2800" baseline="30000">
              <a:solidFill>
                <a:schemeClr val="tx1"/>
              </a:solidFill>
              <a:sym typeface="+mn-ea"/>
            </a:endParaRPr>
          </a:p>
          <a:p>
            <a:pPr marL="0" indent="0" algn="ctr">
              <a:buNone/>
            </a:pPr>
            <a:r>
              <a:rPr lang="en-US" altLang="zh-CN" sz="2800">
                <a:solidFill>
                  <a:schemeClr val="tx1"/>
                </a:solidFill>
                <a:uFillTx/>
                <a:sym typeface="+mn-ea"/>
              </a:rPr>
              <a:t>F</a:t>
            </a:r>
            <a:r>
              <a:rPr lang="en-US" altLang="zh-CN" sz="2800" baseline="-25000">
                <a:solidFill>
                  <a:schemeClr val="tx1"/>
                </a:solidFill>
                <a:uFillTx/>
                <a:sym typeface="+mn-ea"/>
              </a:rPr>
              <a:t>0</a:t>
            </a:r>
            <a:r>
              <a:rPr lang="en-US" altLang="zh-CN" sz="2800">
                <a:solidFill>
                  <a:schemeClr val="tx1"/>
                </a:solidFill>
                <a:uFillTx/>
                <a:sym typeface="+mn-ea"/>
              </a:rPr>
              <a:t>=S</a:t>
            </a:r>
            <a:r>
              <a:rPr lang="en-US" altLang="zh-CN" sz="2800" baseline="-25000">
                <a:solidFill>
                  <a:schemeClr val="tx1"/>
                </a:solidFill>
                <a:uFillTx/>
                <a:sym typeface="+mn-ea"/>
              </a:rPr>
              <a:t>0</a:t>
            </a:r>
            <a:r>
              <a:rPr lang="en-US" altLang="zh-CN" sz="2800">
                <a:solidFill>
                  <a:schemeClr val="tx1"/>
                </a:solidFill>
                <a:uFillTx/>
                <a:sym typeface="+mn-ea"/>
              </a:rPr>
              <a:t>e</a:t>
            </a:r>
            <a:r>
              <a:rPr lang="en-US" altLang="zh-CN" sz="2800" baseline="30000">
                <a:solidFill>
                  <a:schemeClr val="tx1"/>
                </a:solidFill>
                <a:sym typeface="+mn-ea"/>
              </a:rPr>
              <a:t>rT</a:t>
            </a:r>
            <a:endParaRPr lang="en-US" altLang="zh-CN" sz="2800" baseline="30000">
              <a:solidFill>
                <a:schemeClr val="tx1"/>
              </a:solidFill>
              <a:sym typeface="+mn-ea"/>
            </a:endParaRPr>
          </a:p>
          <a:p>
            <a:pPr marL="0" indent="0" algn="l">
              <a:buNone/>
            </a:pPr>
            <a:r>
              <a:rPr lang="zh-CN" altLang="en-US">
                <a:latin typeface="宋体" panose="02010600030101010101" pitchFamily="2" charset="-122"/>
                <a:ea typeface="宋体" panose="02010600030101010101" pitchFamily="2" charset="-122"/>
              </a:rPr>
              <a:t>【评注】上式实际上是表示期货当前的理论价格等于现货当前价格加上购买现货持有到期的资金占用成本。对于无分红、无仓储成本的金融资产是适用的，而不适用于有仓储成本的商品期货。</a:t>
            </a:r>
            <a:endParaRPr lang="zh-CN" altLang="en-US">
              <a:latin typeface="宋体" panose="02010600030101010101" pitchFamily="2" charset="-122"/>
              <a:ea typeface="宋体" panose="02010600030101010101" pitchFamily="2" charset="-122"/>
            </a:endParaRPr>
          </a:p>
          <a:p>
            <a:pPr marL="0" indent="0">
              <a:buNone/>
            </a:pPr>
            <a:endParaRPr lang="zh-CN" altLang="en-US">
              <a:latin typeface="宋体" panose="02010600030101010101" pitchFamily="2" charset="-122"/>
              <a:ea typeface="宋体" panose="02010600030101010101" pitchFamily="2" charset="-122"/>
            </a:endParaRPr>
          </a:p>
        </p:txBody>
      </p:sp>
      <p:graphicFrame>
        <p:nvGraphicFramePr>
          <p:cNvPr id="4" name="表格 3"/>
          <p:cNvGraphicFramePr/>
          <p:nvPr>
            <p:custDataLst>
              <p:tags r:id="rId1"/>
            </p:custDataLst>
          </p:nvPr>
        </p:nvGraphicFramePr>
        <p:xfrm>
          <a:off x="1398905" y="1793875"/>
          <a:ext cx="9394190" cy="1554480"/>
        </p:xfrm>
        <a:graphic>
          <a:graphicData uri="http://schemas.openxmlformats.org/drawingml/2006/table">
            <a:tbl>
              <a:tblPr firstRow="1" bandRow="1">
                <a:tableStyleId>{5C22544A-7EE6-4342-B048-85BDC9FD1C3A}</a:tableStyleId>
              </a:tblPr>
              <a:tblGrid>
                <a:gridCol w="4697095"/>
                <a:gridCol w="4697095"/>
              </a:tblGrid>
              <a:tr h="0">
                <a:tc>
                  <a:txBody>
                    <a:bodyPr/>
                    <a:p>
                      <a:pPr algn="ctr">
                        <a:buNone/>
                      </a:pPr>
                      <a:r>
                        <a:rPr lang="zh-CN" altLang="en-US"/>
                        <a:t>投资组合</a:t>
                      </a:r>
                      <a:r>
                        <a:rPr lang="en-US" altLang="zh-CN"/>
                        <a:t>A</a:t>
                      </a:r>
                      <a:endParaRPr lang="en-US" altLang="zh-CN"/>
                    </a:p>
                  </a:txBody>
                  <a:tcPr/>
                </a:tc>
                <a:tc>
                  <a:txBody>
                    <a:bodyPr/>
                    <a:p>
                      <a:pPr algn="ctr">
                        <a:buNone/>
                      </a:pPr>
                      <a:r>
                        <a:rPr lang="zh-CN" altLang="en-US"/>
                        <a:t>投资组合</a:t>
                      </a:r>
                      <a:r>
                        <a:rPr lang="en-US" altLang="zh-CN"/>
                        <a:t>B</a:t>
                      </a:r>
                      <a:endParaRPr lang="en-US" altLang="zh-CN"/>
                    </a:p>
                  </a:txBody>
                  <a:tcPr/>
                </a:tc>
              </a:tr>
              <a:tr h="1082040">
                <a:tc>
                  <a:txBody>
                    <a:bodyPr/>
                    <a:p>
                      <a:pPr algn="ctr">
                        <a:buNone/>
                      </a:pPr>
                      <a:r>
                        <a:rPr lang="zh-CN" altLang="en-US"/>
                        <a:t>购买</a:t>
                      </a:r>
                      <a:r>
                        <a:rPr lang="en-US" altLang="zh-CN"/>
                        <a:t>1</a:t>
                      </a:r>
                      <a:r>
                        <a:rPr lang="zh-CN" altLang="en-US"/>
                        <a:t>单位资产，价格</a:t>
                      </a:r>
                      <a:r>
                        <a:rPr lang="en-US" altLang="zh-CN"/>
                        <a:t>S</a:t>
                      </a:r>
                      <a:r>
                        <a:rPr lang="en-US" altLang="zh-CN" baseline="-25000">
                          <a:solidFill>
                            <a:schemeClr val="tx1"/>
                          </a:solidFill>
                          <a:uFillTx/>
                        </a:rPr>
                        <a:t>0</a:t>
                      </a:r>
                      <a:r>
                        <a:rPr lang="zh-CN" altLang="en-US"/>
                        <a:t>，持有至到期日</a:t>
                      </a:r>
                      <a:r>
                        <a:rPr lang="en-US" altLang="zh-CN"/>
                        <a:t>T</a:t>
                      </a:r>
                      <a:endParaRPr lang="en-US" altLang="zh-CN"/>
                    </a:p>
                  </a:txBody>
                  <a:tcPr anchor="ctr" anchorCtr="0"/>
                </a:tc>
                <a:tc>
                  <a:txBody>
                    <a:bodyPr/>
                    <a:p>
                      <a:pPr algn="l">
                        <a:buNone/>
                      </a:pPr>
                      <a:r>
                        <a:rPr lang="zh-CN" altLang="en-US"/>
                        <a:t>购买价格为</a:t>
                      </a:r>
                      <a:r>
                        <a:rPr lang="en-US" altLang="zh-CN"/>
                        <a:t>F</a:t>
                      </a:r>
                      <a:r>
                        <a:rPr lang="en-US" altLang="zh-CN" baseline="-25000">
                          <a:solidFill>
                            <a:schemeClr val="tx1"/>
                          </a:solidFill>
                          <a:uFillTx/>
                        </a:rPr>
                        <a:t>0</a:t>
                      </a:r>
                      <a:r>
                        <a:rPr lang="zh-CN" altLang="en-US"/>
                        <a:t>的</a:t>
                      </a:r>
                      <a:r>
                        <a:rPr lang="en-US" altLang="zh-CN"/>
                        <a:t>1</a:t>
                      </a:r>
                      <a:r>
                        <a:rPr lang="zh-CN" altLang="en-US"/>
                        <a:t>单位资产期货合约多头和一笔</a:t>
                      </a:r>
                      <a:r>
                        <a:rPr lang="en-US" altLang="zh-CN"/>
                        <a:t>T</a:t>
                      </a:r>
                      <a:r>
                        <a:rPr lang="zh-CN" altLang="en-US"/>
                        <a:t>时刻到期，大小为</a:t>
                      </a:r>
                      <a:r>
                        <a:rPr lang="en-US" altLang="zh-CN"/>
                        <a:t>F</a:t>
                      </a:r>
                      <a:r>
                        <a:rPr lang="en-US" altLang="zh-CN" baseline="-25000">
                          <a:solidFill>
                            <a:schemeClr val="tx1"/>
                          </a:solidFill>
                          <a:uFillTx/>
                        </a:rPr>
                        <a:t>0</a:t>
                      </a:r>
                      <a:r>
                        <a:rPr lang="zh-CN" altLang="en-US">
                          <a:solidFill>
                            <a:schemeClr val="tx1"/>
                          </a:solidFill>
                          <a:uFillTx/>
                        </a:rPr>
                        <a:t>的银行存款，设无风险利率是</a:t>
                      </a:r>
                      <a:r>
                        <a:rPr lang="en-US" altLang="zh-CN">
                          <a:solidFill>
                            <a:schemeClr val="tx1"/>
                          </a:solidFill>
                          <a:uFillTx/>
                        </a:rPr>
                        <a:t>r</a:t>
                      </a:r>
                      <a:r>
                        <a:rPr lang="zh-CN" altLang="en-US">
                          <a:solidFill>
                            <a:schemeClr val="tx1"/>
                          </a:solidFill>
                          <a:uFillTx/>
                        </a:rPr>
                        <a:t>，该笔存款的公允价格（现值）为</a:t>
                      </a:r>
                      <a:r>
                        <a:rPr lang="en-US" altLang="zh-CN" sz="1800">
                          <a:sym typeface="+mn-ea"/>
                        </a:rPr>
                        <a:t>F</a:t>
                      </a:r>
                      <a:r>
                        <a:rPr lang="en-US" altLang="zh-CN" sz="1800" baseline="-25000">
                          <a:solidFill>
                            <a:schemeClr val="tx1"/>
                          </a:solidFill>
                          <a:uFillTx/>
                          <a:sym typeface="+mn-ea"/>
                        </a:rPr>
                        <a:t>0</a:t>
                      </a:r>
                      <a:r>
                        <a:rPr lang="en-US" altLang="zh-CN" sz="1800">
                          <a:sym typeface="+mn-ea"/>
                        </a:rPr>
                        <a:t>e</a:t>
                      </a:r>
                      <a:r>
                        <a:rPr lang="en-US" altLang="zh-CN" sz="1800" baseline="30000">
                          <a:solidFill>
                            <a:schemeClr val="tx1"/>
                          </a:solidFill>
                          <a:uFillTx/>
                          <a:sym typeface="+mn-ea"/>
                        </a:rPr>
                        <a:t>-rT</a:t>
                      </a:r>
                      <a:endParaRPr lang="zh-CN" altLang="en-US"/>
                    </a:p>
                  </a:txBody>
                  <a:tcPr anchor="ctr" anchorCtr="0"/>
                </a:tc>
              </a:tr>
            </a:tbl>
          </a:graphicData>
        </a:graphic>
      </p:graphicFrame>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远期与期货定价理论</a:t>
            </a:r>
            <a:r>
              <a:rPr lang="en-US" altLang="zh-CN">
                <a:sym typeface="+mn-ea"/>
              </a:rPr>
              <a:t>——</a:t>
            </a:r>
            <a:r>
              <a:rPr>
                <a:sym typeface="+mn-ea"/>
              </a:rPr>
              <a:t>持有成本理论</a:t>
            </a:r>
            <a:endParaRPr>
              <a:sym typeface="+mn-ea"/>
            </a:endParaRPr>
          </a:p>
        </p:txBody>
      </p:sp>
      <p:sp>
        <p:nvSpPr>
          <p:cNvPr id="3" name="内容占位符 2"/>
          <p:cNvSpPr>
            <a:spLocks noGrp="1"/>
          </p:cNvSpPr>
          <p:nvPr>
            <p:ph idx="1"/>
          </p:nvPr>
        </p:nvSpPr>
        <p:spPr>
          <a:xfrm>
            <a:off x="669882" y="1296000"/>
            <a:ext cx="10852237" cy="5041355"/>
          </a:xfrm>
        </p:spPr>
        <p:txBody>
          <a:bodyPr/>
          <a:p>
            <a:pPr marL="0" indent="0">
              <a:buNone/>
            </a:pPr>
            <a:r>
              <a:rPr lang="zh-CN" altLang="en-US" sz="1400"/>
              <a:t>上述无套利定价理论只考虑到资金占用成本的情况，而</a:t>
            </a:r>
            <a:r>
              <a:rPr lang="zh-CN" altLang="en-US" sz="1400" b="1"/>
              <a:t>持有成本理论</a:t>
            </a:r>
            <a:r>
              <a:rPr lang="zh-CN" altLang="en-US" sz="1400"/>
              <a:t>则认为，现货价格和期货价格的差（持有成本）由三部分组成：融资利息、仓储费用和持有收益。该理论以商品持有（仓储）为中心，分析期货市场的机制，论证期货交易对供求关系的影响，并逐渐运用到对金融期货的定价上来。</a:t>
            </a:r>
            <a:endParaRPr lang="zh-CN" altLang="en-US" sz="1400"/>
          </a:p>
          <a:p>
            <a:pPr marL="0" indent="0">
              <a:buNone/>
            </a:pPr>
            <a:r>
              <a:rPr sz="1400"/>
              <a:t>持有成本理论的基本假设如下：</a:t>
            </a:r>
            <a:endParaRPr sz="1400"/>
          </a:p>
          <a:p>
            <a:pPr marL="0" indent="0">
              <a:buNone/>
            </a:pPr>
            <a:r>
              <a:rPr sz="1400"/>
              <a:t>（</a:t>
            </a:r>
            <a:r>
              <a:rPr lang="en-US" altLang="zh-CN" sz="1400"/>
              <a:t>1</a:t>
            </a:r>
            <a:r>
              <a:rPr sz="1400"/>
              <a:t>）借贷利率（无风险利率）相同且维持不变；</a:t>
            </a:r>
            <a:endParaRPr sz="1400"/>
          </a:p>
          <a:p>
            <a:pPr marL="0" indent="0">
              <a:buNone/>
            </a:pPr>
            <a:r>
              <a:rPr sz="1400"/>
              <a:t>（</a:t>
            </a:r>
            <a:r>
              <a:rPr lang="en-US" altLang="zh-CN" sz="1400"/>
              <a:t>2</a:t>
            </a:r>
            <a:r>
              <a:rPr sz="1400"/>
              <a:t>）无信用风险，即无远期合约的违约风险及期货合约的保证金结算风险；</a:t>
            </a:r>
            <a:endParaRPr sz="1400"/>
          </a:p>
          <a:p>
            <a:pPr marL="0" indent="0">
              <a:buNone/>
            </a:pPr>
            <a:r>
              <a:rPr sz="1400"/>
              <a:t>（</a:t>
            </a:r>
            <a:r>
              <a:rPr lang="en-US" altLang="zh-CN" sz="1400"/>
              <a:t>3</a:t>
            </a:r>
            <a:r>
              <a:rPr sz="1400"/>
              <a:t>）无税收和交易成本；</a:t>
            </a:r>
            <a:endParaRPr sz="1400"/>
          </a:p>
          <a:p>
            <a:pPr marL="0" indent="0">
              <a:buNone/>
            </a:pPr>
            <a:r>
              <a:rPr sz="1400"/>
              <a:t>（</a:t>
            </a:r>
            <a:r>
              <a:rPr lang="en-US" altLang="zh-CN" sz="1400"/>
              <a:t>4</a:t>
            </a:r>
            <a:r>
              <a:rPr sz="1400"/>
              <a:t>）基础资产可以无限分割；</a:t>
            </a:r>
            <a:endParaRPr sz="1400"/>
          </a:p>
          <a:p>
            <a:pPr marL="0" indent="0">
              <a:buNone/>
            </a:pPr>
            <a:r>
              <a:rPr sz="1400"/>
              <a:t>（</a:t>
            </a:r>
            <a:r>
              <a:rPr lang="en-US" altLang="zh-CN" sz="1400"/>
              <a:t>5</a:t>
            </a:r>
            <a:r>
              <a:rPr sz="1400"/>
              <a:t>）基础资产卖空无限制；</a:t>
            </a:r>
            <a:endParaRPr sz="1400"/>
          </a:p>
          <a:p>
            <a:pPr marL="0" indent="0">
              <a:buNone/>
            </a:pPr>
            <a:r>
              <a:rPr sz="1400"/>
              <a:t>（</a:t>
            </a:r>
            <a:r>
              <a:rPr lang="en-US" altLang="zh-CN" sz="1400"/>
              <a:t>6</a:t>
            </a:r>
            <a:r>
              <a:rPr sz="1400"/>
              <a:t>）期货和现货头寸均持有至期货合约到期日。</a:t>
            </a:r>
            <a:endParaRPr sz="1400"/>
          </a:p>
          <a:p>
            <a:pPr marL="0" indent="0">
              <a:buNone/>
            </a:pPr>
            <a:r>
              <a:rPr sz="1400"/>
              <a:t>在上述假设条件下，期货价格形式如下：</a:t>
            </a:r>
            <a:endParaRPr sz="1400"/>
          </a:p>
          <a:p>
            <a:pPr marL="0" indent="0" algn="ctr">
              <a:buNone/>
            </a:pPr>
            <a:r>
              <a:rPr lang="en-US" altLang="zh-CN" sz="2400"/>
              <a:t>F=S+W-R</a:t>
            </a:r>
            <a:endParaRPr lang="en-US" altLang="zh-CN" sz="2400"/>
          </a:p>
          <a:p>
            <a:pPr marL="0" indent="0" algn="ctr">
              <a:buNone/>
            </a:pPr>
            <a:r>
              <a:rPr sz="1400"/>
              <a:t>即，期货理论价格</a:t>
            </a:r>
            <a:r>
              <a:rPr lang="en-US" altLang="zh-CN" sz="1400"/>
              <a:t>=</a:t>
            </a:r>
            <a:r>
              <a:rPr sz="1400"/>
              <a:t>现货价格</a:t>
            </a:r>
            <a:r>
              <a:rPr lang="en-US" altLang="zh-CN" sz="1400"/>
              <a:t>+</a:t>
            </a:r>
            <a:r>
              <a:rPr sz="1400"/>
              <a:t>持有期总成本</a:t>
            </a:r>
            <a:r>
              <a:rPr lang="en-US" altLang="zh-CN" sz="1400"/>
              <a:t>-</a:t>
            </a:r>
            <a:r>
              <a:rPr sz="1400"/>
              <a:t>持有期总收益</a:t>
            </a:r>
            <a:endParaRPr sz="140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权益资产的远期价格</a:t>
            </a:r>
            <a:endParaRPr lang="zh-CN" altLang="en-US" sz="1600"/>
          </a:p>
        </p:txBody>
      </p:sp>
      <p:sp>
        <p:nvSpPr>
          <p:cNvPr id="3" name="内容占位符 2"/>
          <p:cNvSpPr>
            <a:spLocks noGrp="1"/>
          </p:cNvSpPr>
          <p:nvPr>
            <p:ph idx="1"/>
          </p:nvPr>
        </p:nvSpPr>
        <p:spPr>
          <a:xfrm>
            <a:off x="669925" y="1296035"/>
            <a:ext cx="10852150" cy="536575"/>
          </a:xfrm>
        </p:spPr>
        <p:txBody>
          <a:bodyPr/>
          <a:p>
            <a:pPr marL="0" indent="0">
              <a:buNone/>
            </a:pPr>
            <a:r>
              <a:rPr lang="zh-CN" altLang="en-US"/>
              <a:t>（</a:t>
            </a:r>
            <a:r>
              <a:rPr lang="en-US" altLang="zh-CN"/>
              <a:t>1</a:t>
            </a:r>
            <a:r>
              <a:rPr lang="zh-CN" altLang="en-US"/>
              <a:t>）不支付红利的标的资产。</a:t>
            </a:r>
            <a:endParaRPr lang="zh-CN" altLang="en-US"/>
          </a:p>
          <a:p>
            <a:pPr marL="0" indent="0">
              <a:buNone/>
            </a:pPr>
            <a:endParaRPr lang="zh-CN" altLang="en-US"/>
          </a:p>
        </p:txBody>
      </p:sp>
      <p:graphicFrame>
        <p:nvGraphicFramePr>
          <p:cNvPr id="4" name="对象 3">
            <a:hlinkClick r:id="" action="ppaction://ole?verb="/>
          </p:cNvPr>
          <p:cNvGraphicFramePr>
            <a:graphicFrameLocks noChangeAspect="1"/>
          </p:cNvGraphicFramePr>
          <p:nvPr/>
        </p:nvGraphicFramePr>
        <p:xfrm>
          <a:off x="3893185" y="1832610"/>
          <a:ext cx="3644265" cy="1116965"/>
        </p:xfrm>
        <a:graphic>
          <a:graphicData uri="http://schemas.openxmlformats.org/presentationml/2006/ole">
            <mc:AlternateContent xmlns:mc="http://schemas.openxmlformats.org/markup-compatibility/2006">
              <mc:Choice xmlns:v="urn:schemas-microsoft-com:vml" Requires="v">
                <p:oleObj spid="_x0000_s1025" name="" r:id="rId1" imgW="787400" imgH="241300" progId="Equation.KSEE3">
                  <p:embed/>
                </p:oleObj>
              </mc:Choice>
              <mc:Fallback>
                <p:oleObj name="" r:id="rId1" imgW="787400" imgH="241300" progId="Equation.KSEE3">
                  <p:embed/>
                  <p:pic>
                    <p:nvPicPr>
                      <p:cNvPr id="0" name="图片 1024"/>
                      <p:cNvPicPr/>
                      <p:nvPr/>
                    </p:nvPicPr>
                    <p:blipFill>
                      <a:blip r:embed="rId2"/>
                      <a:stretch>
                        <a:fillRect/>
                      </a:stretch>
                    </p:blipFill>
                    <p:spPr>
                      <a:xfrm>
                        <a:off x="3893185" y="1832610"/>
                        <a:ext cx="3644265" cy="111696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188018" y="4312603"/>
          <a:ext cx="5053330" cy="1117600"/>
        </p:xfrm>
        <a:graphic>
          <a:graphicData uri="http://schemas.openxmlformats.org/presentationml/2006/ole">
            <mc:AlternateContent xmlns:mc="http://schemas.openxmlformats.org/markup-compatibility/2006">
              <mc:Choice xmlns:v="urn:schemas-microsoft-com:vml" Requires="v">
                <p:oleObj spid="_x0000_s6" name="" r:id="rId3" imgW="1091565" imgH="241300" progId="Equation.KSEE3">
                  <p:embed/>
                </p:oleObj>
              </mc:Choice>
              <mc:Fallback>
                <p:oleObj name="" r:id="rId3" imgW="1091565" imgH="241300" progId="Equation.KSEE3">
                  <p:embed/>
                  <p:pic>
                    <p:nvPicPr>
                      <p:cNvPr id="0" name="图片 1024"/>
                      <p:cNvPicPr/>
                      <p:nvPr/>
                    </p:nvPicPr>
                    <p:blipFill>
                      <a:blip r:embed="rId4"/>
                      <a:stretch>
                        <a:fillRect/>
                      </a:stretch>
                    </p:blipFill>
                    <p:spPr>
                      <a:xfrm>
                        <a:off x="3188018" y="4312603"/>
                        <a:ext cx="5053330" cy="1117600"/>
                      </a:xfrm>
                      <a:prstGeom prst="rect">
                        <a:avLst/>
                      </a:prstGeom>
                    </p:spPr>
                  </p:pic>
                </p:oleObj>
              </mc:Fallback>
            </mc:AlternateContent>
          </a:graphicData>
        </a:graphic>
      </p:graphicFrame>
      <p:sp>
        <p:nvSpPr>
          <p:cNvPr id="7" name="内容占位符 2"/>
          <p:cNvSpPr>
            <a:spLocks noGrp="1"/>
          </p:cNvSpPr>
          <p:nvPr/>
        </p:nvSpPr>
        <p:spPr>
          <a:xfrm>
            <a:off x="919480" y="3763010"/>
            <a:ext cx="10852150" cy="53657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t>用间断复利方法表示为</a:t>
            </a:r>
            <a:endParaRPr lang="zh-CN" altLang="en-US"/>
          </a:p>
          <a:p>
            <a:pPr marL="0" indent="0">
              <a:buNone/>
            </a:pPr>
            <a:endParaRPr lang="zh-CN" altLang="en-US"/>
          </a:p>
        </p:txBody>
      </p:sp>
      <p:sp>
        <p:nvSpPr>
          <p:cNvPr id="8" name="内容占位符 2"/>
          <p:cNvSpPr>
            <a:spLocks noGrp="1"/>
          </p:cNvSpPr>
          <p:nvPr/>
        </p:nvSpPr>
        <p:spPr>
          <a:xfrm>
            <a:off x="919480" y="5430520"/>
            <a:ext cx="10852150" cy="53657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t>其中，</a:t>
            </a:r>
            <a:r>
              <a:rPr lang="en-US" altLang="zh-CN"/>
              <a:t>R</a:t>
            </a:r>
            <a:r>
              <a:rPr lang="en-US" altLang="zh-CN" baseline="-25000">
                <a:solidFill>
                  <a:schemeClr val="tx1">
                    <a:lumMod val="75000"/>
                    <a:lumOff val="25000"/>
                  </a:schemeClr>
                </a:solidFill>
                <a:uFillTx/>
              </a:rPr>
              <a:t>t,T</a:t>
            </a:r>
            <a:r>
              <a:rPr>
                <a:solidFill>
                  <a:schemeClr val="tx1">
                    <a:lumMod val="75000"/>
                    <a:lumOff val="25000"/>
                  </a:schemeClr>
                </a:solidFill>
                <a:uFillTx/>
              </a:rPr>
              <a:t>表示</a:t>
            </a:r>
            <a:r>
              <a:rPr lang="en-US" altLang="zh-CN">
                <a:solidFill>
                  <a:schemeClr val="tx1">
                    <a:lumMod val="75000"/>
                    <a:lumOff val="25000"/>
                  </a:schemeClr>
                </a:solidFill>
                <a:uFillTx/>
              </a:rPr>
              <a:t>t</a:t>
            </a:r>
            <a:r>
              <a:rPr>
                <a:solidFill>
                  <a:schemeClr val="tx1">
                    <a:lumMod val="75000"/>
                    <a:lumOff val="25000"/>
                  </a:schemeClr>
                </a:solidFill>
                <a:uFillTx/>
              </a:rPr>
              <a:t>至</a:t>
            </a:r>
            <a:r>
              <a:rPr lang="en-US" altLang="zh-CN">
                <a:solidFill>
                  <a:schemeClr val="tx1">
                    <a:lumMod val="75000"/>
                    <a:lumOff val="25000"/>
                  </a:schemeClr>
                </a:solidFill>
                <a:uFillTx/>
              </a:rPr>
              <a:t>T</a:t>
            </a:r>
            <a:r>
              <a:rPr>
                <a:solidFill>
                  <a:schemeClr val="tx1">
                    <a:lumMod val="75000"/>
                    <a:lumOff val="25000"/>
                  </a:schemeClr>
                </a:solidFill>
                <a:uFillTx/>
              </a:rPr>
              <a:t>时刻的利息率</a:t>
            </a:r>
            <a:endParaRPr lang="zh-CN" altLang="en-US">
              <a:solidFill>
                <a:schemeClr val="tx1">
                  <a:lumMod val="75000"/>
                  <a:lumOff val="25000"/>
                </a:schemeClr>
              </a:solidFill>
              <a:uFillTx/>
            </a:endParaRPr>
          </a:p>
          <a:p>
            <a:pPr marL="0" indent="0">
              <a:buNone/>
            </a:pPr>
            <a:endParaRPr lang="zh-CN" altLang="en-US">
              <a:solidFill>
                <a:schemeClr val="tx1">
                  <a:lumMod val="75000"/>
                  <a:lumOff val="25000"/>
                </a:schemeClr>
              </a:solidFill>
              <a:uFillTx/>
            </a:endParaRPr>
          </a:p>
        </p:txBody>
      </p:sp>
    </p:spTree>
    <p:custDataLst>
      <p:tags r:id="rId5"/>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权益资产的远期价格</a:t>
            </a:r>
            <a:endParaRPr lang="zh-CN" altLang="en-US" sz="1600"/>
          </a:p>
        </p:txBody>
      </p:sp>
      <p:sp>
        <p:nvSpPr>
          <p:cNvPr id="3" name="内容占位符 2"/>
          <p:cNvSpPr>
            <a:spLocks noGrp="1"/>
          </p:cNvSpPr>
          <p:nvPr>
            <p:ph idx="1"/>
          </p:nvPr>
        </p:nvSpPr>
        <p:spPr>
          <a:xfrm>
            <a:off x="669925" y="1296035"/>
            <a:ext cx="10852150" cy="536575"/>
          </a:xfrm>
        </p:spPr>
        <p:txBody>
          <a:bodyPr/>
          <a:p>
            <a:pPr marL="0" indent="0">
              <a:buNone/>
            </a:pPr>
            <a:r>
              <a:rPr lang="zh-CN" altLang="en-US"/>
              <a:t>（</a:t>
            </a:r>
            <a:r>
              <a:rPr lang="en-US" altLang="zh-CN"/>
              <a:t>2</a:t>
            </a:r>
            <a:r>
              <a:rPr lang="zh-CN" altLang="en-US"/>
              <a:t>）已知支付现金红利的标的资产，设在（</a:t>
            </a:r>
            <a:r>
              <a:rPr lang="en-US" altLang="zh-CN"/>
              <a:t>T-t</a:t>
            </a:r>
            <a:r>
              <a:rPr lang="zh-CN" altLang="en-US"/>
              <a:t>）期间，所有支付的现金红利在</a:t>
            </a:r>
            <a:r>
              <a:rPr lang="en-US" altLang="zh-CN"/>
              <a:t>t</a:t>
            </a:r>
            <a:r>
              <a:t>时刻的折现值之和为</a:t>
            </a:r>
            <a:r>
              <a:rPr lang="en-US" altLang="zh-CN"/>
              <a:t>D</a:t>
            </a:r>
            <a:r>
              <a:rPr lang="en-US" altLang="zh-CN" baseline="-25000">
                <a:solidFill>
                  <a:schemeClr val="tx1">
                    <a:lumMod val="75000"/>
                    <a:lumOff val="25000"/>
                  </a:schemeClr>
                </a:solidFill>
                <a:uFillTx/>
              </a:rPr>
              <a:t>t</a:t>
            </a:r>
            <a:r>
              <a:rPr>
                <a:solidFill>
                  <a:schemeClr val="tx1">
                    <a:lumMod val="75000"/>
                    <a:lumOff val="25000"/>
                  </a:schemeClr>
                </a:solidFill>
                <a:uFillTx/>
              </a:rPr>
              <a:t>。此时远期价格定价公式转化为：</a:t>
            </a:r>
            <a:endParaRPr lang="zh-CN" altLang="en-US"/>
          </a:p>
          <a:p>
            <a:pPr marL="0" indent="0">
              <a:buNone/>
            </a:pPr>
            <a:endParaRPr lang="zh-CN" altLang="en-US"/>
          </a:p>
        </p:txBody>
      </p:sp>
      <p:graphicFrame>
        <p:nvGraphicFramePr>
          <p:cNvPr id="4" name="对象 3">
            <a:hlinkClick r:id="" action="ppaction://ole?verb="/>
          </p:cNvPr>
          <p:cNvGraphicFramePr>
            <a:graphicFrameLocks noChangeAspect="1"/>
          </p:cNvGraphicFramePr>
          <p:nvPr/>
        </p:nvGraphicFramePr>
        <p:xfrm>
          <a:off x="2981643" y="2175510"/>
          <a:ext cx="5467350" cy="1116965"/>
        </p:xfrm>
        <a:graphic>
          <a:graphicData uri="http://schemas.openxmlformats.org/presentationml/2006/ole">
            <mc:AlternateContent xmlns:mc="http://schemas.openxmlformats.org/markup-compatibility/2006">
              <mc:Choice xmlns:v="urn:schemas-microsoft-com:vml" Requires="v">
                <p:oleObj spid="_x0000_s1025" name="" r:id="rId1" imgW="1181100" imgH="241300" progId="Equation.KSEE3">
                  <p:embed/>
                </p:oleObj>
              </mc:Choice>
              <mc:Fallback>
                <p:oleObj name="" r:id="rId1" imgW="1181100" imgH="241300" progId="Equation.KSEE3">
                  <p:embed/>
                  <p:pic>
                    <p:nvPicPr>
                      <p:cNvPr id="0" name="图片 1024"/>
                      <p:cNvPicPr/>
                      <p:nvPr/>
                    </p:nvPicPr>
                    <p:blipFill>
                      <a:blip r:embed="rId2"/>
                      <a:stretch>
                        <a:fillRect/>
                      </a:stretch>
                    </p:blipFill>
                    <p:spPr>
                      <a:xfrm>
                        <a:off x="2981643" y="2175510"/>
                        <a:ext cx="5467350" cy="111696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392681" y="4312603"/>
          <a:ext cx="6644005" cy="1117600"/>
        </p:xfrm>
        <a:graphic>
          <a:graphicData uri="http://schemas.openxmlformats.org/presentationml/2006/ole">
            <mc:AlternateContent xmlns:mc="http://schemas.openxmlformats.org/markup-compatibility/2006">
              <mc:Choice xmlns:v="urn:schemas-microsoft-com:vml" Requires="v">
                <p:oleObj spid="_x0000_s6" name="" r:id="rId3" imgW="1435100" imgH="241300" progId="Equation.KSEE3">
                  <p:embed/>
                </p:oleObj>
              </mc:Choice>
              <mc:Fallback>
                <p:oleObj name="" r:id="rId3" imgW="1435100" imgH="241300" progId="Equation.KSEE3">
                  <p:embed/>
                  <p:pic>
                    <p:nvPicPr>
                      <p:cNvPr id="0" name="图片 1024"/>
                      <p:cNvPicPr/>
                      <p:nvPr/>
                    </p:nvPicPr>
                    <p:blipFill>
                      <a:blip r:embed="rId4"/>
                      <a:stretch>
                        <a:fillRect/>
                      </a:stretch>
                    </p:blipFill>
                    <p:spPr>
                      <a:xfrm>
                        <a:off x="2392681" y="4312603"/>
                        <a:ext cx="6644005" cy="1117600"/>
                      </a:xfrm>
                      <a:prstGeom prst="rect">
                        <a:avLst/>
                      </a:prstGeom>
                    </p:spPr>
                  </p:pic>
                </p:oleObj>
              </mc:Fallback>
            </mc:AlternateContent>
          </a:graphicData>
        </a:graphic>
      </p:graphicFrame>
      <p:sp>
        <p:nvSpPr>
          <p:cNvPr id="7" name="内容占位符 2"/>
          <p:cNvSpPr>
            <a:spLocks noGrp="1"/>
          </p:cNvSpPr>
          <p:nvPr/>
        </p:nvSpPr>
        <p:spPr>
          <a:xfrm>
            <a:off x="919480" y="3763010"/>
            <a:ext cx="10852150" cy="53657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t>用间断复利方法表示为</a:t>
            </a:r>
            <a:endParaRPr lang="zh-CN" altLang="en-US"/>
          </a:p>
          <a:p>
            <a:pPr marL="0" indent="0">
              <a:buNone/>
            </a:pPr>
            <a:endParaRPr lang="zh-CN" altLang="en-US"/>
          </a:p>
        </p:txBody>
      </p:sp>
    </p:spTree>
    <p:custDataLst>
      <p:tags r:id="rId5"/>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权益资产的远期价格</a:t>
            </a:r>
            <a:endParaRPr lang="zh-CN" altLang="en-US" sz="1600"/>
          </a:p>
        </p:txBody>
      </p:sp>
      <p:sp>
        <p:nvSpPr>
          <p:cNvPr id="3" name="内容占位符 2"/>
          <p:cNvSpPr>
            <a:spLocks noGrp="1"/>
          </p:cNvSpPr>
          <p:nvPr>
            <p:ph idx="1"/>
          </p:nvPr>
        </p:nvSpPr>
        <p:spPr>
          <a:xfrm>
            <a:off x="669925" y="1296035"/>
            <a:ext cx="10852150" cy="536575"/>
          </a:xfrm>
        </p:spPr>
        <p:txBody>
          <a:bodyPr/>
          <a:p>
            <a:pPr marL="0" indent="0">
              <a:buNone/>
            </a:pPr>
            <a:r>
              <a:rPr lang="zh-CN" altLang="en-US"/>
              <a:t>（</a:t>
            </a:r>
            <a:r>
              <a:rPr lang="en-US" altLang="zh-CN"/>
              <a:t>3</a:t>
            </a:r>
            <a:r>
              <a:rPr lang="zh-CN" altLang="en-US"/>
              <a:t>）已知支付连续红利的标的资产，设标的资产支付的连续红利率为</a:t>
            </a:r>
            <a:r>
              <a:rPr lang="en-US" altLang="zh-CN"/>
              <a:t>q</a:t>
            </a:r>
            <a:r>
              <a:t>，此时远期价格定价公式为：</a:t>
            </a:r>
            <a:endParaRPr lang="zh-CN" altLang="en-US"/>
          </a:p>
          <a:p>
            <a:pPr marL="0" indent="0">
              <a:buNone/>
            </a:pPr>
            <a:endParaRPr lang="zh-CN" altLang="en-US"/>
          </a:p>
        </p:txBody>
      </p:sp>
      <p:graphicFrame>
        <p:nvGraphicFramePr>
          <p:cNvPr id="5" name="对象 4">
            <a:hlinkClick r:id="" action="ppaction://ole?verb="/>
          </p:cNvPr>
          <p:cNvGraphicFramePr>
            <a:graphicFrameLocks noChangeAspect="1"/>
          </p:cNvGraphicFramePr>
          <p:nvPr/>
        </p:nvGraphicFramePr>
        <p:xfrm>
          <a:off x="3628390" y="4299585"/>
          <a:ext cx="4893310" cy="650875"/>
        </p:xfrm>
        <a:graphic>
          <a:graphicData uri="http://schemas.openxmlformats.org/presentationml/2006/ole">
            <mc:AlternateContent xmlns:mc="http://schemas.openxmlformats.org/markup-compatibility/2006">
              <mc:Choice xmlns:v="urn:schemas-microsoft-com:vml" Requires="v">
                <p:oleObj spid="_x0000_s6" name="" r:id="rId1" imgW="1409700" imgH="241300" progId="Equation.KSEE3">
                  <p:embed/>
                </p:oleObj>
              </mc:Choice>
              <mc:Fallback>
                <p:oleObj name="" r:id="rId1" imgW="1409700" imgH="241300" progId="Equation.KSEE3">
                  <p:embed/>
                  <p:pic>
                    <p:nvPicPr>
                      <p:cNvPr id="0" name="图片 1024"/>
                      <p:cNvPicPr/>
                      <p:nvPr/>
                    </p:nvPicPr>
                    <p:blipFill>
                      <a:blip r:embed="rId2"/>
                      <a:stretch>
                        <a:fillRect/>
                      </a:stretch>
                    </p:blipFill>
                    <p:spPr>
                      <a:xfrm>
                        <a:off x="3628390" y="4299585"/>
                        <a:ext cx="4893310" cy="650875"/>
                      </a:xfrm>
                      <a:prstGeom prst="rect">
                        <a:avLst/>
                      </a:prstGeom>
                    </p:spPr>
                  </p:pic>
                </p:oleObj>
              </mc:Fallback>
            </mc:AlternateContent>
          </a:graphicData>
        </a:graphic>
      </p:graphicFrame>
      <p:sp>
        <p:nvSpPr>
          <p:cNvPr id="7" name="内容占位符 2"/>
          <p:cNvSpPr>
            <a:spLocks noGrp="1"/>
          </p:cNvSpPr>
          <p:nvPr/>
        </p:nvSpPr>
        <p:spPr>
          <a:xfrm>
            <a:off x="919480" y="3763010"/>
            <a:ext cx="10852150" cy="53657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t>用间断复利方法可近似表示为</a:t>
            </a:r>
            <a:endParaRPr lang="zh-CN" altLang="en-US"/>
          </a:p>
          <a:p>
            <a:pPr marL="0" indent="0">
              <a:buNone/>
            </a:pPr>
            <a:endParaRPr lang="zh-CN" altLang="en-US"/>
          </a:p>
        </p:txBody>
      </p:sp>
      <p:sp>
        <p:nvSpPr>
          <p:cNvPr id="8" name="内容占位符 2"/>
          <p:cNvSpPr>
            <a:spLocks noGrp="1"/>
          </p:cNvSpPr>
          <p:nvPr/>
        </p:nvSpPr>
        <p:spPr>
          <a:xfrm>
            <a:off x="919480" y="5430520"/>
            <a:ext cx="10852150" cy="53657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a:t>其中，</a:t>
            </a:r>
            <a:r>
              <a:rPr lang="en-US" altLang="zh-CN"/>
              <a:t>R</a:t>
            </a:r>
            <a:r>
              <a:rPr lang="en-US" altLang="zh-CN" baseline="-25000">
                <a:solidFill>
                  <a:schemeClr val="tx1">
                    <a:lumMod val="75000"/>
                    <a:lumOff val="25000"/>
                  </a:schemeClr>
                </a:solidFill>
                <a:uFillTx/>
              </a:rPr>
              <a:t>t,T</a:t>
            </a:r>
            <a:r>
              <a:rPr>
                <a:solidFill>
                  <a:schemeClr val="tx1">
                    <a:lumMod val="75000"/>
                    <a:lumOff val="25000"/>
                  </a:schemeClr>
                </a:solidFill>
                <a:uFillTx/>
              </a:rPr>
              <a:t>表示</a:t>
            </a:r>
            <a:r>
              <a:rPr lang="en-US" altLang="zh-CN">
                <a:solidFill>
                  <a:schemeClr val="tx1">
                    <a:lumMod val="75000"/>
                    <a:lumOff val="25000"/>
                  </a:schemeClr>
                </a:solidFill>
                <a:uFillTx/>
              </a:rPr>
              <a:t>t</a:t>
            </a:r>
            <a:r>
              <a:rPr>
                <a:solidFill>
                  <a:schemeClr val="tx1">
                    <a:lumMod val="75000"/>
                    <a:lumOff val="25000"/>
                  </a:schemeClr>
                </a:solidFill>
                <a:uFillTx/>
              </a:rPr>
              <a:t>至</a:t>
            </a:r>
            <a:r>
              <a:rPr lang="en-US" altLang="zh-CN">
                <a:solidFill>
                  <a:schemeClr val="tx1">
                    <a:lumMod val="75000"/>
                    <a:lumOff val="25000"/>
                  </a:schemeClr>
                </a:solidFill>
                <a:uFillTx/>
              </a:rPr>
              <a:t>T</a:t>
            </a:r>
            <a:r>
              <a:rPr>
                <a:solidFill>
                  <a:schemeClr val="tx1">
                    <a:lumMod val="75000"/>
                    <a:lumOff val="25000"/>
                  </a:schemeClr>
                </a:solidFill>
                <a:uFillTx/>
              </a:rPr>
              <a:t>时刻的利息率</a:t>
            </a:r>
            <a:r>
              <a:rPr lang="en-US" altLang="zh-CN">
                <a:solidFill>
                  <a:schemeClr val="tx1">
                    <a:lumMod val="75000"/>
                    <a:lumOff val="25000"/>
                  </a:schemeClr>
                </a:solidFill>
                <a:uFillTx/>
              </a:rPr>
              <a:t>;</a:t>
            </a:r>
            <a:endParaRPr lang="en-US" altLang="zh-CN">
              <a:solidFill>
                <a:schemeClr val="tx1">
                  <a:lumMod val="75000"/>
                  <a:lumOff val="25000"/>
                </a:schemeClr>
              </a:solidFill>
              <a:uFillTx/>
            </a:endParaRPr>
          </a:p>
          <a:p>
            <a:pPr marL="0" indent="0">
              <a:buNone/>
            </a:pPr>
            <a:r>
              <a:rPr lang="en-US" altLang="zh-CN">
                <a:solidFill>
                  <a:schemeClr val="tx1">
                    <a:lumMod val="75000"/>
                    <a:lumOff val="25000"/>
                  </a:schemeClr>
                </a:solidFill>
                <a:uFillTx/>
              </a:rPr>
              <a:t>         Q</a:t>
            </a:r>
            <a:r>
              <a:rPr lang="en-US" altLang="zh-CN" baseline="-25000">
                <a:sym typeface="+mn-ea"/>
              </a:rPr>
              <a:t>t,T</a:t>
            </a:r>
            <a:r>
              <a:rPr>
                <a:sym typeface="+mn-ea"/>
              </a:rPr>
              <a:t>表示</a:t>
            </a:r>
            <a:r>
              <a:rPr lang="en-US" altLang="zh-CN">
                <a:sym typeface="+mn-ea"/>
              </a:rPr>
              <a:t>t</a:t>
            </a:r>
            <a:r>
              <a:rPr>
                <a:sym typeface="+mn-ea"/>
              </a:rPr>
              <a:t>至</a:t>
            </a:r>
            <a:r>
              <a:rPr lang="en-US" altLang="zh-CN">
                <a:sym typeface="+mn-ea"/>
              </a:rPr>
              <a:t>T</a:t>
            </a:r>
            <a:r>
              <a:rPr>
                <a:sym typeface="+mn-ea"/>
              </a:rPr>
              <a:t>时刻的红利率</a:t>
            </a:r>
            <a:r>
              <a:rPr lang="en-US" altLang="zh-CN">
                <a:sym typeface="+mn-ea"/>
              </a:rPr>
              <a:t>;</a:t>
            </a:r>
            <a:endParaRPr lang="zh-CN" altLang="en-US">
              <a:solidFill>
                <a:schemeClr val="tx1">
                  <a:lumMod val="75000"/>
                  <a:lumOff val="25000"/>
                </a:schemeClr>
              </a:solidFill>
              <a:uFillTx/>
            </a:endParaRPr>
          </a:p>
          <a:p>
            <a:pPr marL="0" indent="0">
              <a:buNone/>
            </a:pPr>
            <a:endParaRPr lang="zh-CN" altLang="en-US">
              <a:solidFill>
                <a:schemeClr val="tx1">
                  <a:lumMod val="75000"/>
                  <a:lumOff val="25000"/>
                </a:schemeClr>
              </a:solidFill>
              <a:uFillTx/>
            </a:endParaRPr>
          </a:p>
        </p:txBody>
      </p:sp>
      <p:graphicFrame>
        <p:nvGraphicFramePr>
          <p:cNvPr id="9" name="对象 8">
            <a:hlinkClick r:id="" action="ppaction://ole?verb="/>
          </p:cNvPr>
          <p:cNvGraphicFramePr>
            <a:graphicFrameLocks noChangeAspect="1"/>
          </p:cNvGraphicFramePr>
          <p:nvPr/>
        </p:nvGraphicFramePr>
        <p:xfrm>
          <a:off x="3628390" y="1832610"/>
          <a:ext cx="4173855" cy="1116965"/>
        </p:xfrm>
        <a:graphic>
          <a:graphicData uri="http://schemas.openxmlformats.org/presentationml/2006/ole">
            <mc:AlternateContent xmlns:mc="http://schemas.openxmlformats.org/markup-compatibility/2006">
              <mc:Choice xmlns:v="urn:schemas-microsoft-com:vml" Requires="v">
                <p:oleObj spid="_x0000_s10" name="" r:id="rId3" imgW="901700" imgH="241300" progId="Equation.KSEE3">
                  <p:embed/>
                </p:oleObj>
              </mc:Choice>
              <mc:Fallback>
                <p:oleObj name="" r:id="rId3" imgW="901700" imgH="241300" progId="Equation.KSEE3">
                  <p:embed/>
                  <p:pic>
                    <p:nvPicPr>
                      <p:cNvPr id="0" name="图片 1024"/>
                      <p:cNvPicPr/>
                      <p:nvPr/>
                    </p:nvPicPr>
                    <p:blipFill>
                      <a:blip r:embed="rId4"/>
                      <a:stretch>
                        <a:fillRect/>
                      </a:stretch>
                    </p:blipFill>
                    <p:spPr>
                      <a:xfrm>
                        <a:off x="3628390" y="1832610"/>
                        <a:ext cx="4173855" cy="1116965"/>
                      </a:xfrm>
                      <a:prstGeom prst="rect">
                        <a:avLst/>
                      </a:prstGeom>
                    </p:spPr>
                  </p:pic>
                </p:oleObj>
              </mc:Fallback>
            </mc:AlternateContent>
          </a:graphicData>
        </a:graphic>
      </p:graphicFrame>
    </p:spTree>
    <p:custDataLst>
      <p:tags r:id="rId5"/>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权益资产的远期价格</a:t>
            </a:r>
            <a:endParaRPr lang="zh-CN" altLang="en-US" sz="1600">
              <a:sym typeface="+mn-ea"/>
            </a:endParaRPr>
          </a:p>
        </p:txBody>
      </p:sp>
      <p:sp>
        <p:nvSpPr>
          <p:cNvPr id="3" name="内容占位符 2"/>
          <p:cNvSpPr>
            <a:spLocks noGrp="1"/>
          </p:cNvSpPr>
          <p:nvPr>
            <p:ph idx="1"/>
          </p:nvPr>
        </p:nvSpPr>
        <p:spPr/>
        <p:txBody>
          <a:bodyPr/>
          <a:p>
            <a:pPr marL="0" indent="0">
              <a:buNone/>
            </a:pPr>
            <a:r>
              <a:rPr lang="zh-CN" altLang="en-US"/>
              <a:t>【教材第</a:t>
            </a:r>
            <a:r>
              <a:rPr lang="en-US" altLang="zh-CN"/>
              <a:t>38</a:t>
            </a:r>
            <a:r>
              <a:t>页 例</a:t>
            </a:r>
            <a:r>
              <a:rPr lang="en-US" altLang="zh-CN"/>
              <a:t>2-1</a:t>
            </a:r>
            <a:r>
              <a:rPr lang="zh-CN" altLang="en-US"/>
              <a:t>】某投资者签订了一份期限为</a:t>
            </a:r>
            <a:r>
              <a:rPr lang="en-US" altLang="zh-CN"/>
              <a:t>9</a:t>
            </a:r>
            <a:r>
              <a:t>个月的沪深</a:t>
            </a:r>
            <a:r>
              <a:rPr lang="en-US" altLang="zh-CN"/>
              <a:t>300</a:t>
            </a:r>
            <a:r>
              <a:t>指数远期合约，该合约签订时沪深</a:t>
            </a:r>
            <a:r>
              <a:rPr lang="en-US" altLang="zh-CN"/>
              <a:t>300</a:t>
            </a:r>
            <a:r>
              <a:t>指数为</a:t>
            </a:r>
            <a:r>
              <a:rPr lang="en-US" altLang="zh-CN"/>
              <a:t>300</a:t>
            </a:r>
            <a:r>
              <a:t>点，年股息连续收益率为</a:t>
            </a:r>
            <a:r>
              <a:rPr lang="en-US" altLang="zh-CN"/>
              <a:t>3%</a:t>
            </a:r>
            <a:r>
              <a:t>，无风险连续利率为</a:t>
            </a:r>
            <a:r>
              <a:rPr lang="en-US" altLang="zh-CN"/>
              <a:t>6%</a:t>
            </a:r>
            <a:r>
              <a:t>，则该远期合约的价格是是多少？</a:t>
            </a:r>
          </a:p>
          <a:p>
            <a:pPr marL="0" indent="0">
              <a:buNone/>
            </a:pPr>
          </a:p>
        </p:txBody>
      </p:sp>
      <p:graphicFrame>
        <p:nvGraphicFramePr>
          <p:cNvPr id="4" name="对象 3">
            <a:hlinkClick r:id="" action="ppaction://ole?verb="/>
          </p:cNvPr>
          <p:cNvGraphicFramePr>
            <a:graphicFrameLocks noChangeAspect="1"/>
          </p:cNvGraphicFramePr>
          <p:nvPr/>
        </p:nvGraphicFramePr>
        <p:xfrm>
          <a:off x="1299210" y="2671445"/>
          <a:ext cx="7116445" cy="669290"/>
        </p:xfrm>
        <a:graphic>
          <a:graphicData uri="http://schemas.openxmlformats.org/presentationml/2006/ole">
            <mc:AlternateContent xmlns:mc="http://schemas.openxmlformats.org/markup-compatibility/2006">
              <mc:Choice xmlns:v="urn:schemas-microsoft-com:vml" Requires="v">
                <p:oleObj spid="_x0000_s2049" name="" r:id="rId1" imgW="2120900" imgH="241300" progId="Equation.KSEE3">
                  <p:embed/>
                </p:oleObj>
              </mc:Choice>
              <mc:Fallback>
                <p:oleObj name="" r:id="rId1" imgW="2120900" imgH="241300" progId="Equation.KSEE3">
                  <p:embed/>
                  <p:pic>
                    <p:nvPicPr>
                      <p:cNvPr id="0" name="图片 2048"/>
                      <p:cNvPicPr/>
                      <p:nvPr/>
                    </p:nvPicPr>
                    <p:blipFill>
                      <a:blip r:embed="rId2"/>
                      <a:stretch>
                        <a:fillRect/>
                      </a:stretch>
                    </p:blipFill>
                    <p:spPr>
                      <a:xfrm>
                        <a:off x="1299210" y="2671445"/>
                        <a:ext cx="7116445" cy="669290"/>
                      </a:xfrm>
                      <a:prstGeom prst="rect">
                        <a:avLst/>
                      </a:prstGeom>
                    </p:spPr>
                  </p:pic>
                </p:oleObj>
              </mc:Fallback>
            </mc:AlternateContent>
          </a:graphicData>
        </a:graphic>
      </p:graphicFrame>
      <p:sp>
        <p:nvSpPr>
          <p:cNvPr id="6" name="文本框 5"/>
          <p:cNvSpPr txBox="1"/>
          <p:nvPr/>
        </p:nvSpPr>
        <p:spPr>
          <a:xfrm>
            <a:off x="8487410" y="2745105"/>
            <a:ext cx="2238375" cy="521970"/>
          </a:xfrm>
          <a:prstGeom prst="rect">
            <a:avLst/>
          </a:prstGeom>
          <a:noFill/>
        </p:spPr>
        <p:txBody>
          <a:bodyPr wrap="square" rtlCol="0">
            <a:spAutoFit/>
          </a:bodyPr>
          <a:p>
            <a:r>
              <a:rPr lang="en-US" altLang="zh-CN" sz="2800"/>
              <a:t>3068.3  </a:t>
            </a:r>
            <a:r>
              <a:rPr lang="zh-CN" altLang="en-US" sz="2800"/>
              <a:t>（点）</a:t>
            </a:r>
            <a:endParaRPr lang="zh-CN" altLang="en-US" sz="2800"/>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国债期货的定价</a:t>
            </a:r>
            <a:endParaRPr lang="zh-CN" altLang="en-US" sz="1600">
              <a:sym typeface="+mn-ea"/>
            </a:endParaRPr>
          </a:p>
        </p:txBody>
      </p:sp>
      <p:sp>
        <p:nvSpPr>
          <p:cNvPr id="3" name="内容占位符 2"/>
          <p:cNvSpPr>
            <a:spLocks noGrp="1"/>
          </p:cNvSpPr>
          <p:nvPr>
            <p:ph idx="1"/>
          </p:nvPr>
        </p:nvSpPr>
        <p:spPr>
          <a:xfrm>
            <a:off x="669925" y="1308100"/>
            <a:ext cx="10852150" cy="764540"/>
          </a:xfrm>
        </p:spPr>
        <p:txBody>
          <a:bodyPr/>
          <a:p>
            <a:pPr marL="0" indent="0">
              <a:buNone/>
            </a:pPr>
            <a:r>
              <a:t>（</a:t>
            </a:r>
            <a:r>
              <a:rPr lang="en-US" altLang="zh-CN"/>
              <a:t>1</a:t>
            </a:r>
            <a:r>
              <a:t>）短期国债期货标的资产通常是零息债券，没有持有收益，持有成本也只包括购买国债所需资金的利息成本，因此其期货定价公式与不支付红利的标的资产定价公式一致：</a:t>
            </a:r>
          </a:p>
          <a:p>
            <a:pPr marL="0" indent="0">
              <a:buNone/>
            </a:pPr>
          </a:p>
        </p:txBody>
      </p:sp>
      <p:graphicFrame>
        <p:nvGraphicFramePr>
          <p:cNvPr id="5" name="对象 4">
            <a:hlinkClick r:id="" action="ppaction://ole?verb="/>
          </p:cNvPr>
          <p:cNvGraphicFramePr>
            <a:graphicFrameLocks noChangeAspect="1"/>
          </p:cNvGraphicFramePr>
          <p:nvPr/>
        </p:nvGraphicFramePr>
        <p:xfrm>
          <a:off x="3904615" y="2072640"/>
          <a:ext cx="3644265" cy="1116965"/>
        </p:xfrm>
        <a:graphic>
          <a:graphicData uri="http://schemas.openxmlformats.org/presentationml/2006/ole">
            <mc:AlternateContent xmlns:mc="http://schemas.openxmlformats.org/markup-compatibility/2006">
              <mc:Choice xmlns:v="urn:schemas-microsoft-com:vml" Requires="v">
                <p:oleObj spid="_x0000_s1025" name="" r:id="rId1" imgW="787400" imgH="241300" progId="Equation.KSEE3">
                  <p:embed/>
                </p:oleObj>
              </mc:Choice>
              <mc:Fallback>
                <p:oleObj name="" r:id="rId1" imgW="787400" imgH="241300" progId="Equation.KSEE3">
                  <p:embed/>
                  <p:pic>
                    <p:nvPicPr>
                      <p:cNvPr id="0" name="图片 1024"/>
                      <p:cNvPicPr/>
                      <p:nvPr/>
                    </p:nvPicPr>
                    <p:blipFill>
                      <a:blip r:embed="rId2"/>
                      <a:stretch>
                        <a:fillRect/>
                      </a:stretch>
                    </p:blipFill>
                    <p:spPr>
                      <a:xfrm>
                        <a:off x="3904615" y="2072640"/>
                        <a:ext cx="3644265" cy="1116965"/>
                      </a:xfrm>
                      <a:prstGeom prst="rect">
                        <a:avLst/>
                      </a:prstGeom>
                    </p:spPr>
                  </p:pic>
                </p:oleObj>
              </mc:Fallback>
            </mc:AlternateContent>
          </a:graphicData>
        </a:graphic>
      </p:graphicFrame>
      <p:sp>
        <p:nvSpPr>
          <p:cNvPr id="7" name="内容占位符 2"/>
          <p:cNvSpPr>
            <a:spLocks noGrp="1"/>
          </p:cNvSpPr>
          <p:nvPr/>
        </p:nvSpPr>
        <p:spPr>
          <a:xfrm>
            <a:off x="669925" y="3792855"/>
            <a:ext cx="10852150" cy="764540"/>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t>（</a:t>
            </a:r>
            <a:r>
              <a:rPr lang="en-US" altLang="zh-CN"/>
              <a:t>2</a:t>
            </a:r>
            <a:r>
              <a:t>）中长期国债期货标的资产通常是附息票的名义债券，符合持有收益情形，设附息票债券定期支付利息在</a:t>
            </a:r>
            <a:r>
              <a:rPr lang="en-US" altLang="zh-CN"/>
              <a:t>t</a:t>
            </a:r>
            <a:r>
              <a:t>时点的现值为</a:t>
            </a:r>
            <a:r>
              <a:rPr lang="en-US" altLang="zh-CN"/>
              <a:t>C</a:t>
            </a:r>
            <a:r>
              <a:rPr lang="en-US" altLang="zh-CN" baseline="-25000">
                <a:solidFill>
                  <a:schemeClr val="tx1">
                    <a:lumMod val="75000"/>
                    <a:lumOff val="25000"/>
                  </a:schemeClr>
                </a:solidFill>
                <a:uFillTx/>
              </a:rPr>
              <a:t>t</a:t>
            </a:r>
            <a:r>
              <a:t>，其定价公式为：</a:t>
            </a:r>
          </a:p>
        </p:txBody>
      </p:sp>
      <p:graphicFrame>
        <p:nvGraphicFramePr>
          <p:cNvPr id="8" name="对象 7">
            <a:hlinkClick r:id="" action="ppaction://ole?verb="/>
          </p:cNvPr>
          <p:cNvGraphicFramePr>
            <a:graphicFrameLocks noChangeAspect="1"/>
          </p:cNvGraphicFramePr>
          <p:nvPr/>
        </p:nvGraphicFramePr>
        <p:xfrm>
          <a:off x="3391218" y="4690110"/>
          <a:ext cx="5408930" cy="1116965"/>
        </p:xfrm>
        <a:graphic>
          <a:graphicData uri="http://schemas.openxmlformats.org/presentationml/2006/ole">
            <mc:AlternateContent xmlns:mc="http://schemas.openxmlformats.org/markup-compatibility/2006">
              <mc:Choice xmlns:v="urn:schemas-microsoft-com:vml" Requires="v">
                <p:oleObj spid="_x0000_s9" name="" r:id="rId3" imgW="1168400" imgH="241300" progId="Equation.KSEE3">
                  <p:embed/>
                </p:oleObj>
              </mc:Choice>
              <mc:Fallback>
                <p:oleObj name="" r:id="rId3" imgW="1168400" imgH="241300" progId="Equation.KSEE3">
                  <p:embed/>
                  <p:pic>
                    <p:nvPicPr>
                      <p:cNvPr id="0" name="图片 1024"/>
                      <p:cNvPicPr/>
                      <p:nvPr/>
                    </p:nvPicPr>
                    <p:blipFill>
                      <a:blip r:embed="rId4"/>
                      <a:stretch>
                        <a:fillRect/>
                      </a:stretch>
                    </p:blipFill>
                    <p:spPr>
                      <a:xfrm>
                        <a:off x="3391218" y="4690110"/>
                        <a:ext cx="5408930" cy="1116965"/>
                      </a:xfrm>
                      <a:prstGeom prst="rect">
                        <a:avLst/>
                      </a:prstGeom>
                    </p:spPr>
                  </p:pic>
                </p:oleObj>
              </mc:Fallback>
            </mc:AlternateContent>
          </a:graphicData>
        </a:graphic>
      </p:graphicFrame>
    </p:spTree>
    <p:custDataLst>
      <p:tags r:id="rId5"/>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国债期货的定价</a:t>
            </a:r>
            <a:endParaRPr lang="zh-CN" altLang="en-US" sz="1600">
              <a:sym typeface="+mn-ea"/>
            </a:endParaRPr>
          </a:p>
        </p:txBody>
      </p:sp>
      <p:sp>
        <p:nvSpPr>
          <p:cNvPr id="3" name="内容占位符 2"/>
          <p:cNvSpPr>
            <a:spLocks noGrp="1"/>
          </p:cNvSpPr>
          <p:nvPr>
            <p:ph idx="1"/>
          </p:nvPr>
        </p:nvSpPr>
        <p:spPr>
          <a:xfrm>
            <a:off x="601302" y="1147410"/>
            <a:ext cx="10852237" cy="5041355"/>
          </a:xfrm>
        </p:spPr>
        <p:txBody>
          <a:bodyPr/>
          <a:p>
            <a:pPr marL="0" indent="0">
              <a:buNone/>
            </a:pPr>
            <a:r>
              <a:rPr lang="zh-CN" altLang="en-US"/>
              <a:t>【教材第</a:t>
            </a:r>
            <a:r>
              <a:rPr lang="en-US" altLang="zh-CN"/>
              <a:t>39</a:t>
            </a:r>
            <a:r>
              <a:t>页 例</a:t>
            </a:r>
            <a:r>
              <a:rPr lang="en-US" altLang="zh-CN"/>
              <a:t>2-2</a:t>
            </a:r>
            <a:r>
              <a:rPr lang="zh-CN" altLang="en-US"/>
              <a:t>】设某国债期货合约</a:t>
            </a:r>
            <a:r>
              <a:rPr lang="en-US" altLang="zh-CN"/>
              <a:t>270</a:t>
            </a:r>
            <a:r>
              <a:t>天后到期，其标的债券为中期国债，当前净报价为</a:t>
            </a:r>
            <a:r>
              <a:rPr lang="en-US" altLang="zh-CN"/>
              <a:t>98.36</a:t>
            </a:r>
            <a:r>
              <a:t>元，息票率为</a:t>
            </a:r>
            <a:r>
              <a:rPr lang="en-US" altLang="zh-CN"/>
              <a:t>6%</a:t>
            </a:r>
            <a:r>
              <a:t>，每半年付息一次。上次付息时间为</a:t>
            </a:r>
            <a:r>
              <a:rPr lang="en-US" altLang="zh-CN"/>
              <a:t>60</a:t>
            </a:r>
            <a:r>
              <a:t>天前，下次付息为</a:t>
            </a:r>
            <a:r>
              <a:rPr lang="en-US" altLang="zh-CN"/>
              <a:t>122</a:t>
            </a:r>
            <a:r>
              <a:t>天以后，再下次付息为</a:t>
            </a:r>
            <a:r>
              <a:rPr lang="en-US" altLang="zh-CN"/>
              <a:t>305</a:t>
            </a:r>
            <a:r>
              <a:t>天以后。无风险连续利率为</a:t>
            </a:r>
            <a:r>
              <a:rPr lang="en-US" altLang="zh-CN"/>
              <a:t>8%</a:t>
            </a:r>
            <a:r>
              <a:t>，则该国债远期的理论价格是多少？</a:t>
            </a:r>
          </a:p>
          <a:p>
            <a:pPr marL="0" indent="0">
              <a:buNone/>
            </a:pPr>
            <a:r>
              <a:t>解析：该国债价格为：</a:t>
            </a:r>
          </a:p>
          <a:p>
            <a:pPr marL="0" indent="0">
              <a:buNone/>
            </a:pPr>
          </a:p>
          <a:p>
            <a:pPr marL="0" indent="0">
              <a:buNone/>
            </a:pPr>
            <a:r>
              <a:t>          </a:t>
            </a:r>
          </a:p>
          <a:p>
            <a:pPr marL="0" indent="0">
              <a:buNone/>
            </a:pPr>
            <a:r>
              <a:t>         该国债在</a:t>
            </a:r>
            <a:r>
              <a:rPr lang="en-US" altLang="zh-CN"/>
              <a:t>270</a:t>
            </a:r>
            <a:r>
              <a:t>天内付息的现值为：</a:t>
            </a:r>
          </a:p>
          <a:p>
            <a:pPr marL="0" indent="0">
              <a:buNone/>
            </a:pPr>
          </a:p>
          <a:p>
            <a:pPr marL="0" indent="0">
              <a:buNone/>
            </a:pPr>
            <a:r>
              <a:t>         该国债远期理论价格为：</a:t>
            </a:r>
          </a:p>
          <a:p>
            <a:pPr marL="0" indent="0">
              <a:buNone/>
            </a:pPr>
          </a:p>
        </p:txBody>
      </p:sp>
      <p:sp>
        <p:nvSpPr>
          <p:cNvPr id="6" name="文本框 5"/>
          <p:cNvSpPr txBox="1"/>
          <p:nvPr/>
        </p:nvSpPr>
        <p:spPr>
          <a:xfrm>
            <a:off x="4311015" y="2838450"/>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≈99.35</a:t>
            </a:r>
            <a:r>
              <a:rPr lang="zh-CN" altLang="en-US" sz="2000"/>
              <a:t>（元）</a:t>
            </a:r>
            <a:endParaRPr lang="zh-CN" altLang="en-US" sz="2000"/>
          </a:p>
        </p:txBody>
      </p:sp>
      <p:graphicFrame>
        <p:nvGraphicFramePr>
          <p:cNvPr id="5" name="对象 4">
            <a:hlinkClick r:id="" action="ppaction://ole?verb="/>
          </p:cNvPr>
          <p:cNvGraphicFramePr>
            <a:graphicFrameLocks noChangeAspect="1"/>
          </p:cNvGraphicFramePr>
          <p:nvPr/>
        </p:nvGraphicFramePr>
        <p:xfrm>
          <a:off x="1749425" y="2704465"/>
          <a:ext cx="2561590" cy="667385"/>
        </p:xfrm>
        <a:graphic>
          <a:graphicData uri="http://schemas.openxmlformats.org/presentationml/2006/ole">
            <mc:AlternateContent xmlns:mc="http://schemas.openxmlformats.org/markup-compatibility/2006">
              <mc:Choice xmlns:v="urn:schemas-microsoft-com:vml" Requires="v">
                <p:oleObj spid="_x0000_s3073" name="" r:id="rId1" imgW="1511300" imgH="393700" progId="Equation.KSEE3">
                  <p:embed/>
                </p:oleObj>
              </mc:Choice>
              <mc:Fallback>
                <p:oleObj name="" r:id="rId1" imgW="1511300" imgH="393700" progId="Equation.KSEE3">
                  <p:embed/>
                  <p:pic>
                    <p:nvPicPr>
                      <p:cNvPr id="0" name="图片 3072"/>
                      <p:cNvPicPr/>
                      <p:nvPr/>
                    </p:nvPicPr>
                    <p:blipFill>
                      <a:blip r:embed="rId2"/>
                      <a:stretch>
                        <a:fillRect/>
                      </a:stretch>
                    </p:blipFill>
                    <p:spPr>
                      <a:xfrm>
                        <a:off x="1749425" y="2704465"/>
                        <a:ext cx="2561590" cy="667385"/>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1749425" y="4001135"/>
          <a:ext cx="2068195" cy="452120"/>
        </p:xfrm>
        <a:graphic>
          <a:graphicData uri="http://schemas.openxmlformats.org/presentationml/2006/ole">
            <mc:AlternateContent xmlns:mc="http://schemas.openxmlformats.org/markup-compatibility/2006">
              <mc:Choice xmlns:v="urn:schemas-microsoft-com:vml" Requires="v">
                <p:oleObj spid="_x0000_s3075" name="" r:id="rId3" imgW="1104900" imgH="241300" progId="Equation.KSEE3">
                  <p:embed/>
                </p:oleObj>
              </mc:Choice>
              <mc:Fallback>
                <p:oleObj name="" r:id="rId3" imgW="1104900" imgH="241300" progId="Equation.KSEE3">
                  <p:embed/>
                  <p:pic>
                    <p:nvPicPr>
                      <p:cNvPr id="0" name="图片 3074"/>
                      <p:cNvPicPr/>
                      <p:nvPr/>
                    </p:nvPicPr>
                    <p:blipFill>
                      <a:blip r:embed="rId4"/>
                      <a:stretch>
                        <a:fillRect/>
                      </a:stretch>
                    </p:blipFill>
                    <p:spPr>
                      <a:xfrm>
                        <a:off x="1749425" y="4001135"/>
                        <a:ext cx="2068195" cy="452120"/>
                      </a:xfrm>
                      <a:prstGeom prst="rect">
                        <a:avLst/>
                      </a:prstGeom>
                    </p:spPr>
                  </p:pic>
                </p:oleObj>
              </mc:Fallback>
            </mc:AlternateContent>
          </a:graphicData>
        </a:graphic>
      </p:graphicFrame>
      <p:sp>
        <p:nvSpPr>
          <p:cNvPr id="9" name="文本框 8"/>
          <p:cNvSpPr txBox="1"/>
          <p:nvPr/>
        </p:nvSpPr>
        <p:spPr>
          <a:xfrm>
            <a:off x="3945890" y="4027805"/>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≈2.92</a:t>
            </a:r>
            <a:r>
              <a:rPr lang="zh-CN" altLang="en-US" sz="2000"/>
              <a:t>（元）</a:t>
            </a:r>
            <a:endParaRPr lang="zh-CN" altLang="en-US" sz="2000"/>
          </a:p>
        </p:txBody>
      </p:sp>
      <p:graphicFrame>
        <p:nvGraphicFramePr>
          <p:cNvPr id="10" name="对象 9">
            <a:hlinkClick r:id="" action="ppaction://ole?verb="/>
          </p:cNvPr>
          <p:cNvGraphicFramePr>
            <a:graphicFrameLocks noChangeAspect="1"/>
          </p:cNvGraphicFramePr>
          <p:nvPr/>
        </p:nvGraphicFramePr>
        <p:xfrm>
          <a:off x="1783398" y="4962525"/>
          <a:ext cx="2196569" cy="453600"/>
        </p:xfrm>
        <a:graphic>
          <a:graphicData uri="http://schemas.openxmlformats.org/presentationml/2006/ole">
            <mc:AlternateContent xmlns:mc="http://schemas.openxmlformats.org/markup-compatibility/2006">
              <mc:Choice xmlns:v="urn:schemas-microsoft-com:vml" Requires="v">
                <p:oleObj spid="_x0000_s11" name="" r:id="rId5" imgW="1168400" imgH="241300" progId="Equation.KSEE3">
                  <p:embed/>
                </p:oleObj>
              </mc:Choice>
              <mc:Fallback>
                <p:oleObj name="" r:id="rId5" imgW="1168400" imgH="241300" progId="Equation.KSEE3">
                  <p:embed/>
                  <p:pic>
                    <p:nvPicPr>
                      <p:cNvPr id="0" name="图片 1024"/>
                      <p:cNvPicPr/>
                      <p:nvPr/>
                    </p:nvPicPr>
                    <p:blipFill>
                      <a:blip r:embed="rId6"/>
                      <a:stretch>
                        <a:fillRect/>
                      </a:stretch>
                    </p:blipFill>
                    <p:spPr>
                      <a:xfrm>
                        <a:off x="1783398" y="4962525"/>
                        <a:ext cx="2196569" cy="45360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2070470" y="5484283"/>
          <a:ext cx="3056255" cy="429895"/>
        </p:xfrm>
        <a:graphic>
          <a:graphicData uri="http://schemas.openxmlformats.org/presentationml/2006/ole">
            <mc:AlternateContent xmlns:mc="http://schemas.openxmlformats.org/markup-compatibility/2006">
              <mc:Choice xmlns:v="urn:schemas-microsoft-com:vml" Requires="v">
                <p:oleObj spid="_x0000_s13" name="" r:id="rId7" imgW="1625600" imgH="228600" progId="Equation.KSEE3">
                  <p:embed/>
                </p:oleObj>
              </mc:Choice>
              <mc:Fallback>
                <p:oleObj name="" r:id="rId7" imgW="1625600" imgH="228600" progId="Equation.KSEE3">
                  <p:embed/>
                  <p:pic>
                    <p:nvPicPr>
                      <p:cNvPr id="0" name="图片 1024"/>
                      <p:cNvPicPr/>
                      <p:nvPr/>
                    </p:nvPicPr>
                    <p:blipFill>
                      <a:blip r:embed="rId8"/>
                      <a:stretch>
                        <a:fillRect/>
                      </a:stretch>
                    </p:blipFill>
                    <p:spPr>
                      <a:xfrm>
                        <a:off x="2070470" y="5484283"/>
                        <a:ext cx="3056255" cy="429895"/>
                      </a:xfrm>
                      <a:prstGeom prst="rect">
                        <a:avLst/>
                      </a:prstGeom>
                    </p:spPr>
                  </p:pic>
                </p:oleObj>
              </mc:Fallback>
            </mc:AlternateContent>
          </a:graphicData>
        </a:graphic>
      </p:graphicFrame>
      <p:sp>
        <p:nvSpPr>
          <p:cNvPr id="14" name="文本框 13"/>
          <p:cNvSpPr txBox="1"/>
          <p:nvPr/>
        </p:nvSpPr>
        <p:spPr>
          <a:xfrm>
            <a:off x="2070735" y="6015355"/>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≈102.31</a:t>
            </a:r>
            <a:r>
              <a:rPr lang="zh-CN" altLang="en-US" sz="2000"/>
              <a:t>（元）</a:t>
            </a:r>
            <a:endParaRPr lang="zh-CN" altLang="en-US" sz="2000"/>
          </a:p>
        </p:txBody>
      </p:sp>
      <p:sp>
        <p:nvSpPr>
          <p:cNvPr id="15" name="圆角矩形 14"/>
          <p:cNvSpPr/>
          <p:nvPr/>
        </p:nvSpPr>
        <p:spPr>
          <a:xfrm>
            <a:off x="6216650" y="2853690"/>
            <a:ext cx="5522595" cy="3689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600"/>
              <a:t>此步骤是计算债券的全价，全价</a:t>
            </a:r>
            <a:r>
              <a:rPr lang="en-US" altLang="zh-CN" sz="1600"/>
              <a:t>=</a:t>
            </a:r>
            <a:r>
              <a:rPr lang="zh-CN" altLang="en-US" sz="1600"/>
              <a:t>净价</a:t>
            </a:r>
            <a:r>
              <a:rPr lang="en-US" altLang="zh-CN" sz="1600"/>
              <a:t>+</a:t>
            </a:r>
            <a:r>
              <a:rPr lang="zh-CN" altLang="en-US" sz="1600"/>
              <a:t>应计利息。</a:t>
            </a:r>
            <a:endParaRPr lang="zh-CN" altLang="en-US" sz="1600"/>
          </a:p>
        </p:txBody>
      </p:sp>
      <p:sp>
        <p:nvSpPr>
          <p:cNvPr id="16" name="圆角矩形 15"/>
          <p:cNvSpPr/>
          <p:nvPr/>
        </p:nvSpPr>
        <p:spPr>
          <a:xfrm>
            <a:off x="6216650" y="3989070"/>
            <a:ext cx="5522595" cy="618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1600"/>
              <a:t>122</a:t>
            </a:r>
            <a:r>
              <a:rPr lang="zh-CN" altLang="en-US" sz="1600"/>
              <a:t>天后要除息</a:t>
            </a:r>
            <a:r>
              <a:rPr lang="en-US" altLang="zh-CN" sz="1600"/>
              <a:t>3</a:t>
            </a:r>
            <a:r>
              <a:rPr lang="zh-CN" altLang="en-US" sz="1600"/>
              <a:t>元，属于持有期收益。本式</a:t>
            </a:r>
            <a:r>
              <a:rPr lang="zh-CN" altLang="en-US" sz="1600"/>
              <a:t>求持有期收益</a:t>
            </a:r>
            <a:r>
              <a:rPr lang="en-US" altLang="zh-CN" sz="1600"/>
              <a:t>t</a:t>
            </a:r>
            <a:r>
              <a:rPr lang="zh-CN" altLang="en-US" sz="1600"/>
              <a:t>时刻的现值，下式求其</a:t>
            </a:r>
            <a:r>
              <a:rPr lang="en-US" altLang="zh-CN" sz="1600"/>
              <a:t>T</a:t>
            </a:r>
            <a:r>
              <a:rPr lang="zh-CN" altLang="en-US" sz="1600"/>
              <a:t>时刻的终值，最后要减去。</a:t>
            </a:r>
            <a:endParaRPr lang="zh-CN" altLang="en-US" sz="1600"/>
          </a:p>
        </p:txBody>
      </p:sp>
    </p:spTree>
    <p:custDataLst>
      <p:tags r:id="rId9"/>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国债期货的定价</a:t>
            </a:r>
            <a:endParaRPr lang="zh-CN" altLang="en-US" sz="1600">
              <a:sym typeface="+mn-ea"/>
            </a:endParaRPr>
          </a:p>
        </p:txBody>
      </p:sp>
      <p:sp>
        <p:nvSpPr>
          <p:cNvPr id="3" name="内容占位符 2"/>
          <p:cNvSpPr>
            <a:spLocks noGrp="1"/>
          </p:cNvSpPr>
          <p:nvPr>
            <p:ph idx="1"/>
          </p:nvPr>
        </p:nvSpPr>
        <p:spPr>
          <a:xfrm>
            <a:off x="601302" y="1147410"/>
            <a:ext cx="10852237" cy="5041355"/>
          </a:xfrm>
        </p:spPr>
        <p:txBody>
          <a:bodyPr/>
          <a:p>
            <a:pPr marL="0" indent="0">
              <a:buNone/>
            </a:pPr>
            <a:r>
              <a:rPr lang="zh-CN" altLang="en-US"/>
              <a:t>【教材第</a:t>
            </a:r>
            <a:r>
              <a:rPr lang="en-US" altLang="zh-CN"/>
              <a:t>39</a:t>
            </a:r>
            <a:r>
              <a:t>页 例</a:t>
            </a:r>
            <a:r>
              <a:rPr lang="en-US" altLang="zh-CN"/>
              <a:t>2-2</a:t>
            </a:r>
            <a:r>
              <a:rPr lang="zh-CN" altLang="en-US"/>
              <a:t>】设某国债期货合约</a:t>
            </a:r>
            <a:r>
              <a:rPr lang="en-US" altLang="zh-CN"/>
              <a:t>270</a:t>
            </a:r>
            <a:r>
              <a:t>天后到期，其标的债券为中期国债，当前净报价为</a:t>
            </a:r>
            <a:r>
              <a:rPr lang="en-US" altLang="zh-CN"/>
              <a:t>98.36</a:t>
            </a:r>
            <a:r>
              <a:t>元，息票率为</a:t>
            </a:r>
            <a:r>
              <a:rPr lang="en-US" altLang="zh-CN"/>
              <a:t>6%</a:t>
            </a:r>
            <a:r>
              <a:t>，每半年付息一次。上次付息时间为</a:t>
            </a:r>
            <a:r>
              <a:rPr lang="en-US" altLang="zh-CN"/>
              <a:t>60</a:t>
            </a:r>
            <a:r>
              <a:t>天前，下次付息为</a:t>
            </a:r>
            <a:r>
              <a:rPr lang="en-US" altLang="zh-CN"/>
              <a:t>122</a:t>
            </a:r>
            <a:r>
              <a:t>天以后，再下次付息为</a:t>
            </a:r>
            <a:r>
              <a:rPr lang="en-US" altLang="zh-CN"/>
              <a:t>305</a:t>
            </a:r>
            <a:r>
              <a:t>天以后。无风险连续利率为</a:t>
            </a:r>
            <a:r>
              <a:rPr lang="en-US" altLang="zh-CN"/>
              <a:t>8%</a:t>
            </a:r>
            <a:r>
              <a:t>，则该国债远期的理论价格是多少？</a:t>
            </a:r>
          </a:p>
          <a:p>
            <a:pPr marL="0" indent="0">
              <a:buNone/>
            </a:pPr>
            <a:r>
              <a:t>解析：该国债价格为：</a:t>
            </a:r>
          </a:p>
          <a:p>
            <a:pPr marL="0" indent="0">
              <a:buNone/>
            </a:pPr>
          </a:p>
          <a:p>
            <a:pPr marL="0" indent="0">
              <a:buNone/>
            </a:pPr>
            <a:r>
              <a:t>          </a:t>
            </a:r>
          </a:p>
          <a:p>
            <a:pPr marL="0" indent="0">
              <a:buNone/>
            </a:pPr>
            <a:r>
              <a:t>         该国债在</a:t>
            </a:r>
            <a:r>
              <a:rPr lang="en-US" altLang="zh-CN"/>
              <a:t>270</a:t>
            </a:r>
            <a:r>
              <a:t>天内付息的现值为：</a:t>
            </a:r>
          </a:p>
          <a:p>
            <a:pPr marL="0" indent="0">
              <a:buNone/>
            </a:pPr>
          </a:p>
          <a:p>
            <a:pPr marL="0" indent="0">
              <a:buNone/>
            </a:pPr>
            <a:r>
              <a:t>         该国债远期理论价格为：</a:t>
            </a:r>
          </a:p>
          <a:p>
            <a:pPr marL="0" indent="0">
              <a:buNone/>
            </a:pPr>
          </a:p>
        </p:txBody>
      </p:sp>
      <p:sp>
        <p:nvSpPr>
          <p:cNvPr id="6" name="文本框 5"/>
          <p:cNvSpPr txBox="1"/>
          <p:nvPr/>
        </p:nvSpPr>
        <p:spPr>
          <a:xfrm>
            <a:off x="3670935" y="2838450"/>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≈99.35</a:t>
            </a:r>
            <a:r>
              <a:rPr lang="zh-CN" altLang="en-US" sz="2000"/>
              <a:t>（元）</a:t>
            </a:r>
            <a:endParaRPr lang="zh-CN" altLang="en-US" sz="2000"/>
          </a:p>
        </p:txBody>
      </p:sp>
      <p:graphicFrame>
        <p:nvGraphicFramePr>
          <p:cNvPr id="5" name="对象 4">
            <a:hlinkClick r:id="" action="ppaction://ole?verb="/>
          </p:cNvPr>
          <p:cNvGraphicFramePr>
            <a:graphicFrameLocks noChangeAspect="1"/>
          </p:cNvGraphicFramePr>
          <p:nvPr/>
        </p:nvGraphicFramePr>
        <p:xfrm>
          <a:off x="1155065" y="2704465"/>
          <a:ext cx="2561590" cy="667385"/>
        </p:xfrm>
        <a:graphic>
          <a:graphicData uri="http://schemas.openxmlformats.org/presentationml/2006/ole">
            <mc:AlternateContent xmlns:mc="http://schemas.openxmlformats.org/markup-compatibility/2006">
              <mc:Choice xmlns:v="urn:schemas-microsoft-com:vml" Requires="v">
                <p:oleObj spid="_x0000_s3073" name="" r:id="rId1" imgW="1511300" imgH="393700" progId="Equation.KSEE3">
                  <p:embed/>
                </p:oleObj>
              </mc:Choice>
              <mc:Fallback>
                <p:oleObj name="" r:id="rId1" imgW="1511300" imgH="393700" progId="Equation.KSEE3">
                  <p:embed/>
                  <p:pic>
                    <p:nvPicPr>
                      <p:cNvPr id="0" name="图片 3072"/>
                      <p:cNvPicPr/>
                      <p:nvPr/>
                    </p:nvPicPr>
                    <p:blipFill>
                      <a:blip r:embed="rId2"/>
                      <a:stretch>
                        <a:fillRect/>
                      </a:stretch>
                    </p:blipFill>
                    <p:spPr>
                      <a:xfrm>
                        <a:off x="1155065" y="2704465"/>
                        <a:ext cx="2561590" cy="667385"/>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1109345" y="4001135"/>
          <a:ext cx="2068195" cy="452120"/>
        </p:xfrm>
        <a:graphic>
          <a:graphicData uri="http://schemas.openxmlformats.org/presentationml/2006/ole">
            <mc:AlternateContent xmlns:mc="http://schemas.openxmlformats.org/markup-compatibility/2006">
              <mc:Choice xmlns:v="urn:schemas-microsoft-com:vml" Requires="v">
                <p:oleObj spid="_x0000_s3075" name="" r:id="rId3" imgW="1104900" imgH="241300" progId="Equation.KSEE3">
                  <p:embed/>
                </p:oleObj>
              </mc:Choice>
              <mc:Fallback>
                <p:oleObj name="" r:id="rId3" imgW="1104900" imgH="241300" progId="Equation.KSEE3">
                  <p:embed/>
                  <p:pic>
                    <p:nvPicPr>
                      <p:cNvPr id="0" name="图片 3074"/>
                      <p:cNvPicPr/>
                      <p:nvPr/>
                    </p:nvPicPr>
                    <p:blipFill>
                      <a:blip r:embed="rId4"/>
                      <a:stretch>
                        <a:fillRect/>
                      </a:stretch>
                    </p:blipFill>
                    <p:spPr>
                      <a:xfrm>
                        <a:off x="1109345" y="4001135"/>
                        <a:ext cx="2068195" cy="452120"/>
                      </a:xfrm>
                      <a:prstGeom prst="rect">
                        <a:avLst/>
                      </a:prstGeom>
                    </p:spPr>
                  </p:pic>
                </p:oleObj>
              </mc:Fallback>
            </mc:AlternateContent>
          </a:graphicData>
        </a:graphic>
      </p:graphicFrame>
      <p:sp>
        <p:nvSpPr>
          <p:cNvPr id="9" name="文本框 8"/>
          <p:cNvSpPr txBox="1"/>
          <p:nvPr/>
        </p:nvSpPr>
        <p:spPr>
          <a:xfrm>
            <a:off x="3305810" y="4027805"/>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≈2.92</a:t>
            </a:r>
            <a:r>
              <a:rPr lang="zh-CN" altLang="en-US" sz="2000"/>
              <a:t>（元）</a:t>
            </a:r>
            <a:endParaRPr lang="zh-CN" altLang="en-US" sz="2000"/>
          </a:p>
        </p:txBody>
      </p:sp>
      <p:graphicFrame>
        <p:nvGraphicFramePr>
          <p:cNvPr id="10" name="对象 9">
            <a:hlinkClick r:id="" action="ppaction://ole?verb="/>
          </p:cNvPr>
          <p:cNvGraphicFramePr>
            <a:graphicFrameLocks noChangeAspect="1"/>
          </p:cNvGraphicFramePr>
          <p:nvPr/>
        </p:nvGraphicFramePr>
        <p:xfrm>
          <a:off x="1154748" y="4905375"/>
          <a:ext cx="2196569" cy="453600"/>
        </p:xfrm>
        <a:graphic>
          <a:graphicData uri="http://schemas.openxmlformats.org/presentationml/2006/ole">
            <mc:AlternateContent xmlns:mc="http://schemas.openxmlformats.org/markup-compatibility/2006">
              <mc:Choice xmlns:v="urn:schemas-microsoft-com:vml" Requires="v">
                <p:oleObj spid="_x0000_s11" name="" r:id="rId5" imgW="1168400" imgH="241300" progId="Equation.KSEE3">
                  <p:embed/>
                </p:oleObj>
              </mc:Choice>
              <mc:Fallback>
                <p:oleObj name="" r:id="rId5" imgW="1168400" imgH="241300" progId="Equation.KSEE3">
                  <p:embed/>
                  <p:pic>
                    <p:nvPicPr>
                      <p:cNvPr id="0" name="图片 1024"/>
                      <p:cNvPicPr/>
                      <p:nvPr/>
                    </p:nvPicPr>
                    <p:blipFill>
                      <a:blip r:embed="rId6"/>
                      <a:stretch>
                        <a:fillRect/>
                      </a:stretch>
                    </p:blipFill>
                    <p:spPr>
                      <a:xfrm>
                        <a:off x="1154748" y="4905375"/>
                        <a:ext cx="2196569" cy="45360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1441820" y="5427133"/>
          <a:ext cx="3056255" cy="429895"/>
        </p:xfrm>
        <a:graphic>
          <a:graphicData uri="http://schemas.openxmlformats.org/presentationml/2006/ole">
            <mc:AlternateContent xmlns:mc="http://schemas.openxmlformats.org/markup-compatibility/2006">
              <mc:Choice xmlns:v="urn:schemas-microsoft-com:vml" Requires="v">
                <p:oleObj spid="_x0000_s13" name="" r:id="rId7" imgW="1625600" imgH="228600" progId="Equation.KSEE3">
                  <p:embed/>
                </p:oleObj>
              </mc:Choice>
              <mc:Fallback>
                <p:oleObj name="" r:id="rId7" imgW="1625600" imgH="228600" progId="Equation.KSEE3">
                  <p:embed/>
                  <p:pic>
                    <p:nvPicPr>
                      <p:cNvPr id="0" name="图片 1024"/>
                      <p:cNvPicPr/>
                      <p:nvPr/>
                    </p:nvPicPr>
                    <p:blipFill>
                      <a:blip r:embed="rId8"/>
                      <a:stretch>
                        <a:fillRect/>
                      </a:stretch>
                    </p:blipFill>
                    <p:spPr>
                      <a:xfrm>
                        <a:off x="1441820" y="5427133"/>
                        <a:ext cx="3056255" cy="429895"/>
                      </a:xfrm>
                      <a:prstGeom prst="rect">
                        <a:avLst/>
                      </a:prstGeom>
                    </p:spPr>
                  </p:pic>
                </p:oleObj>
              </mc:Fallback>
            </mc:AlternateContent>
          </a:graphicData>
        </a:graphic>
      </p:graphicFrame>
      <p:sp>
        <p:nvSpPr>
          <p:cNvPr id="14" name="文本框 13"/>
          <p:cNvSpPr txBox="1"/>
          <p:nvPr/>
        </p:nvSpPr>
        <p:spPr>
          <a:xfrm>
            <a:off x="1442085" y="5958205"/>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≈102.31</a:t>
            </a:r>
            <a:r>
              <a:rPr lang="zh-CN" altLang="en-US" sz="2000"/>
              <a:t>（元）</a:t>
            </a:r>
            <a:endParaRPr lang="zh-CN" altLang="en-US" sz="2000"/>
          </a:p>
        </p:txBody>
      </p:sp>
      <p:sp>
        <p:nvSpPr>
          <p:cNvPr id="17" name="矩形 16"/>
          <p:cNvSpPr/>
          <p:nvPr/>
        </p:nvSpPr>
        <p:spPr>
          <a:xfrm>
            <a:off x="5784215" y="3130550"/>
            <a:ext cx="6119495" cy="36207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olidFill>
                  <a:schemeClr val="tx1"/>
                </a:solidFill>
              </a:rPr>
              <a:t>该例题也可以用</a:t>
            </a:r>
            <a:r>
              <a:rPr lang="en-US" altLang="zh-CN">
                <a:solidFill>
                  <a:schemeClr val="tx1"/>
                </a:solidFill>
              </a:rPr>
              <a:t>“</a:t>
            </a:r>
            <a:r>
              <a:rPr lang="zh-CN" altLang="en-US">
                <a:solidFill>
                  <a:schemeClr val="tx1"/>
                </a:solidFill>
              </a:rPr>
              <a:t>间断复利法</a:t>
            </a:r>
            <a:r>
              <a:rPr lang="en-US" altLang="zh-CN">
                <a:solidFill>
                  <a:schemeClr val="tx1"/>
                </a:solidFill>
              </a:rPr>
              <a:t>”</a:t>
            </a:r>
            <a:r>
              <a:rPr lang="zh-CN" altLang="en-US">
                <a:solidFill>
                  <a:schemeClr val="tx1"/>
                </a:solidFill>
              </a:rPr>
              <a:t>求得，得到的答案略小一些：</a:t>
            </a:r>
            <a:endParaRPr lang="zh-CN" altLang="en-US">
              <a:solidFill>
                <a:schemeClr val="tx1"/>
              </a:solidFill>
            </a:endParaRPr>
          </a:p>
          <a:p>
            <a:pPr algn="ctr"/>
            <a:endParaRPr lang="zh-CN" altLang="en-US"/>
          </a:p>
          <a:p>
            <a:pPr algn="ctr"/>
            <a:endParaRPr lang="zh-CN" altLang="en-US"/>
          </a:p>
          <a:p>
            <a:pPr algn="ctr"/>
            <a:endParaRPr lang="zh-CN" altLang="en-US"/>
          </a:p>
          <a:p>
            <a:pPr algn="ctr"/>
            <a:endParaRPr lang="zh-CN" altLang="en-US"/>
          </a:p>
          <a:p>
            <a:pPr algn="ctr"/>
            <a:endParaRPr lang="zh-CN" altLang="en-US"/>
          </a:p>
          <a:p>
            <a:pPr algn="ctr"/>
            <a:endParaRPr lang="zh-CN" altLang="en-US"/>
          </a:p>
          <a:p>
            <a:pPr algn="ctr"/>
            <a:endParaRPr lang="zh-CN" altLang="en-US"/>
          </a:p>
          <a:p>
            <a:pPr algn="ctr"/>
            <a:endParaRPr lang="zh-CN" altLang="en-US"/>
          </a:p>
          <a:p>
            <a:pPr algn="ctr"/>
            <a:endParaRPr lang="zh-CN" altLang="en-US"/>
          </a:p>
          <a:p>
            <a:pPr algn="ctr"/>
            <a:endParaRPr lang="zh-CN" altLang="en-US"/>
          </a:p>
        </p:txBody>
      </p:sp>
      <p:graphicFrame>
        <p:nvGraphicFramePr>
          <p:cNvPr id="18" name="对象 17">
            <a:hlinkClick r:id="" action="ppaction://ole?verb="/>
          </p:cNvPr>
          <p:cNvGraphicFramePr>
            <a:graphicFrameLocks noChangeAspect="1"/>
          </p:cNvGraphicFramePr>
          <p:nvPr/>
        </p:nvGraphicFramePr>
        <p:xfrm>
          <a:off x="5930900" y="3904615"/>
          <a:ext cx="2921000" cy="595630"/>
        </p:xfrm>
        <a:graphic>
          <a:graphicData uri="http://schemas.openxmlformats.org/presentationml/2006/ole">
            <mc:AlternateContent xmlns:mc="http://schemas.openxmlformats.org/markup-compatibility/2006">
              <mc:Choice xmlns:v="urn:schemas-microsoft-com:vml" Requires="v">
                <p:oleObj spid="_x0000_s4097" name="" r:id="rId9" imgW="1930400" imgH="393700" progId="Equation.KSEE3">
                  <p:embed/>
                </p:oleObj>
              </mc:Choice>
              <mc:Fallback>
                <p:oleObj name="" r:id="rId9" imgW="1930400" imgH="393700" progId="Equation.KSEE3">
                  <p:embed/>
                  <p:pic>
                    <p:nvPicPr>
                      <p:cNvPr id="0" name="图片 4096"/>
                      <p:cNvPicPr/>
                      <p:nvPr/>
                    </p:nvPicPr>
                    <p:blipFill>
                      <a:blip r:embed="rId10"/>
                      <a:stretch>
                        <a:fillRect/>
                      </a:stretch>
                    </p:blipFill>
                    <p:spPr>
                      <a:xfrm>
                        <a:off x="5930900" y="3904615"/>
                        <a:ext cx="2921000" cy="595630"/>
                      </a:xfrm>
                      <a:prstGeom prst="rect">
                        <a:avLst/>
                      </a:prstGeom>
                    </p:spPr>
                  </p:pic>
                </p:oleObj>
              </mc:Fallback>
            </mc:AlternateContent>
          </a:graphicData>
        </a:graphic>
      </p:graphicFrame>
      <p:graphicFrame>
        <p:nvGraphicFramePr>
          <p:cNvPr id="19" name="对象 18">
            <a:hlinkClick r:id="" action="ppaction://ole?verb="/>
          </p:cNvPr>
          <p:cNvGraphicFramePr>
            <a:graphicFrameLocks noChangeAspect="1"/>
          </p:cNvGraphicFramePr>
          <p:nvPr/>
        </p:nvGraphicFramePr>
        <p:xfrm>
          <a:off x="6022340" y="4938395"/>
          <a:ext cx="2410460" cy="420370"/>
        </p:xfrm>
        <a:graphic>
          <a:graphicData uri="http://schemas.openxmlformats.org/presentationml/2006/ole">
            <mc:AlternateContent xmlns:mc="http://schemas.openxmlformats.org/markup-compatibility/2006">
              <mc:Choice xmlns:v="urn:schemas-microsoft-com:vml" Requires="v">
                <p:oleObj spid="_x0000_s4098" name="" r:id="rId11" imgW="1384300" imgH="241300" progId="Equation.KSEE3">
                  <p:embed/>
                </p:oleObj>
              </mc:Choice>
              <mc:Fallback>
                <p:oleObj name="" r:id="rId11" imgW="1384300" imgH="241300" progId="Equation.KSEE3">
                  <p:embed/>
                  <p:pic>
                    <p:nvPicPr>
                      <p:cNvPr id="0" name="图片 4097"/>
                      <p:cNvPicPr/>
                      <p:nvPr/>
                    </p:nvPicPr>
                    <p:blipFill>
                      <a:blip r:embed="rId12"/>
                      <a:stretch>
                        <a:fillRect/>
                      </a:stretch>
                    </p:blipFill>
                    <p:spPr>
                      <a:xfrm>
                        <a:off x="6022340" y="4938395"/>
                        <a:ext cx="2410460" cy="420370"/>
                      </a:xfrm>
                      <a:prstGeom prst="rect">
                        <a:avLst/>
                      </a:prstGeom>
                    </p:spPr>
                  </p:pic>
                </p:oleObj>
              </mc:Fallback>
            </mc:AlternateContent>
          </a:graphicData>
        </a:graphic>
      </p:graphicFrame>
      <p:graphicFrame>
        <p:nvGraphicFramePr>
          <p:cNvPr id="20" name="对象 19">
            <a:hlinkClick r:id="" action="ppaction://ole?verb="/>
          </p:cNvPr>
          <p:cNvGraphicFramePr>
            <a:graphicFrameLocks noChangeAspect="1"/>
          </p:cNvGraphicFramePr>
          <p:nvPr/>
        </p:nvGraphicFramePr>
        <p:xfrm>
          <a:off x="6246178" y="5427028"/>
          <a:ext cx="3759835" cy="376555"/>
        </p:xfrm>
        <a:graphic>
          <a:graphicData uri="http://schemas.openxmlformats.org/presentationml/2006/ole">
            <mc:AlternateContent xmlns:mc="http://schemas.openxmlformats.org/markup-compatibility/2006">
              <mc:Choice xmlns:v="urn:schemas-microsoft-com:vml" Requires="v">
                <p:oleObj spid="_x0000_s4" name="" r:id="rId13" imgW="2159000" imgH="215900" progId="Equation.KSEE3">
                  <p:embed/>
                </p:oleObj>
              </mc:Choice>
              <mc:Fallback>
                <p:oleObj name="" r:id="rId13" imgW="2159000" imgH="215900" progId="Equation.KSEE3">
                  <p:embed/>
                  <p:pic>
                    <p:nvPicPr>
                      <p:cNvPr id="0" name="图片 4097"/>
                      <p:cNvPicPr/>
                      <p:nvPr/>
                    </p:nvPicPr>
                    <p:blipFill>
                      <a:blip r:embed="rId14"/>
                      <a:stretch>
                        <a:fillRect/>
                      </a:stretch>
                    </p:blipFill>
                    <p:spPr>
                      <a:xfrm>
                        <a:off x="6246178" y="5427028"/>
                        <a:ext cx="3759835" cy="376555"/>
                      </a:xfrm>
                      <a:prstGeom prst="rect">
                        <a:avLst/>
                      </a:prstGeom>
                    </p:spPr>
                  </p:pic>
                </p:oleObj>
              </mc:Fallback>
            </mc:AlternateContent>
          </a:graphicData>
        </a:graphic>
      </p:graphicFrame>
      <p:sp>
        <p:nvSpPr>
          <p:cNvPr id="21" name="文本框 20"/>
          <p:cNvSpPr txBox="1"/>
          <p:nvPr/>
        </p:nvSpPr>
        <p:spPr>
          <a:xfrm>
            <a:off x="6249670" y="5958205"/>
            <a:ext cx="2238375"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≈102.14</a:t>
            </a:r>
            <a:r>
              <a:rPr lang="zh-CN" altLang="en-US" sz="2000"/>
              <a:t>（元）</a:t>
            </a:r>
            <a:endParaRPr lang="zh-CN" altLang="en-US" sz="2000"/>
          </a:p>
        </p:txBody>
      </p:sp>
      <p:sp>
        <p:nvSpPr>
          <p:cNvPr id="22" name="右箭头 21"/>
          <p:cNvSpPr/>
          <p:nvPr/>
        </p:nvSpPr>
        <p:spPr>
          <a:xfrm>
            <a:off x="4784725" y="4107180"/>
            <a:ext cx="1118870" cy="22669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p>
            <a:pPr algn="ctr"/>
            <a:endParaRPr lang="zh-CN" altLang="en-US"/>
          </a:p>
        </p:txBody>
      </p:sp>
      <p:sp>
        <p:nvSpPr>
          <p:cNvPr id="23" name="右箭头 22"/>
          <p:cNvSpPr/>
          <p:nvPr/>
        </p:nvSpPr>
        <p:spPr>
          <a:xfrm>
            <a:off x="4784725" y="5484495"/>
            <a:ext cx="1118870" cy="22669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p>
            <a:pPr algn="ctr"/>
            <a:endParaRPr lang="zh-CN" altLang="en-US"/>
          </a:p>
        </p:txBody>
      </p:sp>
    </p:spTree>
    <p:custDataLst>
      <p:tags r:id="rId15"/>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商品期货的定价</a:t>
            </a:r>
            <a:endParaRPr lang="zh-CN" altLang="en-US" sz="1600"/>
          </a:p>
        </p:txBody>
      </p:sp>
      <p:sp>
        <p:nvSpPr>
          <p:cNvPr id="3" name="内容占位符 2"/>
          <p:cNvSpPr>
            <a:spLocks noGrp="1"/>
          </p:cNvSpPr>
          <p:nvPr>
            <p:ph idx="1"/>
          </p:nvPr>
        </p:nvSpPr>
        <p:spPr/>
        <p:txBody>
          <a:bodyPr/>
          <a:p>
            <a:pPr marL="0" indent="0">
              <a:buNone/>
            </a:pPr>
            <a:r>
              <a:rPr lang="zh-CN" altLang="en-US"/>
              <a:t>商品往往存在存储成本和便利收益。设存储成本率为</a:t>
            </a:r>
            <a:r>
              <a:rPr lang="en-US" altLang="zh-CN"/>
              <a:t>u</a:t>
            </a:r>
            <a:r>
              <a:t>（按连续复利），便利收益率为</a:t>
            </a:r>
            <a:r>
              <a:rPr lang="en-US" altLang="zh-CN"/>
              <a:t>z</a:t>
            </a:r>
            <a:r>
              <a:t>（按连续复利），则商品期货的定价公式为：</a:t>
            </a:r>
          </a:p>
          <a:p>
            <a:pPr marL="0" indent="0">
              <a:buNone/>
            </a:pPr>
          </a:p>
        </p:txBody>
      </p:sp>
      <p:graphicFrame>
        <p:nvGraphicFramePr>
          <p:cNvPr id="4" name="对象 3">
            <a:hlinkClick r:id="" action="ppaction://ole?verb="/>
          </p:cNvPr>
          <p:cNvGraphicFramePr>
            <a:graphicFrameLocks noChangeAspect="1"/>
          </p:cNvGraphicFramePr>
          <p:nvPr/>
        </p:nvGraphicFramePr>
        <p:xfrm>
          <a:off x="3990975" y="2605405"/>
          <a:ext cx="4209415" cy="1038860"/>
        </p:xfrm>
        <a:graphic>
          <a:graphicData uri="http://schemas.openxmlformats.org/presentationml/2006/ole">
            <mc:AlternateContent xmlns:mc="http://schemas.openxmlformats.org/markup-compatibility/2006">
              <mc:Choice xmlns:v="urn:schemas-microsoft-com:vml" Requires="v">
                <p:oleObj spid="_x0000_s5121" name="" r:id="rId1" imgW="977900" imgH="241300" progId="Equation.KSEE3">
                  <p:embed/>
                </p:oleObj>
              </mc:Choice>
              <mc:Fallback>
                <p:oleObj name="" r:id="rId1" imgW="977900" imgH="241300" progId="Equation.KSEE3">
                  <p:embed/>
                  <p:pic>
                    <p:nvPicPr>
                      <p:cNvPr id="0" name="图片 5120"/>
                      <p:cNvPicPr/>
                      <p:nvPr/>
                    </p:nvPicPr>
                    <p:blipFill>
                      <a:blip r:embed="rId2"/>
                      <a:stretch>
                        <a:fillRect/>
                      </a:stretch>
                    </p:blipFill>
                    <p:spPr>
                      <a:xfrm>
                        <a:off x="3990975" y="2605405"/>
                        <a:ext cx="4209415" cy="1038860"/>
                      </a:xfrm>
                      <a:prstGeom prst="rect">
                        <a:avLst/>
                      </a:prstGeom>
                    </p:spPr>
                  </p:pic>
                </p:oleObj>
              </mc:Fallback>
            </mc:AlternateContent>
          </a:graphicData>
        </a:graphic>
      </p:graphicFrame>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325235" y="1229995"/>
            <a:ext cx="5459730" cy="2012315"/>
          </a:xfrm>
        </p:spPr>
        <p:txBody>
          <a:bodyPr/>
          <a:p>
            <a:pPr marL="0" indent="0">
              <a:buNone/>
            </a:pPr>
            <a:r>
              <a:rPr lang="zh-CN" altLang="en-US" sz="3200">
                <a:latin typeface="黑体" panose="02010609060101010101" charset="-122"/>
                <a:ea typeface="黑体" panose="02010609060101010101" charset="-122"/>
                <a:cs typeface="黑体" panose="02010609060101010101" charset="-122"/>
              </a:rPr>
              <a:t>银行存款利率是</a:t>
            </a:r>
            <a:r>
              <a:rPr lang="en-US" altLang="zh-CN" sz="3200">
                <a:latin typeface="黑体" panose="02010609060101010101" charset="-122"/>
                <a:ea typeface="黑体" panose="02010609060101010101" charset="-122"/>
                <a:cs typeface="黑体" panose="02010609060101010101" charset="-122"/>
              </a:rPr>
              <a:t>i</a:t>
            </a:r>
            <a:r>
              <a:rPr sz="3200">
                <a:latin typeface="黑体" panose="02010609060101010101" charset="-122"/>
                <a:ea typeface="黑体" panose="02010609060101010101" charset="-122"/>
                <a:cs typeface="黑体" panose="02010609060101010101" charset="-122"/>
              </a:rPr>
              <a:t>，</a:t>
            </a:r>
            <a:endParaRPr sz="3200">
              <a:latin typeface="黑体" panose="02010609060101010101" charset="-122"/>
              <a:ea typeface="黑体" panose="02010609060101010101" charset="-122"/>
              <a:cs typeface="黑体" panose="02010609060101010101" charset="-122"/>
            </a:endParaRPr>
          </a:p>
          <a:p>
            <a:pPr marL="0" indent="0">
              <a:buNone/>
            </a:pPr>
            <a:r>
              <a:rPr sz="3200">
                <a:latin typeface="黑体" panose="02010609060101010101" charset="-122"/>
                <a:ea typeface="黑体" panose="02010609060101010101" charset="-122"/>
                <a:cs typeface="黑体" panose="02010609060101010101" charset="-122"/>
              </a:rPr>
              <a:t>求银行存款的复利增值情况？</a:t>
            </a:r>
            <a:endParaRPr sz="3200">
              <a:latin typeface="黑体" panose="02010609060101010101" charset="-122"/>
              <a:ea typeface="黑体" panose="02010609060101010101" charset="-122"/>
              <a:cs typeface="黑体" panose="02010609060101010101" charset="-122"/>
            </a:endParaRPr>
          </a:p>
          <a:p>
            <a:pPr marL="0" indent="0">
              <a:buNone/>
            </a:pPr>
            <a:r>
              <a:rPr sz="3200">
                <a:latin typeface="黑体" panose="02010609060101010101" charset="-122"/>
                <a:ea typeface="黑体" panose="02010609060101010101" charset="-122"/>
                <a:cs typeface="黑体" panose="02010609060101010101" charset="-122"/>
              </a:rPr>
              <a:t>根据以往所学知识，有</a:t>
            </a:r>
            <a:endParaRPr sz="3200">
              <a:latin typeface="黑体" panose="02010609060101010101" charset="-122"/>
              <a:ea typeface="黑体" panose="02010609060101010101" charset="-122"/>
              <a:cs typeface="黑体" panose="02010609060101010101" charset="-122"/>
            </a:endParaRPr>
          </a:p>
          <a:p>
            <a:pPr marL="0" indent="0">
              <a:buNone/>
            </a:pPr>
            <a:endParaRPr sz="3200">
              <a:latin typeface="黑体" panose="02010609060101010101" charset="-122"/>
              <a:ea typeface="黑体" panose="02010609060101010101" charset="-122"/>
              <a:cs typeface="黑体" panose="02010609060101010101" charset="-122"/>
            </a:endParaRPr>
          </a:p>
        </p:txBody>
      </p:sp>
      <p:pic>
        <p:nvPicPr>
          <p:cNvPr id="4" name="图片 3" descr="u=1017897086,950912604&amp;fm=26&amp;gp=0[1]"/>
          <p:cNvPicPr>
            <a:picLocks noChangeAspect="1"/>
          </p:cNvPicPr>
          <p:nvPr/>
        </p:nvPicPr>
        <p:blipFill>
          <a:blip r:embed="rId1"/>
          <a:stretch>
            <a:fillRect/>
          </a:stretch>
        </p:blipFill>
        <p:spPr>
          <a:xfrm>
            <a:off x="-387350" y="2804160"/>
            <a:ext cx="6100445" cy="4076065"/>
          </a:xfrm>
          <a:prstGeom prst="rect">
            <a:avLst/>
          </a:prstGeom>
        </p:spPr>
      </p:pic>
      <p:graphicFrame>
        <p:nvGraphicFramePr>
          <p:cNvPr id="5" name="对象 4">
            <a:hlinkClick r:id="" action="ppaction://ole?verb="/>
          </p:cNvPr>
          <p:cNvGraphicFramePr>
            <a:graphicFrameLocks noChangeAspect="1"/>
          </p:cNvGraphicFramePr>
          <p:nvPr/>
        </p:nvGraphicFramePr>
        <p:xfrm>
          <a:off x="6767830" y="3830320"/>
          <a:ext cx="3839210" cy="810895"/>
        </p:xfrm>
        <a:graphic>
          <a:graphicData uri="http://schemas.openxmlformats.org/presentationml/2006/ole">
            <mc:AlternateContent xmlns:mc="http://schemas.openxmlformats.org/markup-compatibility/2006">
              <mc:Choice xmlns:v="urn:schemas-microsoft-com:vml" Requires="v">
                <p:oleObj spid="_x0000_s1025" name="" r:id="rId2" imgW="1143000" imgH="241300" progId="Equation.KSEE3">
                  <p:embed/>
                </p:oleObj>
              </mc:Choice>
              <mc:Fallback>
                <p:oleObj name="" r:id="rId2" imgW="1143000" imgH="241300" progId="Equation.KSEE3">
                  <p:embed/>
                  <p:pic>
                    <p:nvPicPr>
                      <p:cNvPr id="0" name="图片 1024"/>
                      <p:cNvPicPr/>
                      <p:nvPr/>
                    </p:nvPicPr>
                    <p:blipFill>
                      <a:blip r:embed="rId3"/>
                      <a:stretch>
                        <a:fillRect/>
                      </a:stretch>
                    </p:blipFill>
                    <p:spPr>
                      <a:xfrm>
                        <a:off x="6767830" y="3830320"/>
                        <a:ext cx="3839210" cy="810895"/>
                      </a:xfrm>
                      <a:prstGeom prst="rect">
                        <a:avLst/>
                      </a:prstGeom>
                    </p:spPr>
                  </p:pic>
                </p:oleObj>
              </mc:Fallback>
            </mc:AlternateContent>
          </a:graphicData>
        </a:graphic>
      </p:graphicFrame>
    </p:spTree>
    <p:custDataLst>
      <p:tags r:id="rId4"/>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商品期货的定价</a:t>
            </a:r>
            <a:endParaRPr lang="zh-CN" altLang="en-US" sz="1600"/>
          </a:p>
        </p:txBody>
      </p:sp>
      <p:sp>
        <p:nvSpPr>
          <p:cNvPr id="3" name="内容占位符 2"/>
          <p:cNvSpPr>
            <a:spLocks noGrp="1"/>
          </p:cNvSpPr>
          <p:nvPr>
            <p:ph idx="1"/>
          </p:nvPr>
        </p:nvSpPr>
        <p:spPr/>
        <p:txBody>
          <a:bodyPr/>
          <a:p>
            <a:pPr marL="0" indent="0">
              <a:buNone/>
            </a:pPr>
            <a:r>
              <a:t>【教材第</a:t>
            </a:r>
            <a:r>
              <a:rPr lang="en-US" altLang="zh-CN"/>
              <a:t>39</a:t>
            </a:r>
            <a:r>
              <a:t>页例</a:t>
            </a:r>
            <a:r>
              <a:rPr lang="en-US" altLang="zh-CN"/>
              <a:t>2-3</a:t>
            </a:r>
            <a:r>
              <a:t>】假设某螺纹钢期货还有</a:t>
            </a:r>
            <a:r>
              <a:rPr lang="en-US" altLang="zh-CN"/>
              <a:t>90</a:t>
            </a:r>
            <a:r>
              <a:t>天到期，目前螺纹钢现货价格为每吨</a:t>
            </a:r>
            <a:r>
              <a:rPr lang="en-US" altLang="zh-CN"/>
              <a:t>2400</a:t>
            </a:r>
            <a:r>
              <a:t>元，无风险连续利率为</a:t>
            </a:r>
            <a:r>
              <a:rPr lang="en-US" altLang="zh-CN"/>
              <a:t>8%</a:t>
            </a:r>
            <a:r>
              <a:t>，存储成本为</a:t>
            </a:r>
            <a:r>
              <a:rPr lang="en-US" altLang="zh-CN"/>
              <a:t>2%</a:t>
            </a:r>
            <a:r>
              <a:t>，便利收益率为</a:t>
            </a:r>
            <a:r>
              <a:rPr lang="en-US" altLang="zh-CN"/>
              <a:t>3%</a:t>
            </a:r>
            <a:r>
              <a:t>，则该螺纹钢期货的理论价格是多少？</a:t>
            </a:r>
          </a:p>
          <a:p>
            <a:pPr marL="0" indent="0">
              <a:buNone/>
            </a:pPr>
            <a:r>
              <a:t>解析：该螺纹钢期货的理论价格为：</a:t>
            </a:r>
          </a:p>
          <a:p>
            <a:pPr marL="0" indent="0">
              <a:buNone/>
            </a:pPr>
          </a:p>
        </p:txBody>
      </p:sp>
      <p:graphicFrame>
        <p:nvGraphicFramePr>
          <p:cNvPr id="4" name="对象 3">
            <a:hlinkClick r:id="" action="ppaction://ole?verb="/>
          </p:cNvPr>
          <p:cNvGraphicFramePr>
            <a:graphicFrameLocks noChangeAspect="1"/>
          </p:cNvGraphicFramePr>
          <p:nvPr/>
        </p:nvGraphicFramePr>
        <p:xfrm>
          <a:off x="1431290" y="2541270"/>
          <a:ext cx="2971800" cy="733425"/>
        </p:xfrm>
        <a:graphic>
          <a:graphicData uri="http://schemas.openxmlformats.org/presentationml/2006/ole">
            <mc:AlternateContent xmlns:mc="http://schemas.openxmlformats.org/markup-compatibility/2006">
              <mc:Choice xmlns:v="urn:schemas-microsoft-com:vml" Requires="v">
                <p:oleObj spid="_x0000_s5121" name="" r:id="rId1" imgW="977900" imgH="241300" progId="Equation.KSEE3">
                  <p:embed/>
                </p:oleObj>
              </mc:Choice>
              <mc:Fallback>
                <p:oleObj name="" r:id="rId1" imgW="977900" imgH="241300" progId="Equation.KSEE3">
                  <p:embed/>
                  <p:pic>
                    <p:nvPicPr>
                      <p:cNvPr id="0" name="图片 5120"/>
                      <p:cNvPicPr/>
                      <p:nvPr/>
                    </p:nvPicPr>
                    <p:blipFill>
                      <a:blip r:embed="rId2"/>
                      <a:stretch>
                        <a:fillRect/>
                      </a:stretch>
                    </p:blipFill>
                    <p:spPr>
                      <a:xfrm>
                        <a:off x="1431290" y="2541270"/>
                        <a:ext cx="2971800" cy="73342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932940" y="3274695"/>
          <a:ext cx="4207510" cy="617855"/>
        </p:xfrm>
        <a:graphic>
          <a:graphicData uri="http://schemas.openxmlformats.org/presentationml/2006/ole">
            <mc:AlternateContent xmlns:mc="http://schemas.openxmlformats.org/markup-compatibility/2006">
              <mc:Choice xmlns:v="urn:schemas-microsoft-com:vml" Requires="v">
                <p:oleObj spid="_x0000_s6" name="" r:id="rId3" imgW="1384300" imgH="203200" progId="Equation.KSEE3">
                  <p:embed/>
                </p:oleObj>
              </mc:Choice>
              <mc:Fallback>
                <p:oleObj name="" r:id="rId3" imgW="1384300" imgH="203200" progId="Equation.KSEE3">
                  <p:embed/>
                  <p:pic>
                    <p:nvPicPr>
                      <p:cNvPr id="0" name="图片 5120"/>
                      <p:cNvPicPr/>
                      <p:nvPr/>
                    </p:nvPicPr>
                    <p:blipFill>
                      <a:blip r:embed="rId4"/>
                      <a:stretch>
                        <a:fillRect/>
                      </a:stretch>
                    </p:blipFill>
                    <p:spPr>
                      <a:xfrm>
                        <a:off x="1932940" y="3274695"/>
                        <a:ext cx="4207510" cy="617855"/>
                      </a:xfrm>
                      <a:prstGeom prst="rect">
                        <a:avLst/>
                      </a:prstGeom>
                    </p:spPr>
                  </p:pic>
                </p:oleObj>
              </mc:Fallback>
            </mc:AlternateContent>
          </a:graphicData>
        </a:graphic>
      </p:graphicFrame>
      <p:sp>
        <p:nvSpPr>
          <p:cNvPr id="14" name="文本框 13"/>
          <p:cNvSpPr txBox="1"/>
          <p:nvPr/>
        </p:nvSpPr>
        <p:spPr>
          <a:xfrm>
            <a:off x="1932940" y="4255135"/>
            <a:ext cx="3427730" cy="583565"/>
          </a:xfrm>
          <a:prstGeom prst="rect">
            <a:avLst/>
          </a:prstGeom>
          <a:noFill/>
        </p:spPr>
        <p:txBody>
          <a:bodyPr wrap="square" rtlCol="0">
            <a:spAutoFit/>
          </a:bodyPr>
          <a:p>
            <a:r>
              <a:rPr lang="en-US" altLang="zh-CN" sz="3200">
                <a:latin typeface="微软雅黑" panose="020B0503020204020204" charset="-122"/>
                <a:ea typeface="微软雅黑" panose="020B0503020204020204" charset="-122"/>
              </a:rPr>
              <a:t>≈2442.4</a:t>
            </a:r>
            <a:r>
              <a:rPr lang="zh-CN" altLang="en-US" sz="3200"/>
              <a:t>（元</a:t>
            </a:r>
            <a:r>
              <a:rPr lang="en-US" altLang="zh-CN" sz="3200"/>
              <a:t>/</a:t>
            </a:r>
            <a:r>
              <a:rPr lang="zh-CN" altLang="en-US" sz="3200"/>
              <a:t>吨）</a:t>
            </a:r>
            <a:endParaRPr lang="zh-CN" altLang="en-US" sz="3200"/>
          </a:p>
        </p:txBody>
      </p:sp>
    </p:spTree>
    <p:custDataLst>
      <p:tags r:id="rId5"/>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外汇期货的定价</a:t>
            </a:r>
            <a:endParaRPr lang="zh-CN" altLang="en-US" sz="1600"/>
          </a:p>
        </p:txBody>
      </p:sp>
      <p:sp>
        <p:nvSpPr>
          <p:cNvPr id="3" name="内容占位符 2"/>
          <p:cNvSpPr>
            <a:spLocks noGrp="1"/>
          </p:cNvSpPr>
          <p:nvPr>
            <p:ph idx="1"/>
          </p:nvPr>
        </p:nvSpPr>
        <p:spPr/>
        <p:txBody>
          <a:bodyPr/>
          <a:p>
            <a:pPr marL="0" indent="0">
              <a:buNone/>
            </a:pPr>
            <a:r>
              <a:t>外汇期货的标的资产为外汇。一般而言，持有期收益率是该外汇发行国的无风险连续利率</a:t>
            </a:r>
            <a:r>
              <a:rPr lang="en-US" altLang="zh-CN"/>
              <a:t>r</a:t>
            </a:r>
            <a:r>
              <a:rPr lang="en-US" altLang="zh-CN" baseline="-25000">
                <a:solidFill>
                  <a:schemeClr val="tx1">
                    <a:lumMod val="75000"/>
                    <a:lumOff val="25000"/>
                  </a:schemeClr>
                </a:solidFill>
                <a:uFillTx/>
              </a:rPr>
              <a:t>F</a:t>
            </a:r>
            <a:r>
              <a:t>。本国无风险连续利率记为</a:t>
            </a:r>
            <a:r>
              <a:rPr lang="en-US" altLang="zh-CN"/>
              <a:t>r</a:t>
            </a:r>
            <a:r>
              <a:rPr lang="en-US" altLang="zh-CN" baseline="-25000">
                <a:solidFill>
                  <a:schemeClr val="tx1">
                    <a:lumMod val="75000"/>
                    <a:lumOff val="25000"/>
                  </a:schemeClr>
                </a:solidFill>
                <a:uFillTx/>
              </a:rPr>
              <a:t>D</a:t>
            </a:r>
            <a:r>
              <a:rPr baseline="-25000">
                <a:solidFill>
                  <a:schemeClr val="tx1">
                    <a:lumMod val="75000"/>
                    <a:lumOff val="25000"/>
                  </a:schemeClr>
                </a:solidFill>
                <a:uFillTx/>
              </a:rPr>
              <a:t>，</a:t>
            </a:r>
            <a:r>
              <a:rPr>
                <a:solidFill>
                  <a:schemeClr val="tx1">
                    <a:lumMod val="75000"/>
                    <a:lumOff val="25000"/>
                  </a:schemeClr>
                </a:solidFill>
                <a:uFillTx/>
              </a:rPr>
              <a:t>在直接标价法下，远期汇率</a:t>
            </a:r>
            <a:r>
              <a:rPr lang="en-US" altLang="zh-CN">
                <a:solidFill>
                  <a:schemeClr val="tx1">
                    <a:lumMod val="75000"/>
                    <a:lumOff val="25000"/>
                  </a:schemeClr>
                </a:solidFill>
                <a:uFillTx/>
              </a:rPr>
              <a:t>F</a:t>
            </a:r>
            <a:r>
              <a:rPr lang="en-US" altLang="zh-CN" baseline="-25000">
                <a:solidFill>
                  <a:schemeClr val="tx1">
                    <a:lumMod val="75000"/>
                    <a:lumOff val="25000"/>
                  </a:schemeClr>
                </a:solidFill>
                <a:uFillTx/>
              </a:rPr>
              <a:t>t</a:t>
            </a:r>
            <a:r>
              <a:rPr>
                <a:solidFill>
                  <a:schemeClr val="tx1">
                    <a:lumMod val="75000"/>
                    <a:lumOff val="25000"/>
                  </a:schemeClr>
                </a:solidFill>
                <a:uFillTx/>
              </a:rPr>
              <a:t>和即期汇率</a:t>
            </a:r>
            <a:r>
              <a:rPr lang="en-US" altLang="zh-CN">
                <a:solidFill>
                  <a:schemeClr val="tx1">
                    <a:lumMod val="75000"/>
                    <a:lumOff val="25000"/>
                  </a:schemeClr>
                </a:solidFill>
                <a:uFillTx/>
              </a:rPr>
              <a:t>S</a:t>
            </a:r>
            <a:r>
              <a:rPr lang="en-US" altLang="zh-CN" baseline="-25000">
                <a:solidFill>
                  <a:schemeClr val="tx1">
                    <a:lumMod val="75000"/>
                    <a:lumOff val="25000"/>
                  </a:schemeClr>
                </a:solidFill>
                <a:uFillTx/>
              </a:rPr>
              <a:t>t</a:t>
            </a:r>
            <a:r>
              <a:rPr>
                <a:solidFill>
                  <a:schemeClr val="tx1">
                    <a:lumMod val="75000"/>
                    <a:lumOff val="25000"/>
                  </a:schemeClr>
                </a:solidFill>
                <a:uFillTx/>
              </a:rPr>
              <a:t>的关系表示为：</a:t>
            </a: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r>
              <a:rPr>
                <a:solidFill>
                  <a:schemeClr val="tx1">
                    <a:lumMod val="75000"/>
                    <a:lumOff val="25000"/>
                  </a:schemeClr>
                </a:solidFill>
                <a:uFillTx/>
              </a:rPr>
              <a:t>【注】</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该公式即《期货及衍生品基础》教材第</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199</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页公式：</a:t>
            </a:r>
            <a:endPar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a:p>
            <a:pPr marL="0" indent="0">
              <a:buNone/>
            </a:pPr>
            <a:endPar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a:p>
            <a:pPr marL="0" indent="0">
              <a:buNone/>
            </a:pPr>
            <a:endPar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a:p>
            <a:pPr marL="0" indent="0">
              <a:buNone/>
            </a:pPr>
            <a:endPar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a:p>
            <a:pPr marL="0" indent="0">
              <a:buNone/>
            </a:pP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也称</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b="1">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有套期保值的利率平价理论</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b="1">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以直接标价法表示的远期交易与即期交易汇率之比，取决于本国与外国之间的利率比。</a:t>
            </a:r>
            <a:endParaRPr b="1">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p:txBody>
      </p:sp>
      <p:graphicFrame>
        <p:nvGraphicFramePr>
          <p:cNvPr id="4" name="对象 3">
            <a:hlinkClick r:id="" action="ppaction://ole?verb="/>
          </p:cNvPr>
          <p:cNvGraphicFramePr>
            <a:graphicFrameLocks noChangeAspect="1"/>
          </p:cNvGraphicFramePr>
          <p:nvPr/>
        </p:nvGraphicFramePr>
        <p:xfrm>
          <a:off x="4045585" y="2605405"/>
          <a:ext cx="4100195" cy="1038860"/>
        </p:xfrm>
        <a:graphic>
          <a:graphicData uri="http://schemas.openxmlformats.org/presentationml/2006/ole">
            <mc:AlternateContent xmlns:mc="http://schemas.openxmlformats.org/markup-compatibility/2006">
              <mc:Choice xmlns:v="urn:schemas-microsoft-com:vml" Requires="v">
                <p:oleObj spid="_x0000_s5121" name="" r:id="rId1" imgW="952500" imgH="241300" progId="Equation.KSEE3">
                  <p:embed/>
                </p:oleObj>
              </mc:Choice>
              <mc:Fallback>
                <p:oleObj name="" r:id="rId1" imgW="952500" imgH="241300" progId="Equation.KSEE3">
                  <p:embed/>
                  <p:pic>
                    <p:nvPicPr>
                      <p:cNvPr id="0" name="图片 5120"/>
                      <p:cNvPicPr/>
                      <p:nvPr/>
                    </p:nvPicPr>
                    <p:blipFill>
                      <a:blip r:embed="rId2"/>
                      <a:stretch>
                        <a:fillRect/>
                      </a:stretch>
                    </p:blipFill>
                    <p:spPr>
                      <a:xfrm>
                        <a:off x="4045585" y="2605405"/>
                        <a:ext cx="4100195" cy="103886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908935" y="4847590"/>
          <a:ext cx="6374765" cy="829310"/>
        </p:xfrm>
        <a:graphic>
          <a:graphicData uri="http://schemas.openxmlformats.org/presentationml/2006/ole">
            <mc:AlternateContent xmlns:mc="http://schemas.openxmlformats.org/markup-compatibility/2006">
              <mc:Choice xmlns:v="urn:schemas-microsoft-com:vml" Requires="v">
                <p:oleObj spid="_x0000_s6145" name="" r:id="rId3" imgW="3708400" imgH="482600" progId="Equation.KSEE3">
                  <p:embed/>
                </p:oleObj>
              </mc:Choice>
              <mc:Fallback>
                <p:oleObj name="" r:id="rId3" imgW="3708400" imgH="482600" progId="Equation.KSEE3">
                  <p:embed/>
                  <p:pic>
                    <p:nvPicPr>
                      <p:cNvPr id="0" name="图片 6144"/>
                      <p:cNvPicPr/>
                      <p:nvPr/>
                    </p:nvPicPr>
                    <p:blipFill>
                      <a:blip r:embed="rId4"/>
                      <a:stretch>
                        <a:fillRect/>
                      </a:stretch>
                    </p:blipFill>
                    <p:spPr>
                      <a:xfrm>
                        <a:off x="2908935" y="4847590"/>
                        <a:ext cx="6374765" cy="829310"/>
                      </a:xfrm>
                      <a:prstGeom prst="rect">
                        <a:avLst/>
                      </a:prstGeom>
                    </p:spPr>
                  </p:pic>
                </p:oleObj>
              </mc:Fallback>
            </mc:AlternateContent>
          </a:graphicData>
        </a:graphic>
      </p:graphicFrame>
    </p:spTree>
    <p:custDataLst>
      <p:tags r:id="rId5"/>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外汇期货的定价</a:t>
            </a:r>
            <a:endParaRPr lang="zh-CN" altLang="en-US" sz="1600"/>
          </a:p>
        </p:txBody>
      </p:sp>
      <p:sp>
        <p:nvSpPr>
          <p:cNvPr id="3" name="内容占位符 2"/>
          <p:cNvSpPr>
            <a:spLocks noGrp="1"/>
          </p:cNvSpPr>
          <p:nvPr>
            <p:ph idx="1"/>
          </p:nvPr>
        </p:nvSpPr>
        <p:spPr/>
        <p:txBody>
          <a:bodyPr/>
          <a:p>
            <a:pPr marL="0" indent="0">
              <a:buNone/>
            </a:pPr>
            <a:r>
              <a:t>【教材第</a:t>
            </a:r>
            <a:r>
              <a:rPr lang="en-US" altLang="zh-CN"/>
              <a:t>40</a:t>
            </a:r>
            <a:r>
              <a:t>页例</a:t>
            </a:r>
            <a:r>
              <a:rPr lang="en-US" altLang="zh-CN"/>
              <a:t>2-4</a:t>
            </a:r>
            <a:r>
              <a:t>】假设美元兑英镑的外汇期货合约距到期日还有</a:t>
            </a:r>
            <a:r>
              <a:rPr lang="en-US" altLang="zh-CN"/>
              <a:t>6</a:t>
            </a:r>
            <a:r>
              <a:t>个月，当前美元兑英镑的即期汇率为</a:t>
            </a:r>
            <a:r>
              <a:rPr lang="en-US" altLang="zh-CN"/>
              <a:t>1.5USD/GBP</a:t>
            </a:r>
            <a:r>
              <a:t>，而美国和英国的无风险利率分别是</a:t>
            </a:r>
            <a:r>
              <a:rPr lang="en-US" altLang="zh-CN"/>
              <a:t>3%</a:t>
            </a:r>
            <a:r>
              <a:t>和</a:t>
            </a:r>
            <a:r>
              <a:rPr lang="en-US" altLang="zh-CN"/>
              <a:t>5%</a:t>
            </a:r>
            <a:r>
              <a:t>，则该外汇期货合约的价格（远期汇率）是多少？</a:t>
            </a:r>
            <a:endParaRPr>
              <a:solidFill>
                <a:schemeClr val="tx1">
                  <a:lumMod val="75000"/>
                  <a:lumOff val="25000"/>
                </a:schemeClr>
              </a:solidFill>
              <a:uFillTx/>
            </a:endParaRPr>
          </a:p>
          <a:p>
            <a:pPr marL="0" indent="0">
              <a:buNone/>
            </a:pPr>
            <a:r>
              <a:rPr>
                <a:solidFill>
                  <a:schemeClr val="tx1">
                    <a:lumMod val="75000"/>
                    <a:lumOff val="25000"/>
                  </a:schemeClr>
                </a:solidFill>
                <a:uFillTx/>
              </a:rPr>
              <a:t>解析：远期汇率为</a:t>
            </a: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endParaRPr>
              <a:solidFill>
                <a:schemeClr val="tx1">
                  <a:lumMod val="75000"/>
                  <a:lumOff val="25000"/>
                </a:schemeClr>
              </a:solidFill>
              <a:uFillTx/>
            </a:endParaRPr>
          </a:p>
          <a:p>
            <a:pPr marL="0" indent="0">
              <a:buNone/>
            </a:pPr>
            <a:r>
              <a:rPr>
                <a:solidFill>
                  <a:schemeClr val="tx1">
                    <a:lumMod val="75000"/>
                    <a:lumOff val="25000"/>
                  </a:schemeClr>
                </a:solidFill>
                <a:uFillTx/>
              </a:rPr>
              <a:t>【注】</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本题的关键是要辨别</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“1.5USD/GBP”</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是何种外汇标价方法？其含义是</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1.5</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美元兑</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1</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英镑，站在以美元为本币的立场上看，以美元标注一个单位英镑的价格，属于直接标价法，所以</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e</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的指数中</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本国利率</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r</a:t>
            </a:r>
            <a:r>
              <a:rPr lang="en-US" altLang="zh-CN" baseline="-25000">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D</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也即是美国利率放在前面减去</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外国利率</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r</a:t>
            </a:r>
            <a:r>
              <a:rPr lang="en-US" altLang="zh-CN" baseline="-25000">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F</a:t>
            </a:r>
            <a:r>
              <a:rPr lang="en-US" altLang="zh-CN">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a:t>
            </a:r>
            <a:r>
              <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rPr>
              <a:t>是正确的顺序。</a:t>
            </a:r>
            <a:endParaRPr>
              <a:solidFill>
                <a:schemeClr val="tx1">
                  <a:lumMod val="75000"/>
                  <a:lumOff val="25000"/>
                </a:schemeClr>
              </a:solidFill>
              <a:uFillTx/>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对象 3">
            <a:hlinkClick r:id="" action="ppaction://ole?verb="/>
          </p:cNvPr>
          <p:cNvGraphicFramePr>
            <a:graphicFrameLocks noChangeAspect="1"/>
          </p:cNvGraphicFramePr>
          <p:nvPr/>
        </p:nvGraphicFramePr>
        <p:xfrm>
          <a:off x="1426210" y="2536190"/>
          <a:ext cx="2496185" cy="632460"/>
        </p:xfrm>
        <a:graphic>
          <a:graphicData uri="http://schemas.openxmlformats.org/presentationml/2006/ole">
            <mc:AlternateContent xmlns:mc="http://schemas.openxmlformats.org/markup-compatibility/2006">
              <mc:Choice xmlns:v="urn:schemas-microsoft-com:vml" Requires="v">
                <p:oleObj spid="_x0000_s5121" name="" r:id="rId1" imgW="952500" imgH="241300" progId="Equation.KSEE3">
                  <p:embed/>
                </p:oleObj>
              </mc:Choice>
              <mc:Fallback>
                <p:oleObj name="" r:id="rId1" imgW="952500" imgH="241300" progId="Equation.KSEE3">
                  <p:embed/>
                  <p:pic>
                    <p:nvPicPr>
                      <p:cNvPr id="0" name="图片 5120"/>
                      <p:cNvPicPr/>
                      <p:nvPr/>
                    </p:nvPicPr>
                    <p:blipFill>
                      <a:blip r:embed="rId2"/>
                      <a:stretch>
                        <a:fillRect/>
                      </a:stretch>
                    </p:blipFill>
                    <p:spPr>
                      <a:xfrm>
                        <a:off x="1426210" y="2536190"/>
                        <a:ext cx="2496185" cy="63246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862773" y="3289300"/>
          <a:ext cx="2829560" cy="533400"/>
        </p:xfrm>
        <a:graphic>
          <a:graphicData uri="http://schemas.openxmlformats.org/presentationml/2006/ole">
            <mc:AlternateContent xmlns:mc="http://schemas.openxmlformats.org/markup-compatibility/2006">
              <mc:Choice xmlns:v="urn:schemas-microsoft-com:vml" Requires="v">
                <p:oleObj spid="_x0000_s7" name="" r:id="rId3" imgW="1079500" imgH="203200" progId="Equation.KSEE3">
                  <p:embed/>
                </p:oleObj>
              </mc:Choice>
              <mc:Fallback>
                <p:oleObj name="" r:id="rId3" imgW="1079500" imgH="203200" progId="Equation.KSEE3">
                  <p:embed/>
                  <p:pic>
                    <p:nvPicPr>
                      <p:cNvPr id="0" name="图片 5120"/>
                      <p:cNvPicPr/>
                      <p:nvPr/>
                    </p:nvPicPr>
                    <p:blipFill>
                      <a:blip r:embed="rId4"/>
                      <a:stretch>
                        <a:fillRect/>
                      </a:stretch>
                    </p:blipFill>
                    <p:spPr>
                      <a:xfrm>
                        <a:off x="1862773" y="3289300"/>
                        <a:ext cx="2829560" cy="533400"/>
                      </a:xfrm>
                      <a:prstGeom prst="rect">
                        <a:avLst/>
                      </a:prstGeom>
                    </p:spPr>
                  </p:pic>
                </p:oleObj>
              </mc:Fallback>
            </mc:AlternateContent>
          </a:graphicData>
        </a:graphic>
      </p:graphicFrame>
      <p:sp>
        <p:nvSpPr>
          <p:cNvPr id="14" name="文本框 13"/>
          <p:cNvSpPr txBox="1"/>
          <p:nvPr/>
        </p:nvSpPr>
        <p:spPr>
          <a:xfrm>
            <a:off x="1863090" y="4064635"/>
            <a:ext cx="3427730" cy="583565"/>
          </a:xfrm>
          <a:prstGeom prst="rect">
            <a:avLst/>
          </a:prstGeom>
          <a:noFill/>
        </p:spPr>
        <p:txBody>
          <a:bodyPr wrap="square" rtlCol="0">
            <a:spAutoFit/>
          </a:bodyPr>
          <a:p>
            <a:r>
              <a:rPr lang="en-US" altLang="zh-CN" sz="2800">
                <a:latin typeface="微软雅黑" panose="020B0503020204020204" charset="-122"/>
                <a:ea typeface="微软雅黑" panose="020B0503020204020204" charset="-122"/>
              </a:rPr>
              <a:t>≈1.485</a:t>
            </a:r>
            <a:r>
              <a:rPr lang="zh-CN" altLang="en-US" sz="2800"/>
              <a:t>（</a:t>
            </a:r>
            <a:r>
              <a:rPr lang="en-US" altLang="zh-CN" sz="2800"/>
              <a:t>USD</a:t>
            </a:r>
            <a:r>
              <a:rPr lang="en-US" altLang="zh-CN" sz="2800"/>
              <a:t>/GBP</a:t>
            </a:r>
            <a:r>
              <a:rPr lang="zh-CN" altLang="en-US" sz="3200"/>
              <a:t>）</a:t>
            </a:r>
            <a:endParaRPr lang="zh-CN" altLang="en-US" sz="3200"/>
          </a:p>
        </p:txBody>
      </p:sp>
    </p:spTree>
    <p:custDataLst>
      <p:tags r:id="rId5"/>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不完全市场假设下的定价</a:t>
            </a:r>
            <a:endParaRPr lang="zh-CN" altLang="en-US"/>
          </a:p>
        </p:txBody>
      </p:sp>
      <p:sp>
        <p:nvSpPr>
          <p:cNvPr id="3" name="内容占位符 2"/>
          <p:cNvSpPr>
            <a:spLocks noGrp="1"/>
          </p:cNvSpPr>
          <p:nvPr>
            <p:ph idx="1"/>
          </p:nvPr>
        </p:nvSpPr>
        <p:spPr/>
        <p:txBody>
          <a:bodyPr/>
          <a:p>
            <a:pPr marL="0" indent="0">
              <a:buNone/>
            </a:pPr>
            <a:r>
              <a:rPr lang="en-US" altLang="zh-CN"/>
              <a:t>      </a:t>
            </a:r>
            <a:r>
              <a:rPr lang="zh-CN" altLang="en-US"/>
              <a:t>持有成本模型的以上结论都是在完全市场的假设下得出的，现实中，完全市场的一些假设无法得到满足，持有成本模型将会从定价公式变为定价区间。以不支付红利的权益类资产的期货定价为例：</a:t>
            </a:r>
            <a:endParaRPr lang="zh-CN" altLang="en-US"/>
          </a:p>
          <a:p>
            <a:pPr marL="0" indent="0">
              <a:buNone/>
            </a:pPr>
            <a:r>
              <a:rPr lang="zh-CN" altLang="en-US"/>
              <a:t>（</a:t>
            </a:r>
            <a:r>
              <a:rPr lang="en-US" altLang="zh-CN"/>
              <a:t>1</a:t>
            </a:r>
            <a:r>
              <a:rPr lang="zh-CN" altLang="en-US"/>
              <a:t>）存在交易成本</a:t>
            </a:r>
            <a:endParaRPr lang="zh-CN" altLang="en-US"/>
          </a:p>
          <a:p>
            <a:pPr marL="0" indent="0">
              <a:buNone/>
            </a:pPr>
            <a:r>
              <a:rPr lang="zh-CN" altLang="en-US"/>
              <a:t>假定每笔交易的费率为</a:t>
            </a:r>
            <a:r>
              <a:rPr lang="en-US" altLang="zh-CN"/>
              <a:t>Y</a:t>
            </a:r>
            <a:r>
              <a:t>，那么期货的价格区间为</a:t>
            </a:r>
          </a:p>
          <a:p>
            <a:pPr marL="0" indent="0">
              <a:buNone/>
            </a:pPr>
          </a:p>
          <a:p>
            <a:pPr marL="0" indent="0">
              <a:buNone/>
            </a:pPr>
            <a:r>
              <a:t>    这个区间称为无套利区间，当期货的实际价格高于区间上限时，才能认为期货价格高估，可以买入现货同时卖出期货进行套利；同理，当期货的实际价格低于区间下限时，才能认为期货价格低估，可以买入期货同时卖出现货进行套利。</a:t>
            </a:r>
          </a:p>
        </p:txBody>
      </p:sp>
      <p:graphicFrame>
        <p:nvGraphicFramePr>
          <p:cNvPr id="4" name="对象 3">
            <a:hlinkClick r:id="" action="ppaction://ole?verb="/>
          </p:cNvPr>
          <p:cNvGraphicFramePr>
            <a:graphicFrameLocks noChangeAspect="1"/>
          </p:cNvGraphicFramePr>
          <p:nvPr/>
        </p:nvGraphicFramePr>
        <p:xfrm>
          <a:off x="5572760" y="2379980"/>
          <a:ext cx="5081270" cy="592455"/>
        </p:xfrm>
        <a:graphic>
          <a:graphicData uri="http://schemas.openxmlformats.org/presentationml/2006/ole">
            <mc:AlternateContent xmlns:mc="http://schemas.openxmlformats.org/markup-compatibility/2006">
              <mc:Choice xmlns:v="urn:schemas-microsoft-com:vml" Requires="v">
                <p:oleObj spid="_x0000_s7169" name="" r:id="rId1" imgW="2070100" imgH="241300" progId="Equation.KSEE3">
                  <p:embed/>
                </p:oleObj>
              </mc:Choice>
              <mc:Fallback>
                <p:oleObj name="" r:id="rId1" imgW="2070100" imgH="241300" progId="Equation.KSEE3">
                  <p:embed/>
                  <p:pic>
                    <p:nvPicPr>
                      <p:cNvPr id="0" name="图片 7168"/>
                      <p:cNvPicPr/>
                      <p:nvPr/>
                    </p:nvPicPr>
                    <p:blipFill>
                      <a:blip r:embed="rId2"/>
                      <a:stretch>
                        <a:fillRect/>
                      </a:stretch>
                    </p:blipFill>
                    <p:spPr>
                      <a:xfrm>
                        <a:off x="5572760" y="2379980"/>
                        <a:ext cx="5081270" cy="592455"/>
                      </a:xfrm>
                      <a:prstGeom prst="rect">
                        <a:avLst/>
                      </a:prstGeom>
                    </p:spPr>
                  </p:pic>
                </p:oleObj>
              </mc:Fallback>
            </mc:AlternateContent>
          </a:graphicData>
        </a:graphic>
      </p:graphicFrame>
    </p:spTree>
    <p:custDataLst>
      <p:tags r:id="rId3"/>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不完全市场假设下的定价</a:t>
            </a:r>
            <a:endParaRPr lang="zh-CN" altLang="en-US"/>
          </a:p>
        </p:txBody>
      </p:sp>
      <p:sp>
        <p:nvSpPr>
          <p:cNvPr id="3" name="内容占位符 2"/>
          <p:cNvSpPr>
            <a:spLocks noGrp="1"/>
          </p:cNvSpPr>
          <p:nvPr>
            <p:ph idx="1"/>
          </p:nvPr>
        </p:nvSpPr>
        <p:spPr/>
        <p:txBody>
          <a:bodyPr/>
          <a:p>
            <a:pPr marL="0" indent="0">
              <a:buNone/>
            </a:pPr>
            <a:r>
              <a:rPr lang="zh-CN" altLang="en-US"/>
              <a:t>（</a:t>
            </a:r>
            <a:r>
              <a:rPr lang="en-US" altLang="zh-CN"/>
              <a:t>2</a:t>
            </a:r>
            <a:r>
              <a:rPr lang="zh-CN" altLang="en-US"/>
              <a:t>）借贷利率不同</a:t>
            </a:r>
            <a:endParaRPr lang="zh-CN" altLang="en-US"/>
          </a:p>
          <a:p>
            <a:pPr marL="0" indent="0">
              <a:buNone/>
            </a:pPr>
            <a:r>
              <a:rPr lang="zh-CN" altLang="en-US"/>
              <a:t>      设借款利率为</a:t>
            </a:r>
            <a:r>
              <a:rPr lang="en-US" altLang="zh-CN"/>
              <a:t>r</a:t>
            </a:r>
            <a:r>
              <a:rPr lang="en-US" altLang="zh-CN" baseline="-25000">
                <a:solidFill>
                  <a:schemeClr val="tx1">
                    <a:lumMod val="75000"/>
                    <a:lumOff val="25000"/>
                  </a:schemeClr>
                </a:solidFill>
                <a:uFillTx/>
              </a:rPr>
              <a:t>b</a:t>
            </a:r>
            <a:r>
              <a:t>，贷款利率为</a:t>
            </a:r>
            <a:r>
              <a:rPr lang="en-US" altLang="zh-CN"/>
              <a:t>r</a:t>
            </a:r>
            <a:r>
              <a:rPr lang="en-US" altLang="zh-CN" baseline="-25000">
                <a:solidFill>
                  <a:schemeClr val="tx1">
                    <a:lumMod val="75000"/>
                    <a:lumOff val="25000"/>
                  </a:schemeClr>
                </a:solidFill>
                <a:uFillTx/>
              </a:rPr>
              <a:t>1</a:t>
            </a:r>
            <a:r>
              <a:t>，对非银行机构的一般投资者来说，期货的价格区间为：</a:t>
            </a:r>
          </a:p>
          <a:p>
            <a:pPr marL="0" indent="0">
              <a:buNone/>
            </a:pPr>
          </a:p>
          <a:p>
            <a:pPr marL="0" indent="0">
              <a:buNone/>
            </a:pPr>
            <a:r>
              <a:t>   </a:t>
            </a:r>
          </a:p>
          <a:p>
            <a:pPr marL="0" indent="0">
              <a:buNone/>
            </a:pPr>
            <a:r>
              <a:t>      当现货资产存在卖空限制时，设卖空现货需要的保证金是卖空量的一个固定比例</a:t>
            </a:r>
            <a:r>
              <a:rPr lang="en-US" altLang="zh-CN"/>
              <a:t>K</a:t>
            </a:r>
            <a:r>
              <a:t>，则期货的价格区间为：</a:t>
            </a:r>
          </a:p>
          <a:p>
            <a:pPr marL="0" indent="0">
              <a:buNone/>
            </a:pPr>
          </a:p>
        </p:txBody>
      </p:sp>
      <p:graphicFrame>
        <p:nvGraphicFramePr>
          <p:cNvPr id="4" name="对象 3">
            <a:hlinkClick r:id="" action="ppaction://ole?verb="/>
          </p:cNvPr>
          <p:cNvGraphicFramePr>
            <a:graphicFrameLocks noChangeAspect="1"/>
          </p:cNvGraphicFramePr>
          <p:nvPr/>
        </p:nvGraphicFramePr>
        <p:xfrm>
          <a:off x="4592320" y="2379345"/>
          <a:ext cx="3492500" cy="394970"/>
        </p:xfrm>
        <a:graphic>
          <a:graphicData uri="http://schemas.openxmlformats.org/presentationml/2006/ole">
            <mc:AlternateContent xmlns:mc="http://schemas.openxmlformats.org/markup-compatibility/2006">
              <mc:Choice xmlns:v="urn:schemas-microsoft-com:vml" Requires="v">
                <p:oleObj spid="_x0000_s7169" name="" r:id="rId1" imgW="2133600" imgH="241300" progId="Equation.KSEE3">
                  <p:embed/>
                </p:oleObj>
              </mc:Choice>
              <mc:Fallback>
                <p:oleObj name="" r:id="rId1" imgW="2133600" imgH="241300" progId="Equation.KSEE3">
                  <p:embed/>
                  <p:pic>
                    <p:nvPicPr>
                      <p:cNvPr id="0" name="图片 7168"/>
                      <p:cNvPicPr/>
                      <p:nvPr/>
                    </p:nvPicPr>
                    <p:blipFill>
                      <a:blip r:embed="rId2"/>
                      <a:stretch>
                        <a:fillRect/>
                      </a:stretch>
                    </p:blipFill>
                    <p:spPr>
                      <a:xfrm>
                        <a:off x="4592320" y="2379345"/>
                        <a:ext cx="3492500" cy="39497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4311650" y="3744595"/>
          <a:ext cx="4053840" cy="394970"/>
        </p:xfrm>
        <a:graphic>
          <a:graphicData uri="http://schemas.openxmlformats.org/presentationml/2006/ole">
            <mc:AlternateContent xmlns:mc="http://schemas.openxmlformats.org/markup-compatibility/2006">
              <mc:Choice xmlns:v="urn:schemas-microsoft-com:vml" Requires="v">
                <p:oleObj spid="_x0000_s6" name="" r:id="rId3" imgW="2476500" imgH="241300" progId="Equation.KSEE3">
                  <p:embed/>
                </p:oleObj>
              </mc:Choice>
              <mc:Fallback>
                <p:oleObj name="" r:id="rId3" imgW="2476500" imgH="241300" progId="Equation.KSEE3">
                  <p:embed/>
                  <p:pic>
                    <p:nvPicPr>
                      <p:cNvPr id="0" name="图片 7168"/>
                      <p:cNvPicPr/>
                      <p:nvPr/>
                    </p:nvPicPr>
                    <p:blipFill>
                      <a:blip r:embed="rId4"/>
                      <a:stretch>
                        <a:fillRect/>
                      </a:stretch>
                    </p:blipFill>
                    <p:spPr>
                      <a:xfrm>
                        <a:off x="4311650" y="3744595"/>
                        <a:ext cx="4053840" cy="394970"/>
                      </a:xfrm>
                      <a:prstGeom prst="rect">
                        <a:avLst/>
                      </a:prstGeom>
                    </p:spPr>
                  </p:pic>
                </p:oleObj>
              </mc:Fallback>
            </mc:AlternateContent>
          </a:graphicData>
        </a:graphic>
      </p:graphicFrame>
    </p:spTree>
    <p:custDataLst>
      <p:tags r:id="rId5"/>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不完全市场假设下的定价</a:t>
            </a:r>
            <a:endParaRPr lang="zh-CN" altLang="en-US"/>
          </a:p>
        </p:txBody>
      </p:sp>
      <p:sp>
        <p:nvSpPr>
          <p:cNvPr id="3" name="内容占位符 2"/>
          <p:cNvSpPr>
            <a:spLocks noGrp="1"/>
          </p:cNvSpPr>
          <p:nvPr>
            <p:ph idx="1"/>
          </p:nvPr>
        </p:nvSpPr>
        <p:spPr>
          <a:xfrm>
            <a:off x="669925" y="1296035"/>
            <a:ext cx="10852150" cy="5267325"/>
          </a:xfrm>
        </p:spPr>
        <p:txBody>
          <a:bodyPr/>
          <a:p>
            <a:pPr marL="0" indent="0">
              <a:buNone/>
            </a:pPr>
            <a:r>
              <a:rPr lang="zh-CN" altLang="en-US"/>
              <a:t>【教材第</a:t>
            </a:r>
            <a:r>
              <a:rPr lang="en-US" altLang="zh-CN"/>
              <a:t>41</a:t>
            </a:r>
            <a:r>
              <a:t>页 例</a:t>
            </a:r>
            <a:r>
              <a:rPr lang="en-US" altLang="zh-CN"/>
              <a:t>2-5</a:t>
            </a:r>
            <a:r>
              <a:rPr lang="zh-CN" altLang="en-US"/>
              <a:t>】假设黄金现货价格为</a:t>
            </a:r>
            <a:r>
              <a:rPr lang="en-US" altLang="zh-CN"/>
              <a:t>500</a:t>
            </a:r>
            <a:r>
              <a:t>美元，借款利率为</a:t>
            </a:r>
            <a:r>
              <a:rPr lang="en-US" altLang="zh-CN"/>
              <a:t>8%</a:t>
            </a:r>
            <a:r>
              <a:t>，贷款利率为</a:t>
            </a:r>
            <a:r>
              <a:rPr lang="en-US" altLang="zh-CN"/>
              <a:t>6%</a:t>
            </a:r>
            <a:r>
              <a:t>，交易费率为</a:t>
            </a:r>
            <a:r>
              <a:rPr lang="en-US" altLang="zh-CN"/>
              <a:t>5%</a:t>
            </a:r>
            <a:r>
              <a:t>，卖空黄金的保证金为</a:t>
            </a:r>
            <a:r>
              <a:rPr lang="en-US" altLang="zh-CN"/>
              <a:t>12%</a:t>
            </a:r>
            <a:r>
              <a:t>。求</a:t>
            </a:r>
            <a:r>
              <a:rPr lang="en-US" altLang="zh-CN"/>
              <a:t>1</a:t>
            </a:r>
            <a:r>
              <a:t>年后交割的黄金期货的价格区间。</a:t>
            </a:r>
          </a:p>
          <a:p>
            <a:pPr marL="0" indent="0">
              <a:buNone/>
            </a:pPr>
            <a:r>
              <a:t>解析：价格区间上限为：</a:t>
            </a:r>
          </a:p>
          <a:p>
            <a:pPr marL="0" indent="0">
              <a:buNone/>
            </a:pPr>
          </a:p>
          <a:p>
            <a:pPr marL="0" indent="0">
              <a:buNone/>
            </a:pPr>
          </a:p>
          <a:p>
            <a:pPr marL="0" indent="0">
              <a:buNone/>
            </a:pPr>
          </a:p>
          <a:p>
            <a:pPr marL="0" indent="0">
              <a:buNone/>
            </a:pPr>
            <a:r>
              <a:t>         价格区间下限为：</a:t>
            </a:r>
          </a:p>
          <a:p>
            <a:pPr marL="0" indent="0">
              <a:buNone/>
            </a:pPr>
          </a:p>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t>价格区间为</a:t>
            </a:r>
            <a:r>
              <a:rPr lang="en-US" altLang="zh-CN"/>
              <a:t>[443.8 , 568.7]</a:t>
            </a:r>
            <a:r>
              <a:t>。</a:t>
            </a:r>
          </a:p>
        </p:txBody>
      </p:sp>
      <p:graphicFrame>
        <p:nvGraphicFramePr>
          <p:cNvPr id="5" name="对象 4">
            <a:hlinkClick r:id="" action="ppaction://ole?verb="/>
          </p:cNvPr>
          <p:cNvGraphicFramePr>
            <a:graphicFrameLocks noChangeAspect="1"/>
          </p:cNvGraphicFramePr>
          <p:nvPr/>
        </p:nvGraphicFramePr>
        <p:xfrm>
          <a:off x="1395095" y="2569845"/>
          <a:ext cx="4321810" cy="466725"/>
        </p:xfrm>
        <a:graphic>
          <a:graphicData uri="http://schemas.openxmlformats.org/presentationml/2006/ole">
            <mc:AlternateContent xmlns:mc="http://schemas.openxmlformats.org/markup-compatibility/2006">
              <mc:Choice xmlns:v="urn:schemas-microsoft-com:vml" Requires="v">
                <p:oleObj spid="_x0000_s8193" name="" r:id="rId1" imgW="2234565" imgH="241300" progId="Equation.KSEE3">
                  <p:embed/>
                </p:oleObj>
              </mc:Choice>
              <mc:Fallback>
                <p:oleObj name="" r:id="rId1" imgW="2234565" imgH="241300" progId="Equation.KSEE3">
                  <p:embed/>
                  <p:pic>
                    <p:nvPicPr>
                      <p:cNvPr id="0" name="图片 8192"/>
                      <p:cNvPicPr/>
                      <p:nvPr/>
                    </p:nvPicPr>
                    <p:blipFill>
                      <a:blip r:embed="rId2"/>
                      <a:stretch>
                        <a:fillRect/>
                      </a:stretch>
                    </p:blipFill>
                    <p:spPr>
                      <a:xfrm>
                        <a:off x="1395095" y="2569845"/>
                        <a:ext cx="4321810" cy="466725"/>
                      </a:xfrm>
                      <a:prstGeom prst="rect">
                        <a:avLst/>
                      </a:prstGeom>
                    </p:spPr>
                  </p:pic>
                </p:oleObj>
              </mc:Fallback>
            </mc:AlternateContent>
          </a:graphicData>
        </a:graphic>
      </p:graphicFrame>
      <p:sp>
        <p:nvSpPr>
          <p:cNvPr id="14" name="文本框 13"/>
          <p:cNvSpPr txBox="1"/>
          <p:nvPr/>
        </p:nvSpPr>
        <p:spPr>
          <a:xfrm>
            <a:off x="3815715" y="5111115"/>
            <a:ext cx="3427730"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≈443.8 </a:t>
            </a:r>
            <a:r>
              <a:rPr lang="zh-CN" altLang="en-US" sz="2000">
                <a:latin typeface="微软雅黑" panose="020B0503020204020204" charset="-122"/>
                <a:ea typeface="微软雅黑" panose="020B0503020204020204" charset="-122"/>
              </a:rPr>
              <a:t>美元</a:t>
            </a:r>
            <a:endParaRPr lang="zh-CN" altLang="en-US" sz="2000">
              <a:latin typeface="微软雅黑" panose="020B0503020204020204" charset="-122"/>
              <a:ea typeface="微软雅黑" panose="020B0503020204020204" charset="-122"/>
            </a:endParaRPr>
          </a:p>
        </p:txBody>
      </p:sp>
      <p:graphicFrame>
        <p:nvGraphicFramePr>
          <p:cNvPr id="6" name="对象 5">
            <a:hlinkClick r:id="" action="ppaction://ole?verb="/>
          </p:cNvPr>
          <p:cNvGraphicFramePr>
            <a:graphicFrameLocks noChangeAspect="1"/>
          </p:cNvGraphicFramePr>
          <p:nvPr/>
        </p:nvGraphicFramePr>
        <p:xfrm>
          <a:off x="1468438" y="4422775"/>
          <a:ext cx="6019165" cy="466725"/>
        </p:xfrm>
        <a:graphic>
          <a:graphicData uri="http://schemas.openxmlformats.org/presentationml/2006/ole">
            <mc:AlternateContent xmlns:mc="http://schemas.openxmlformats.org/markup-compatibility/2006">
              <mc:Choice xmlns:v="urn:schemas-microsoft-com:vml" Requires="v">
                <p:oleObj spid="_x0000_s4" name="" r:id="rId3" imgW="3111500" imgH="241300" progId="Equation.KSEE3">
                  <p:embed/>
                </p:oleObj>
              </mc:Choice>
              <mc:Fallback>
                <p:oleObj name="" r:id="rId3" imgW="3111500" imgH="241300" progId="Equation.KSEE3">
                  <p:embed/>
                  <p:pic>
                    <p:nvPicPr>
                      <p:cNvPr id="0" name="图片 8192"/>
                      <p:cNvPicPr/>
                      <p:nvPr/>
                    </p:nvPicPr>
                    <p:blipFill>
                      <a:blip r:embed="rId4"/>
                      <a:stretch>
                        <a:fillRect/>
                      </a:stretch>
                    </p:blipFill>
                    <p:spPr>
                      <a:xfrm>
                        <a:off x="1468438" y="4422775"/>
                        <a:ext cx="6019165" cy="466725"/>
                      </a:xfrm>
                      <a:prstGeom prst="rect">
                        <a:avLst/>
                      </a:prstGeom>
                    </p:spPr>
                  </p:pic>
                </p:oleObj>
              </mc:Fallback>
            </mc:AlternateContent>
          </a:graphicData>
        </a:graphic>
      </p:graphicFrame>
      <p:sp>
        <p:nvSpPr>
          <p:cNvPr id="7" name="文本框 6"/>
          <p:cNvSpPr txBox="1"/>
          <p:nvPr/>
        </p:nvSpPr>
        <p:spPr>
          <a:xfrm>
            <a:off x="3323590" y="3356610"/>
            <a:ext cx="3427730" cy="398780"/>
          </a:xfrm>
          <a:prstGeom prst="rect">
            <a:avLst/>
          </a:prstGeom>
          <a:noFill/>
        </p:spPr>
        <p:txBody>
          <a:bodyPr wrap="square" rtlCol="0">
            <a:spAutoFit/>
          </a:bodyPr>
          <a:p>
            <a:r>
              <a:rPr lang="en-US" altLang="zh-CN" sz="2000">
                <a:latin typeface="微软雅黑" panose="020B0503020204020204" charset="-122"/>
                <a:ea typeface="微软雅黑" panose="020B0503020204020204" charset="-122"/>
              </a:rPr>
              <a:t>≈568.7 </a:t>
            </a:r>
            <a:r>
              <a:rPr lang="zh-CN" altLang="en-US" sz="2000">
                <a:latin typeface="微软雅黑" panose="020B0503020204020204" charset="-122"/>
                <a:ea typeface="微软雅黑" panose="020B0503020204020204" charset="-122"/>
              </a:rPr>
              <a:t>美元</a:t>
            </a:r>
            <a:endParaRPr lang="zh-CN" altLang="en-US" sz="2000">
              <a:latin typeface="微软雅黑" panose="020B0503020204020204" charset="-122"/>
              <a:ea typeface="微软雅黑" panose="020B0503020204020204" charset="-122"/>
            </a:endParaRPr>
          </a:p>
        </p:txBody>
      </p:sp>
      <p:sp>
        <p:nvSpPr>
          <p:cNvPr id="8" name="圆角矩形 7"/>
          <p:cNvSpPr/>
          <p:nvPr/>
        </p:nvSpPr>
        <p:spPr>
          <a:xfrm>
            <a:off x="7404100" y="2350135"/>
            <a:ext cx="4643120" cy="1405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1600"/>
              <a:t>从事期现套利的交易者，以</a:t>
            </a:r>
            <a:r>
              <a:rPr lang="en-US" altLang="zh-CN" sz="1600"/>
              <a:t>8%</a:t>
            </a:r>
            <a:r>
              <a:rPr lang="zh-CN" altLang="en-US" sz="1600"/>
              <a:t>的利率借入资金</a:t>
            </a:r>
            <a:r>
              <a:rPr lang="en-US" altLang="zh-CN" sz="1600"/>
              <a:t>500</a:t>
            </a:r>
            <a:r>
              <a:rPr lang="zh-CN" altLang="en-US" sz="1600"/>
              <a:t>美元，从现货市场买入黄金；同时支付</a:t>
            </a:r>
            <a:r>
              <a:rPr lang="en-US" altLang="zh-CN" sz="1600"/>
              <a:t>5%</a:t>
            </a:r>
            <a:r>
              <a:rPr lang="zh-CN" altLang="en-US" sz="1600"/>
              <a:t>的交易费用获得期货空头合约，准备持有到期进行交割，若要有利可图，其空头合约的开仓价需要高于</a:t>
            </a:r>
            <a:r>
              <a:rPr lang="en-US" altLang="zh-CN" sz="1600"/>
              <a:t>568.7</a:t>
            </a:r>
            <a:r>
              <a:rPr lang="zh-CN" altLang="en-US" sz="1600"/>
              <a:t>美元。</a:t>
            </a:r>
            <a:endParaRPr lang="zh-CN" altLang="en-US" sz="1600"/>
          </a:p>
        </p:txBody>
      </p:sp>
      <p:sp>
        <p:nvSpPr>
          <p:cNvPr id="9" name="圆角矩形 8"/>
          <p:cNvSpPr/>
          <p:nvPr/>
        </p:nvSpPr>
        <p:spPr>
          <a:xfrm>
            <a:off x="7404100" y="4683125"/>
            <a:ext cx="4643120" cy="1850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1600"/>
              <a:t>从事期现套利的交易者，卖空现货黄金获得</a:t>
            </a:r>
            <a:r>
              <a:rPr lang="en-US" altLang="zh-CN" sz="1600"/>
              <a:t>500</a:t>
            </a:r>
            <a:r>
              <a:rPr lang="zh-CN" altLang="en-US" sz="1600"/>
              <a:t>美元，同时支付</a:t>
            </a:r>
            <a:r>
              <a:rPr lang="en-US" altLang="zh-CN" sz="1600"/>
              <a:t>5%</a:t>
            </a:r>
            <a:r>
              <a:rPr lang="zh-CN" altLang="en-US" sz="1600"/>
              <a:t>的交易费用获得期货多头合约，卖空现货需要缴纳</a:t>
            </a:r>
            <a:r>
              <a:rPr lang="en-US" altLang="zh-CN" sz="1600"/>
              <a:t>12%</a:t>
            </a:r>
            <a:r>
              <a:rPr lang="zh-CN" altLang="en-US" sz="1600"/>
              <a:t>的保证金，这部分资金</a:t>
            </a:r>
            <a:r>
              <a:rPr lang="zh-CN" altLang="en-US" sz="1600"/>
              <a:t>没有利息收入，剩余的资金以</a:t>
            </a:r>
            <a:r>
              <a:rPr lang="en-US" altLang="zh-CN" sz="1600"/>
              <a:t>6%</a:t>
            </a:r>
            <a:r>
              <a:rPr lang="zh-CN" altLang="en-US" sz="1600"/>
              <a:t>的利率贷出，至</a:t>
            </a:r>
            <a:r>
              <a:rPr lang="en-US" altLang="zh-CN" sz="1600"/>
              <a:t>T</a:t>
            </a:r>
            <a:r>
              <a:rPr lang="zh-CN" altLang="en-US" sz="1600"/>
              <a:t>时刻用该笔资金进行期货交割。该交易若要有盈利，多头合约的开仓价需要低于</a:t>
            </a:r>
            <a:r>
              <a:rPr lang="en-US" altLang="zh-CN" sz="1600"/>
              <a:t>443.8</a:t>
            </a:r>
            <a:r>
              <a:rPr lang="zh-CN" altLang="en-US" sz="1600"/>
              <a:t>美元。</a:t>
            </a:r>
            <a:endParaRPr lang="zh-CN" altLang="en-US" sz="1600"/>
          </a:p>
        </p:txBody>
      </p:sp>
    </p:spTree>
    <p:custDataLst>
      <p:tags r:id="rId5"/>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本节内容回顾</a:t>
            </a:r>
            <a:endParaRPr lang="zh-CN" altLang="en-US"/>
          </a:p>
        </p:txBody>
      </p:sp>
      <p:sp>
        <p:nvSpPr>
          <p:cNvPr id="3" name="内容占位符 2"/>
          <p:cNvSpPr>
            <a:spLocks noGrp="1"/>
          </p:cNvSpPr>
          <p:nvPr>
            <p:ph idx="1"/>
          </p:nvPr>
        </p:nvSpPr>
        <p:spPr/>
        <p:txBody>
          <a:bodyPr/>
          <a:p>
            <a:pPr marL="342900" indent="-342900">
              <a:buAutoNum type="arabicPeriod"/>
            </a:pPr>
            <a:r>
              <a:t>本节讨论了远期与期货定价的无套利定价理论和持有成本理论，持有成本理论实际上就是对无套利定价理论的一种扩展，二者是同样的原理。</a:t>
            </a:r>
          </a:p>
          <a:p>
            <a:pPr marL="342900" indent="-342900">
              <a:buAutoNum type="arabicPeriod"/>
            </a:pPr>
            <a:r>
              <a:t>本节介绍了许多远期与期货理论价格的定价公式，这些公式都是基于持有成本理论并用连续复利来表达的。这些公式并不复杂，不需要硬记，在理解持有成本理论和连续复利表示法的基础上可以自己推导。</a:t>
            </a: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课后练习</a:t>
            </a:r>
            <a:endParaRPr lang="zh-CN" altLang="en-US"/>
          </a:p>
        </p:txBody>
      </p:sp>
      <p:sp>
        <p:nvSpPr>
          <p:cNvPr id="3" name="内容占位符 2"/>
          <p:cNvSpPr>
            <a:spLocks noGrp="1"/>
          </p:cNvSpPr>
          <p:nvPr>
            <p:ph idx="1"/>
          </p:nvPr>
        </p:nvSpPr>
        <p:spPr/>
        <p:txBody>
          <a:bodyPr/>
          <a:p>
            <a:pPr marL="0" indent="0">
              <a:buNone/>
            </a:pPr>
            <a:r>
              <a:t>《期货及衍生品基础》教材第</a:t>
            </a:r>
            <a:r>
              <a:rPr lang="en-US" altLang="zh-CN"/>
              <a:t>282</a:t>
            </a:r>
            <a:r>
              <a:t>页【例</a:t>
            </a:r>
            <a:r>
              <a:rPr lang="en-US" altLang="zh-CN"/>
              <a:t>9-3</a:t>
            </a:r>
            <a:r>
              <a:t>】</a:t>
            </a:r>
          </a:p>
          <a:p>
            <a:pPr marL="0" indent="0">
              <a:buNone/>
            </a:pPr>
            <a:r>
              <a:t>买卖双方签订一份</a:t>
            </a:r>
            <a:r>
              <a:rPr lang="en-US" altLang="zh-CN"/>
              <a:t>3</a:t>
            </a:r>
            <a:r>
              <a:t>个月后交割一揽子股票组合的远期合约，该一揽子股票组合与沪深</a:t>
            </a:r>
            <a:r>
              <a:rPr lang="en-US" altLang="zh-CN"/>
              <a:t>300</a:t>
            </a:r>
            <a:r>
              <a:t>指数构成完全对应，现在市场价值为</a:t>
            </a:r>
            <a:r>
              <a:rPr lang="en-US" altLang="zh-CN"/>
              <a:t>99</a:t>
            </a:r>
            <a:r>
              <a:t>万元，即对应于沪深</a:t>
            </a:r>
            <a:r>
              <a:rPr lang="en-US" altLang="zh-CN"/>
              <a:t>300</a:t>
            </a:r>
            <a:r>
              <a:t>指数</a:t>
            </a:r>
            <a:r>
              <a:rPr lang="en-US" altLang="zh-CN"/>
              <a:t>3300</a:t>
            </a:r>
            <a:r>
              <a:t>点（沪深期货合约的乘数为</a:t>
            </a:r>
            <a:r>
              <a:rPr lang="en-US" altLang="zh-CN"/>
              <a:t>300</a:t>
            </a:r>
            <a:r>
              <a:t>元）。假定市场年利率为</a:t>
            </a:r>
            <a:r>
              <a:rPr lang="en-US" altLang="zh-CN"/>
              <a:t>6%</a:t>
            </a:r>
            <a:r>
              <a:t>，且预计一个月后可收到</a:t>
            </a:r>
            <a:r>
              <a:rPr lang="en-US" altLang="zh-CN"/>
              <a:t>6600</a:t>
            </a:r>
            <a:r>
              <a:t>元现金红利，试用间断复利法和连续复利法分别计算该远期合约的合理价格？思考两种计算方法的异同。</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p:txBody>
          <a:bodyPr/>
          <a:p>
            <a:r>
              <a:rPr lang="zh-CN" altLang="en-US"/>
              <a:t>思考问题</a:t>
            </a:r>
            <a:endParaRPr lang="zh-CN" altLang="en-US"/>
          </a:p>
        </p:txBody>
      </p:sp>
      <p:sp>
        <p:nvSpPr>
          <p:cNvPr id="7" name="文本框 6"/>
          <p:cNvSpPr txBox="1"/>
          <p:nvPr/>
        </p:nvSpPr>
        <p:spPr>
          <a:xfrm>
            <a:off x="5577205" y="1079500"/>
            <a:ext cx="4268470" cy="4799965"/>
          </a:xfrm>
          <a:prstGeom prst="rect">
            <a:avLst/>
          </a:prstGeom>
          <a:noFill/>
        </p:spPr>
        <p:txBody>
          <a:bodyPr wrap="square" rtlCol="0">
            <a:spAutoFit/>
          </a:bodyPr>
          <a:p>
            <a:r>
              <a:rPr lang="zh-CN" altLang="en-US"/>
              <a:t>存半年有没有利息？</a:t>
            </a:r>
            <a:endParaRPr lang="zh-CN" altLang="en-US"/>
          </a:p>
          <a:p>
            <a:endParaRPr lang="zh-CN" altLang="en-US"/>
          </a:p>
          <a:p>
            <a:endParaRPr lang="zh-CN" altLang="en-US"/>
          </a:p>
          <a:p>
            <a:endParaRPr lang="zh-CN" altLang="en-US"/>
          </a:p>
          <a:p>
            <a:endParaRPr lang="zh-CN" altLang="en-US"/>
          </a:p>
          <a:p>
            <a:r>
              <a:rPr lang="zh-CN" altLang="en-US"/>
              <a:t>存</a:t>
            </a:r>
            <a:r>
              <a:rPr lang="en-US" altLang="zh-CN"/>
              <a:t>A</a:t>
            </a:r>
            <a:r>
              <a:rPr lang="zh-CN" altLang="en-US"/>
              <a:t>银行半年，取出后再存</a:t>
            </a:r>
            <a:r>
              <a:rPr lang="en-US" altLang="zh-CN"/>
              <a:t>B</a:t>
            </a:r>
            <a:r>
              <a:rPr lang="zh-CN" altLang="en-US"/>
              <a:t>银行？会产生复利吗？</a:t>
            </a:r>
            <a:endParaRPr lang="zh-CN" altLang="en-US"/>
          </a:p>
          <a:p>
            <a:endParaRPr lang="zh-CN" altLang="en-US"/>
          </a:p>
          <a:p>
            <a:endParaRPr lang="zh-CN" altLang="en-US"/>
          </a:p>
          <a:p>
            <a:endParaRPr lang="zh-CN" altLang="en-US"/>
          </a:p>
          <a:p>
            <a:endParaRPr lang="zh-CN" altLang="en-US"/>
          </a:p>
          <a:p>
            <a:endParaRPr lang="zh-CN" altLang="en-US"/>
          </a:p>
          <a:p>
            <a:r>
              <a:rPr lang="zh-CN" altLang="en-US"/>
              <a:t>存</a:t>
            </a:r>
            <a:r>
              <a:rPr lang="en-US" altLang="zh-CN"/>
              <a:t>3</a:t>
            </a:r>
            <a:r>
              <a:rPr lang="zh-CN" altLang="en-US"/>
              <a:t>个月的情况呢？</a:t>
            </a:r>
            <a:endParaRPr lang="zh-CN" altLang="en-US"/>
          </a:p>
          <a:p>
            <a:endParaRPr lang="zh-CN" altLang="en-US"/>
          </a:p>
          <a:p>
            <a:r>
              <a:rPr lang="zh-CN" altLang="en-US"/>
              <a:t>一年找四个银行存四次是什么情况？</a:t>
            </a:r>
            <a:endParaRPr lang="zh-CN" altLang="en-US"/>
          </a:p>
          <a:p>
            <a:endParaRPr lang="zh-CN" altLang="en-US"/>
          </a:p>
          <a:p>
            <a:endParaRPr lang="zh-CN" altLang="en-US"/>
          </a:p>
        </p:txBody>
      </p:sp>
      <p:pic>
        <p:nvPicPr>
          <p:cNvPr id="4" name="图片 3" descr="u=1017897086,950912604&amp;fm=26&amp;gp=0[1]"/>
          <p:cNvPicPr>
            <a:picLocks noChangeAspect="1"/>
          </p:cNvPicPr>
          <p:nvPr/>
        </p:nvPicPr>
        <p:blipFill>
          <a:blip r:embed="rId1"/>
          <a:stretch>
            <a:fillRect/>
          </a:stretch>
        </p:blipFill>
        <p:spPr>
          <a:xfrm>
            <a:off x="-523240" y="2781935"/>
            <a:ext cx="6100445" cy="4076065"/>
          </a:xfrm>
          <a:prstGeom prst="rect">
            <a:avLst/>
          </a:prstGeom>
        </p:spPr>
      </p:pic>
      <p:graphicFrame>
        <p:nvGraphicFramePr>
          <p:cNvPr id="5" name="对象 4">
            <a:hlinkClick r:id="" action="ppaction://ole?verb="/>
          </p:cNvPr>
          <p:cNvGraphicFramePr>
            <a:graphicFrameLocks noChangeAspect="1"/>
          </p:cNvGraphicFramePr>
          <p:nvPr/>
        </p:nvGraphicFramePr>
        <p:xfrm>
          <a:off x="5707380" y="1300480"/>
          <a:ext cx="3355975" cy="1030605"/>
        </p:xfrm>
        <a:graphic>
          <a:graphicData uri="http://schemas.openxmlformats.org/presentationml/2006/ole">
            <mc:AlternateContent xmlns:mc="http://schemas.openxmlformats.org/markup-compatibility/2006">
              <mc:Choice xmlns:v="urn:schemas-microsoft-com:vml" Requires="v">
                <p:oleObj spid="_x0000_s1025" name="" r:id="rId2" imgW="1282700" imgH="393700" progId="Equation.KSEE3">
                  <p:embed/>
                </p:oleObj>
              </mc:Choice>
              <mc:Fallback>
                <p:oleObj name="" r:id="rId2" imgW="1282700" imgH="393700" progId="Equation.KSEE3">
                  <p:embed/>
                  <p:pic>
                    <p:nvPicPr>
                      <p:cNvPr id="0" name="图片 1024"/>
                      <p:cNvPicPr/>
                      <p:nvPr/>
                    </p:nvPicPr>
                    <p:blipFill>
                      <a:blip r:embed="rId3"/>
                      <a:stretch>
                        <a:fillRect/>
                      </a:stretch>
                    </p:blipFill>
                    <p:spPr>
                      <a:xfrm>
                        <a:off x="5707380" y="1300480"/>
                        <a:ext cx="3355975" cy="1030605"/>
                      </a:xfrm>
                      <a:prstGeom prst="rect">
                        <a:avLst/>
                      </a:prstGeom>
                    </p:spPr>
                  </p:pic>
                </p:oleObj>
              </mc:Fallback>
            </mc:AlternateContent>
          </a:graphicData>
        </a:graphic>
      </p:graphicFrame>
      <p:graphicFrame>
        <p:nvGraphicFramePr>
          <p:cNvPr id="3" name="对象 2">
            <a:hlinkClick r:id="" action="ppaction://ole?verb="/>
          </p:cNvPr>
          <p:cNvGraphicFramePr>
            <a:graphicFrameLocks noChangeAspect="1"/>
          </p:cNvGraphicFramePr>
          <p:nvPr/>
        </p:nvGraphicFramePr>
        <p:xfrm>
          <a:off x="5806758" y="3169920"/>
          <a:ext cx="3157220" cy="1030605"/>
        </p:xfrm>
        <a:graphic>
          <a:graphicData uri="http://schemas.openxmlformats.org/presentationml/2006/ole">
            <mc:AlternateContent xmlns:mc="http://schemas.openxmlformats.org/markup-compatibility/2006">
              <mc:Choice xmlns:v="urn:schemas-microsoft-com:vml" Requires="v">
                <p:oleObj spid="_x0000_s8" name="" r:id="rId4" imgW="1206500" imgH="393700" progId="Equation.KSEE3">
                  <p:embed/>
                </p:oleObj>
              </mc:Choice>
              <mc:Fallback>
                <p:oleObj name="" r:id="rId4" imgW="1206500" imgH="393700" progId="Equation.KSEE3">
                  <p:embed/>
                  <p:pic>
                    <p:nvPicPr>
                      <p:cNvPr id="0" name="图片 1024"/>
                      <p:cNvPicPr/>
                      <p:nvPr/>
                    </p:nvPicPr>
                    <p:blipFill>
                      <a:blip r:embed="rId5"/>
                      <a:stretch>
                        <a:fillRect/>
                      </a:stretch>
                    </p:blipFill>
                    <p:spPr>
                      <a:xfrm>
                        <a:off x="5806758" y="3169920"/>
                        <a:ext cx="3157220" cy="103060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5806758" y="5427345"/>
          <a:ext cx="3157220" cy="1030605"/>
        </p:xfrm>
        <a:graphic>
          <a:graphicData uri="http://schemas.openxmlformats.org/presentationml/2006/ole">
            <mc:AlternateContent xmlns:mc="http://schemas.openxmlformats.org/markup-compatibility/2006">
              <mc:Choice xmlns:v="urn:schemas-microsoft-com:vml" Requires="v">
                <p:oleObj spid="_x0000_s10" name="" r:id="rId6" imgW="1206500" imgH="393700" progId="Equation.KSEE3">
                  <p:embed/>
                </p:oleObj>
              </mc:Choice>
              <mc:Fallback>
                <p:oleObj name="" r:id="rId6" imgW="1206500" imgH="393700" progId="Equation.KSEE3">
                  <p:embed/>
                  <p:pic>
                    <p:nvPicPr>
                      <p:cNvPr id="0" name="图片 1024"/>
                      <p:cNvPicPr/>
                      <p:nvPr/>
                    </p:nvPicPr>
                    <p:blipFill>
                      <a:blip r:embed="rId7"/>
                      <a:stretch>
                        <a:fillRect/>
                      </a:stretch>
                    </p:blipFill>
                    <p:spPr>
                      <a:xfrm>
                        <a:off x="5806758" y="5427345"/>
                        <a:ext cx="3157220" cy="1030605"/>
                      </a:xfrm>
                      <a:prstGeom prst="rect">
                        <a:avLst/>
                      </a:prstGeom>
                    </p:spPr>
                  </p:pic>
                </p:oleObj>
              </mc:Fallback>
            </mc:AlternateContent>
          </a:graphicData>
        </a:graphic>
      </p:graphicFrame>
    </p:spTree>
    <p:custDataLst>
      <p:tags r:id="rId8"/>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思考是否计息频次越高，复利越多？</a:t>
            </a:r>
            <a:endParaRPr lang="zh-CN" altLang="en-US"/>
          </a:p>
        </p:txBody>
      </p:sp>
      <p:sp>
        <p:nvSpPr>
          <p:cNvPr id="3" name="内容占位符 2"/>
          <p:cNvSpPr>
            <a:spLocks noGrp="1"/>
          </p:cNvSpPr>
          <p:nvPr>
            <p:ph idx="1"/>
          </p:nvPr>
        </p:nvSpPr>
        <p:spPr>
          <a:xfrm>
            <a:off x="669925" y="1079500"/>
            <a:ext cx="10852150" cy="5357495"/>
          </a:xfrm>
        </p:spPr>
        <p:txBody>
          <a:bodyPr/>
          <a:p>
            <a:pPr marL="0" indent="0">
              <a:buNone/>
            </a:pPr>
            <a:r>
              <a:rPr lang="zh-CN" altLang="en-US"/>
              <a:t>假设年利率是</a:t>
            </a:r>
            <a:r>
              <a:rPr lang="en-US" altLang="zh-CN"/>
              <a:t>100%</a:t>
            </a:r>
            <a:r>
              <a:t>，计算一年后的本金和利息</a:t>
            </a:r>
          </a:p>
          <a:p>
            <a:pPr marL="0" indent="0">
              <a:buNone/>
            </a:pPr>
            <a:r>
              <a:t>每年计息一次：（</a:t>
            </a:r>
            <a:r>
              <a:rPr lang="en-US" altLang="zh-CN"/>
              <a:t>1+100%</a:t>
            </a:r>
            <a:r>
              <a:t>）</a:t>
            </a:r>
            <a:r>
              <a:rPr lang="en-US" altLang="zh-CN"/>
              <a:t>^1= 2</a:t>
            </a:r>
            <a:endParaRPr lang="en-US" altLang="zh-CN"/>
          </a:p>
          <a:p>
            <a:pPr marL="0" indent="0">
              <a:buNone/>
            </a:pPr>
            <a:r>
              <a:t>每半年计息一次：</a:t>
            </a:r>
            <a:r>
              <a:rPr>
                <a:sym typeface="+mn-ea"/>
              </a:rPr>
              <a:t>（</a:t>
            </a:r>
            <a:r>
              <a:rPr lang="en-US" altLang="zh-CN">
                <a:sym typeface="+mn-ea"/>
              </a:rPr>
              <a:t>1+50%</a:t>
            </a:r>
            <a:r>
              <a:rPr>
                <a:sym typeface="+mn-ea"/>
              </a:rPr>
              <a:t>）</a:t>
            </a:r>
            <a:r>
              <a:rPr lang="en-US" altLang="zh-CN">
                <a:sym typeface="+mn-ea"/>
              </a:rPr>
              <a:t>^2 = 2.25</a:t>
            </a:r>
            <a:endParaRPr lang="en-US" altLang="zh-CN">
              <a:sym typeface="+mn-ea"/>
            </a:endParaRPr>
          </a:p>
          <a:p>
            <a:pPr marL="0" indent="0">
              <a:buNone/>
            </a:pPr>
            <a:r>
              <a:rPr>
                <a:sym typeface="+mn-ea"/>
              </a:rPr>
              <a:t>每季度计息一次：</a:t>
            </a:r>
            <a:r>
              <a:rPr lang="en-US" altLang="zh-CN">
                <a:sym typeface="+mn-ea"/>
              </a:rPr>
              <a:t> </a:t>
            </a:r>
            <a:r>
              <a:rPr>
                <a:sym typeface="+mn-ea"/>
              </a:rPr>
              <a:t>（</a:t>
            </a:r>
            <a:r>
              <a:rPr lang="en-US" altLang="zh-CN">
                <a:sym typeface="+mn-ea"/>
              </a:rPr>
              <a:t>1+25%</a:t>
            </a:r>
            <a:r>
              <a:rPr>
                <a:sym typeface="+mn-ea"/>
              </a:rPr>
              <a:t>）</a:t>
            </a:r>
            <a:r>
              <a:rPr lang="en-US" altLang="zh-CN">
                <a:sym typeface="+mn-ea"/>
              </a:rPr>
              <a:t>^4 = 2.44140625</a:t>
            </a:r>
            <a:endParaRPr lang="en-US" altLang="zh-CN">
              <a:sym typeface="+mn-ea"/>
            </a:endParaRPr>
          </a:p>
          <a:p>
            <a:pPr marL="0" indent="0">
              <a:buNone/>
            </a:pPr>
            <a:r>
              <a:rPr>
                <a:sym typeface="+mn-ea"/>
              </a:rPr>
              <a:t>每月计息一次：（</a:t>
            </a:r>
            <a:r>
              <a:rPr lang="en-US" altLang="zh-CN">
                <a:sym typeface="+mn-ea"/>
              </a:rPr>
              <a:t>1+100%/12</a:t>
            </a:r>
            <a:r>
              <a:rPr>
                <a:sym typeface="+mn-ea"/>
              </a:rPr>
              <a:t>）</a:t>
            </a:r>
            <a:r>
              <a:rPr lang="en-US" altLang="zh-CN">
                <a:sym typeface="+mn-ea"/>
              </a:rPr>
              <a:t>^12 = 2.613035281</a:t>
            </a:r>
            <a:endParaRPr lang="en-US" altLang="zh-CN">
              <a:sym typeface="+mn-ea"/>
            </a:endParaRPr>
          </a:p>
          <a:p>
            <a:pPr marL="0" indent="0">
              <a:buNone/>
            </a:pPr>
            <a:r>
              <a:rPr>
                <a:sym typeface="+mn-ea"/>
              </a:rPr>
              <a:t>每天计息一次：（</a:t>
            </a:r>
            <a:r>
              <a:rPr lang="en-US" altLang="zh-CN">
                <a:sym typeface="+mn-ea"/>
              </a:rPr>
              <a:t>1+100%/365</a:t>
            </a:r>
            <a:r>
              <a:rPr>
                <a:sym typeface="+mn-ea"/>
              </a:rPr>
              <a:t>）</a:t>
            </a:r>
            <a:r>
              <a:rPr lang="en-US" altLang="zh-CN">
                <a:sym typeface="+mn-ea"/>
              </a:rPr>
              <a:t>^365 = 2.714567455</a:t>
            </a:r>
            <a:endParaRPr lang="en-US" altLang="zh-CN">
              <a:sym typeface="+mn-ea"/>
            </a:endParaRPr>
          </a:p>
          <a:p>
            <a:pPr marL="0" indent="0">
              <a:buNone/>
            </a:pPr>
            <a:r>
              <a:rPr>
                <a:sym typeface="+mn-ea"/>
              </a:rPr>
              <a:t>每小时计息一次：（</a:t>
            </a:r>
            <a:r>
              <a:rPr lang="en-US" altLang="zh-CN">
                <a:sym typeface="+mn-ea"/>
              </a:rPr>
              <a:t>1+100%/</a:t>
            </a:r>
            <a:r>
              <a:rPr>
                <a:sym typeface="+mn-ea"/>
              </a:rPr>
              <a:t>（</a:t>
            </a:r>
            <a:r>
              <a:rPr lang="en-US" altLang="zh-CN">
                <a:sym typeface="+mn-ea"/>
              </a:rPr>
              <a:t>365*24</a:t>
            </a:r>
            <a:r>
              <a:rPr>
                <a:sym typeface="+mn-ea"/>
              </a:rPr>
              <a:t>））</a:t>
            </a:r>
            <a:r>
              <a:rPr lang="en-US" altLang="zh-CN">
                <a:sym typeface="+mn-ea"/>
              </a:rPr>
              <a:t>^</a:t>
            </a:r>
            <a:r>
              <a:rPr>
                <a:sym typeface="+mn-ea"/>
              </a:rPr>
              <a:t>（</a:t>
            </a:r>
            <a:r>
              <a:rPr lang="en-US" altLang="zh-CN">
                <a:sym typeface="+mn-ea"/>
              </a:rPr>
              <a:t>365*24</a:t>
            </a:r>
            <a:r>
              <a:rPr>
                <a:sym typeface="+mn-ea"/>
              </a:rPr>
              <a:t>）</a:t>
            </a:r>
            <a:r>
              <a:rPr lang="en-US" altLang="zh-CN">
                <a:sym typeface="+mn-ea"/>
              </a:rPr>
              <a:t> = 2.718120712</a:t>
            </a:r>
            <a:endParaRPr lang="en-US" altLang="zh-CN">
              <a:sym typeface="+mn-ea"/>
            </a:endParaRPr>
          </a:p>
          <a:p>
            <a:pPr marL="0" indent="0">
              <a:buNone/>
            </a:pPr>
            <a:r>
              <a:rPr>
                <a:sym typeface="+mn-ea"/>
              </a:rPr>
              <a:t>每分钟计息一次：（</a:t>
            </a:r>
            <a:r>
              <a:rPr lang="en-US" altLang="zh-CN">
                <a:sym typeface="+mn-ea"/>
              </a:rPr>
              <a:t>1+100%/</a:t>
            </a:r>
            <a:r>
              <a:rPr>
                <a:sym typeface="+mn-ea"/>
              </a:rPr>
              <a:t>（</a:t>
            </a:r>
            <a:r>
              <a:rPr lang="en-US" altLang="zh-CN">
                <a:sym typeface="+mn-ea"/>
              </a:rPr>
              <a:t>365*24*60</a:t>
            </a:r>
            <a:r>
              <a:rPr>
                <a:sym typeface="+mn-ea"/>
              </a:rPr>
              <a:t>））</a:t>
            </a:r>
            <a:r>
              <a:rPr lang="en-US" altLang="zh-CN">
                <a:sym typeface="+mn-ea"/>
              </a:rPr>
              <a:t>^</a:t>
            </a:r>
            <a:r>
              <a:rPr>
                <a:sym typeface="+mn-ea"/>
              </a:rPr>
              <a:t>（</a:t>
            </a:r>
            <a:r>
              <a:rPr lang="en-US" altLang="zh-CN">
                <a:sym typeface="+mn-ea"/>
              </a:rPr>
              <a:t>365*24*60</a:t>
            </a:r>
            <a:r>
              <a:rPr>
                <a:sym typeface="+mn-ea"/>
              </a:rPr>
              <a:t>）</a:t>
            </a:r>
            <a:r>
              <a:rPr lang="en-US" altLang="zh-CN">
                <a:sym typeface="+mn-ea"/>
              </a:rPr>
              <a:t> = 2.718279242579</a:t>
            </a:r>
            <a:endParaRPr lang="en-US" altLang="zh-CN">
              <a:sym typeface="+mn-ea"/>
            </a:endParaRPr>
          </a:p>
          <a:p>
            <a:pPr marL="0" indent="0">
              <a:buNone/>
            </a:pPr>
            <a:r>
              <a:rPr>
                <a:sym typeface="+mn-ea"/>
              </a:rPr>
              <a:t>每秒计息一次：（</a:t>
            </a:r>
            <a:r>
              <a:rPr lang="en-US" altLang="zh-CN">
                <a:sym typeface="+mn-ea"/>
              </a:rPr>
              <a:t>1+100%/</a:t>
            </a:r>
            <a:r>
              <a:rPr>
                <a:sym typeface="+mn-ea"/>
              </a:rPr>
              <a:t>（</a:t>
            </a:r>
            <a:r>
              <a:rPr lang="en-US" altLang="zh-CN">
                <a:sym typeface="+mn-ea"/>
              </a:rPr>
              <a:t>365*24*60*60</a:t>
            </a:r>
            <a:r>
              <a:rPr>
                <a:sym typeface="+mn-ea"/>
              </a:rPr>
              <a:t>））</a:t>
            </a:r>
            <a:r>
              <a:rPr lang="en-US" altLang="zh-CN">
                <a:sym typeface="+mn-ea"/>
              </a:rPr>
              <a:t>^</a:t>
            </a:r>
            <a:r>
              <a:rPr>
                <a:sym typeface="+mn-ea"/>
              </a:rPr>
              <a:t>（</a:t>
            </a:r>
            <a:r>
              <a:rPr lang="en-US" altLang="zh-CN">
                <a:sym typeface="+mn-ea"/>
              </a:rPr>
              <a:t>365*24*60*60</a:t>
            </a:r>
            <a:r>
              <a:rPr>
                <a:sym typeface="+mn-ea"/>
              </a:rPr>
              <a:t>）</a:t>
            </a:r>
            <a:r>
              <a:rPr lang="en-US" altLang="zh-CN">
                <a:sym typeface="+mn-ea"/>
              </a:rPr>
              <a:t> = 2.718281785360970821</a:t>
            </a:r>
            <a:endParaRPr lang="en-US" altLang="zh-CN">
              <a:sym typeface="+mn-ea"/>
            </a:endParaRPr>
          </a:p>
          <a:p>
            <a:pPr marL="0" indent="0">
              <a:buNone/>
            </a:pPr>
            <a:r>
              <a:rPr>
                <a:sym typeface="+mn-ea"/>
              </a:rPr>
              <a:t>可以发现货币终值随着计息频次的增加而增加，但是数列存在极限，这个值称为</a:t>
            </a:r>
            <a:r>
              <a:rPr b="1">
                <a:sym typeface="+mn-ea"/>
              </a:rPr>
              <a:t>自然常数</a:t>
            </a:r>
            <a:r>
              <a:rPr lang="en-US" altLang="zh-CN" b="1">
                <a:sym typeface="+mn-ea"/>
              </a:rPr>
              <a:t>e</a:t>
            </a:r>
            <a:endParaRPr lang="en-US" altLang="zh-CN">
              <a:sym typeface="+mn-ea"/>
            </a:endParaRPr>
          </a:p>
          <a:p>
            <a:pPr marL="0" indent="0">
              <a:buNone/>
            </a:pPr>
            <a:r>
              <a:rPr lang="en-US" altLang="zh-CN">
                <a:sym typeface="+mn-ea"/>
              </a:rPr>
              <a:t>                       </a:t>
            </a:r>
            <a:r>
              <a:rPr lang="en-US" altLang="zh-CN" sz="3200">
                <a:sym typeface="+mn-ea"/>
              </a:rPr>
              <a:t> =2.71828 18284 59045 ……=e</a:t>
            </a:r>
            <a:endParaRPr lang="en-US" altLang="zh-CN" sz="3200"/>
          </a:p>
        </p:txBody>
      </p:sp>
      <p:graphicFrame>
        <p:nvGraphicFramePr>
          <p:cNvPr id="6" name="对象 5">
            <a:hlinkClick r:id="" action="ppaction://ole?verb="/>
          </p:cNvPr>
          <p:cNvGraphicFramePr>
            <a:graphicFrameLocks noChangeAspect="1"/>
          </p:cNvGraphicFramePr>
          <p:nvPr/>
        </p:nvGraphicFramePr>
        <p:xfrm>
          <a:off x="880428" y="5452110"/>
          <a:ext cx="1585595" cy="734060"/>
        </p:xfrm>
        <a:graphic>
          <a:graphicData uri="http://schemas.openxmlformats.org/presentationml/2006/ole">
            <mc:AlternateContent xmlns:mc="http://schemas.openxmlformats.org/markup-compatibility/2006">
              <mc:Choice xmlns:v="urn:schemas-microsoft-com:vml" Requires="v">
                <p:oleObj spid="_x0000_s1026" name="" r:id="rId1" imgW="876300" imgH="405765" progId="Equation.KSEE3">
                  <p:embed/>
                </p:oleObj>
              </mc:Choice>
              <mc:Fallback>
                <p:oleObj name="" r:id="rId1" imgW="876300" imgH="405765" progId="Equation.KSEE3">
                  <p:embed/>
                  <p:pic>
                    <p:nvPicPr>
                      <p:cNvPr id="0" name="图片 1025"/>
                      <p:cNvPicPr/>
                      <p:nvPr/>
                    </p:nvPicPr>
                    <p:blipFill>
                      <a:blip r:embed="rId2"/>
                      <a:stretch>
                        <a:fillRect/>
                      </a:stretch>
                    </p:blipFill>
                    <p:spPr>
                      <a:xfrm>
                        <a:off x="880428" y="5452110"/>
                        <a:ext cx="1585595" cy="734060"/>
                      </a:xfrm>
                      <a:prstGeom prst="rect">
                        <a:avLst/>
                      </a:prstGeom>
                    </p:spPr>
                  </p:pic>
                </p:oleObj>
              </mc:Fallback>
            </mc:AlternateContent>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zh-CN" altLang="en-US"/>
              <a:t>李老师饭后散步，先走</a:t>
            </a:r>
            <a:r>
              <a:rPr lang="en-US" altLang="zh-CN"/>
              <a:t>1km</a:t>
            </a:r>
            <a:r>
              <a:t>热身，之后开始正式运动，每小时的速度都是已经走过的路程（变</a:t>
            </a:r>
            <a:r>
              <a:t>加速</a:t>
            </a:r>
            <a:r>
              <a:t>运动）。</a:t>
            </a:r>
          </a:p>
          <a:p>
            <a:pPr marL="0" indent="0">
              <a:buNone/>
            </a:pPr>
            <a:r>
              <a:t>问：</a:t>
            </a:r>
          </a:p>
          <a:p>
            <a:pPr marL="0" indent="0">
              <a:buNone/>
            </a:pPr>
            <a:r>
              <a:rPr lang="en-US" altLang="zh-CN"/>
              <a:t>1</a:t>
            </a:r>
            <a:r>
              <a:t>小时之后一共走了多远？</a:t>
            </a:r>
            <a:r>
              <a:rPr lang="en-US" altLang="zh-CN">
                <a:sym typeface="+mn-ea"/>
              </a:rPr>
              <a:t>e</a:t>
            </a:r>
            <a:endParaRPr lang="en-US" altLang="zh-CN">
              <a:sym typeface="+mn-ea"/>
            </a:endParaRPr>
          </a:p>
          <a:p>
            <a:pPr marL="0" indent="0">
              <a:buNone/>
            </a:pPr>
            <a:r>
              <a:rPr lang="en-US" altLang="zh-CN"/>
              <a:t>2</a:t>
            </a:r>
            <a:r>
              <a:t>小时走了多远？</a:t>
            </a:r>
            <a:r>
              <a:rPr lang="en-US" altLang="zh-CN"/>
              <a:t>e^2</a:t>
            </a:r>
            <a:endParaRPr lang="en-US" altLang="zh-CN"/>
          </a:p>
          <a:p>
            <a:pPr marL="0" indent="0">
              <a:buNone/>
            </a:pPr>
            <a:r>
              <a:rPr lang="en-US" altLang="zh-CN"/>
              <a:t>t</a:t>
            </a:r>
            <a:r>
              <a:t>小时走了多远？</a:t>
            </a:r>
            <a:r>
              <a:rPr lang="en-US" altLang="zh-CN"/>
              <a:t>e^</a:t>
            </a:r>
            <a:r>
              <a:t>（</a:t>
            </a:r>
            <a:r>
              <a:rPr lang="en-US" altLang="zh-CN"/>
              <a:t>r*t)</a:t>
            </a:r>
            <a:endParaRPr lang="en-US" altLang="zh-CN"/>
          </a:p>
        </p:txBody>
      </p:sp>
      <p:sp>
        <p:nvSpPr>
          <p:cNvPr id="5" name="文本框 4"/>
          <p:cNvSpPr txBox="1"/>
          <p:nvPr/>
        </p:nvSpPr>
        <p:spPr>
          <a:xfrm>
            <a:off x="669925" y="374015"/>
            <a:ext cx="7289800" cy="1753235"/>
          </a:xfrm>
          <a:prstGeom prst="rect">
            <a:avLst/>
          </a:prstGeom>
          <a:noFill/>
        </p:spPr>
        <p:txBody>
          <a:bodyPr wrap="square" rtlCol="0">
            <a:spAutoFit/>
          </a:bodyPr>
          <a:p>
            <a:r>
              <a:rPr lang="zh-CN" altLang="en-US" sz="5400">
                <a:solidFill>
                  <a:srgbClr val="FF0000"/>
                </a:solidFill>
              </a:rPr>
              <a:t>连续运动</a:t>
            </a:r>
            <a:r>
              <a:rPr lang="en-US" altLang="zh-CN" sz="5400">
                <a:solidFill>
                  <a:srgbClr val="FF0000"/>
                </a:solidFill>
              </a:rPr>
              <a:t> vs </a:t>
            </a:r>
            <a:r>
              <a:rPr lang="zh-CN" altLang="en-US" sz="5400">
                <a:solidFill>
                  <a:srgbClr val="FF0000"/>
                </a:solidFill>
              </a:rPr>
              <a:t>间断</a:t>
            </a:r>
            <a:r>
              <a:rPr lang="zh-CN" altLang="en-US" sz="5400">
                <a:solidFill>
                  <a:srgbClr val="FF0000"/>
                </a:solidFill>
                <a:sym typeface="+mn-ea"/>
              </a:rPr>
              <a:t>运动</a:t>
            </a:r>
            <a:endParaRPr lang="zh-CN" altLang="en-US" sz="5400">
              <a:solidFill>
                <a:srgbClr val="FF0000"/>
              </a:solidFill>
            </a:endParaRPr>
          </a:p>
          <a:p>
            <a:endParaRPr lang="en-US" altLang="zh-CN" sz="5400">
              <a:solidFill>
                <a:srgbClr val="FF0000"/>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自然常数</a:t>
            </a:r>
            <a:r>
              <a:rPr lang="en-US" altLang="zh-CN"/>
              <a:t>e</a:t>
            </a:r>
            <a:r>
              <a:t>在利息计算中的解释</a:t>
            </a:r>
          </a:p>
        </p:txBody>
      </p:sp>
      <p:sp>
        <p:nvSpPr>
          <p:cNvPr id="4" name="文本框 3"/>
          <p:cNvSpPr txBox="1"/>
          <p:nvPr/>
        </p:nvSpPr>
        <p:spPr>
          <a:xfrm>
            <a:off x="885825" y="2726690"/>
            <a:ext cx="10420985" cy="1198880"/>
          </a:xfrm>
          <a:prstGeom prst="rect">
            <a:avLst/>
          </a:prstGeom>
          <a:noFill/>
        </p:spPr>
        <p:txBody>
          <a:bodyPr wrap="square" rtlCol="0">
            <a:spAutoFit/>
          </a:bodyPr>
          <a:p>
            <a:r>
              <a:rPr lang="en-US" altLang="zh-CN"/>
              <a:t>        </a:t>
            </a:r>
            <a:r>
              <a:rPr lang="zh-CN" altLang="en-US"/>
              <a:t>设</a:t>
            </a:r>
            <a:r>
              <a:rPr lang="en-US" altLang="zh-CN"/>
              <a:t>1</a:t>
            </a:r>
            <a:r>
              <a:rPr lang="zh-CN" altLang="en-US"/>
              <a:t>单位货币存款年化利率是</a:t>
            </a:r>
            <a:r>
              <a:rPr lang="en-US" altLang="zh-CN"/>
              <a:t>100%</a:t>
            </a:r>
            <a:r>
              <a:rPr lang="zh-CN" altLang="en-US"/>
              <a:t>也即是</a:t>
            </a:r>
            <a:r>
              <a:rPr lang="en-US" altLang="zh-CN"/>
              <a:t>1</a:t>
            </a:r>
            <a:r>
              <a:rPr lang="zh-CN" altLang="en-US"/>
              <a:t>，当年的计息周期为</a:t>
            </a:r>
            <a:r>
              <a:rPr lang="en-US" altLang="zh-CN"/>
              <a:t>n</a:t>
            </a:r>
            <a:r>
              <a:rPr lang="zh-CN" altLang="en-US"/>
              <a:t>次，则每次利率为</a:t>
            </a:r>
            <a:r>
              <a:rPr lang="en-US" altLang="zh-CN"/>
              <a:t>1/n</a:t>
            </a:r>
            <a:r>
              <a:rPr lang="zh-CN" altLang="en-US"/>
              <a:t>，</a:t>
            </a:r>
            <a:r>
              <a:rPr lang="zh-CN" altLang="en-US"/>
              <a:t>当一年中计息频次无穷大时，货币的终值有极限，收敛于ｅ。</a:t>
            </a:r>
            <a:endParaRPr lang="zh-CN" altLang="en-US"/>
          </a:p>
          <a:p>
            <a:endParaRPr lang="zh-CN" altLang="en-US"/>
          </a:p>
          <a:p>
            <a:r>
              <a:rPr lang="zh-CN" altLang="en-US"/>
              <a:t>　　但是在实务中，不存在</a:t>
            </a:r>
            <a:r>
              <a:rPr lang="en-US" altLang="zh-CN"/>
              <a:t>100%</a:t>
            </a:r>
            <a:r>
              <a:rPr lang="zh-CN" altLang="en-US"/>
              <a:t>的年化利率，设我们的年化利率是</a:t>
            </a:r>
            <a:r>
              <a:rPr lang="en-US" altLang="zh-CN"/>
              <a:t>r</a:t>
            </a:r>
            <a:r>
              <a:rPr lang="zh-CN" altLang="en-US"/>
              <a:t>，有</a:t>
            </a:r>
            <a:r>
              <a:rPr lang="zh-CN" altLang="en-US"/>
              <a:t>：</a:t>
            </a:r>
            <a:endParaRPr lang="zh-CN" altLang="en-US"/>
          </a:p>
        </p:txBody>
      </p:sp>
      <p:graphicFrame>
        <p:nvGraphicFramePr>
          <p:cNvPr id="10" name="对象 9">
            <a:hlinkClick r:id="" action="ppaction://ole?verb="/>
          </p:cNvPr>
          <p:cNvGraphicFramePr>
            <a:graphicFrameLocks noChangeAspect="1"/>
          </p:cNvGraphicFramePr>
          <p:nvPr/>
        </p:nvGraphicFramePr>
        <p:xfrm>
          <a:off x="3387090" y="1439545"/>
          <a:ext cx="5087620" cy="1049020"/>
        </p:xfrm>
        <a:graphic>
          <a:graphicData uri="http://schemas.openxmlformats.org/presentationml/2006/ole">
            <mc:AlternateContent xmlns:mc="http://schemas.openxmlformats.org/markup-compatibility/2006">
              <mc:Choice xmlns:v="urn:schemas-microsoft-com:vml" Requires="v">
                <p:oleObj spid="_x0000_s11" name="" r:id="rId1" imgW="2095500" imgH="431800" progId="Equation.KSEE3">
                  <p:embed/>
                </p:oleObj>
              </mc:Choice>
              <mc:Fallback>
                <p:oleObj name="" r:id="rId1" imgW="2095500" imgH="431800" progId="Equation.KSEE3">
                  <p:embed/>
                  <p:pic>
                    <p:nvPicPr>
                      <p:cNvPr id="0" name="图片 1025"/>
                      <p:cNvPicPr/>
                      <p:nvPr/>
                    </p:nvPicPr>
                    <p:blipFill>
                      <a:blip r:embed="rId2"/>
                      <a:stretch>
                        <a:fillRect/>
                      </a:stretch>
                    </p:blipFill>
                    <p:spPr>
                      <a:xfrm>
                        <a:off x="3387090" y="1439545"/>
                        <a:ext cx="5087620" cy="1049020"/>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3232785" y="4074795"/>
          <a:ext cx="5396230" cy="1049020"/>
        </p:xfrm>
        <a:graphic>
          <a:graphicData uri="http://schemas.openxmlformats.org/presentationml/2006/ole">
            <mc:AlternateContent xmlns:mc="http://schemas.openxmlformats.org/markup-compatibility/2006">
              <mc:Choice xmlns:v="urn:schemas-microsoft-com:vml" Requires="v">
                <p:oleObj spid="_x0000_s15" name="" r:id="rId3" imgW="2222500" imgH="431800" progId="Equation.KSEE3">
                  <p:embed/>
                </p:oleObj>
              </mc:Choice>
              <mc:Fallback>
                <p:oleObj name="" r:id="rId3" imgW="2222500" imgH="431800" progId="Equation.KSEE3">
                  <p:embed/>
                  <p:pic>
                    <p:nvPicPr>
                      <p:cNvPr id="0" name="图片 1025"/>
                      <p:cNvPicPr/>
                      <p:nvPr/>
                    </p:nvPicPr>
                    <p:blipFill>
                      <a:blip r:embed="rId4"/>
                      <a:stretch>
                        <a:fillRect/>
                      </a:stretch>
                    </p:blipFill>
                    <p:spPr>
                      <a:xfrm>
                        <a:off x="3232785" y="4074795"/>
                        <a:ext cx="5396230" cy="1049020"/>
                      </a:xfrm>
                      <a:prstGeom prst="rect">
                        <a:avLst/>
                      </a:prstGeom>
                    </p:spPr>
                  </p:pic>
                </p:oleObj>
              </mc:Fallback>
            </mc:AlternateContent>
          </a:graphicData>
        </a:graphic>
      </p:graphicFrame>
    </p:spTree>
    <p:custDataLst>
      <p:tags r:id="rId5"/>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连续复利的计算公式</a:t>
            </a:r>
            <a:endParaRPr lang="zh-CN" altLang="en-US"/>
          </a:p>
        </p:txBody>
      </p:sp>
      <p:sp>
        <p:nvSpPr>
          <p:cNvPr id="3" name="内容占位符 2"/>
          <p:cNvSpPr>
            <a:spLocks noGrp="1"/>
          </p:cNvSpPr>
          <p:nvPr>
            <p:ph idx="1"/>
          </p:nvPr>
        </p:nvSpPr>
        <p:spPr>
          <a:xfrm>
            <a:off x="1240747" y="1178525"/>
            <a:ext cx="10852237" cy="5041355"/>
          </a:xfrm>
        </p:spPr>
        <p:txBody>
          <a:bodyPr/>
          <a:p>
            <a:pPr marL="0" indent="0">
              <a:buNone/>
            </a:pPr>
            <a:endParaRPr lang="zh-CN" altLang="en-US"/>
          </a:p>
          <a:p>
            <a:pPr marL="0" indent="0">
              <a:buNone/>
            </a:pPr>
            <a:endParaRPr lang="zh-CN" altLang="en-US"/>
          </a:p>
          <a:p>
            <a:pPr marL="0" indent="0">
              <a:buNone/>
            </a:pPr>
            <a:endParaRPr lang="zh-CN" altLang="en-US"/>
          </a:p>
          <a:p>
            <a:pPr marL="0" indent="0">
              <a:buNone/>
            </a:pPr>
            <a:endParaRPr lang="zh-CN" altLang="en-US"/>
          </a:p>
          <a:p>
            <a:pPr marL="0" indent="0">
              <a:buNone/>
            </a:pPr>
            <a:endParaRPr lang="zh-CN" altLang="en-US"/>
          </a:p>
          <a:p>
            <a:pPr marL="0" indent="0">
              <a:buNone/>
            </a:pPr>
            <a:r>
              <a:rPr lang="zh-CN" altLang="en-US"/>
              <a:t>                                     其中，</a:t>
            </a:r>
            <a:r>
              <a:rPr lang="en-US" altLang="zh-CN"/>
              <a:t>FV</a:t>
            </a:r>
            <a:r>
              <a:rPr lang="en-US" altLang="zh-CN" baseline="-25000">
                <a:solidFill>
                  <a:schemeClr val="tx1">
                    <a:lumMod val="75000"/>
                    <a:lumOff val="25000"/>
                  </a:schemeClr>
                </a:solidFill>
                <a:uFillTx/>
              </a:rPr>
              <a:t>t</a:t>
            </a:r>
            <a:r>
              <a:rPr lang="en-US" altLang="zh-CN"/>
              <a:t> - </a:t>
            </a:r>
            <a:r>
              <a:t>货币终值</a:t>
            </a:r>
          </a:p>
          <a:p>
            <a:pPr marL="0" indent="0">
              <a:buNone/>
            </a:pPr>
            <a:r>
              <a:t>                                              </a:t>
            </a:r>
            <a:r>
              <a:rPr lang="en-US" altLang="zh-CN"/>
              <a:t>PV - </a:t>
            </a:r>
            <a:r>
              <a:t>货币当前价值</a:t>
            </a:r>
          </a:p>
          <a:p>
            <a:pPr marL="0" indent="0">
              <a:buNone/>
            </a:pPr>
            <a:r>
              <a:t>                                              </a:t>
            </a:r>
            <a:r>
              <a:rPr lang="en-US" altLang="zh-CN"/>
              <a:t>e - </a:t>
            </a:r>
            <a:r>
              <a:t>自然常数</a:t>
            </a:r>
            <a:r>
              <a:rPr>
                <a:latin typeface="微软雅黑" panose="020B0503020204020204" charset="-122"/>
                <a:ea typeface="微软雅黑" panose="020B0503020204020204" charset="-122"/>
              </a:rPr>
              <a:t>≈</a:t>
            </a:r>
            <a:r>
              <a:rPr lang="en-US" altLang="zh-CN"/>
              <a:t>2.718</a:t>
            </a:r>
            <a:endParaRPr lang="en-US" altLang="zh-CN"/>
          </a:p>
          <a:p>
            <a:pPr marL="0" indent="0">
              <a:buNone/>
            </a:pPr>
            <a:r>
              <a:t>                                              </a:t>
            </a:r>
            <a:r>
              <a:rPr lang="en-US" altLang="zh-CN"/>
              <a:t>r - </a:t>
            </a:r>
            <a:r>
              <a:t>单位时长利率</a:t>
            </a:r>
          </a:p>
          <a:p>
            <a:pPr marL="0" indent="0">
              <a:buNone/>
            </a:pPr>
            <a:r>
              <a:t>                                              </a:t>
            </a:r>
            <a:r>
              <a:rPr lang="en-US" altLang="zh-CN"/>
              <a:t>t - </a:t>
            </a:r>
            <a:r>
              <a:t>计息时长</a:t>
            </a:r>
          </a:p>
          <a:p>
            <a:pPr marL="0" indent="0" algn="ctr">
              <a:buNone/>
            </a:pPr>
            <a:r>
              <a:t> </a:t>
            </a:r>
            <a:endParaRPr lang="en-US" altLang="zh-CN"/>
          </a:p>
        </p:txBody>
      </p:sp>
      <p:graphicFrame>
        <p:nvGraphicFramePr>
          <p:cNvPr id="6" name="对象 5">
            <a:hlinkClick r:id="" action="ppaction://ole?verb="/>
          </p:cNvPr>
          <p:cNvGraphicFramePr>
            <a:graphicFrameLocks noChangeAspect="1"/>
          </p:cNvGraphicFramePr>
          <p:nvPr/>
        </p:nvGraphicFramePr>
        <p:xfrm>
          <a:off x="3329623" y="1284288"/>
          <a:ext cx="5090160" cy="1343025"/>
        </p:xfrm>
        <a:graphic>
          <a:graphicData uri="http://schemas.openxmlformats.org/presentationml/2006/ole">
            <mc:AlternateContent xmlns:mc="http://schemas.openxmlformats.org/markup-compatibility/2006">
              <mc:Choice xmlns:v="urn:schemas-microsoft-com:vml" Requires="v">
                <p:oleObj spid="_x0000_s7" name="" r:id="rId1" imgW="914400" imgH="241300" progId="Equation.KSEE3">
                  <p:embed/>
                </p:oleObj>
              </mc:Choice>
              <mc:Fallback>
                <p:oleObj name="" r:id="rId1" imgW="914400" imgH="241300" progId="Equation.KSEE3">
                  <p:embed/>
                  <p:pic>
                    <p:nvPicPr>
                      <p:cNvPr id="0" name="图片 2048"/>
                      <p:cNvPicPr/>
                      <p:nvPr/>
                    </p:nvPicPr>
                    <p:blipFill>
                      <a:blip r:embed="rId2"/>
                      <a:stretch>
                        <a:fillRect/>
                      </a:stretch>
                    </p:blipFill>
                    <p:spPr>
                      <a:xfrm>
                        <a:off x="3329623" y="1284288"/>
                        <a:ext cx="5090160" cy="1343025"/>
                      </a:xfrm>
                      <a:prstGeom prst="rect">
                        <a:avLst/>
                      </a:prstGeom>
                    </p:spPr>
                  </p:pic>
                </p:oleObj>
              </mc:Fallback>
            </mc:AlternateContent>
          </a:graphicData>
        </a:graphic>
      </p:graphicFrame>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间断复利 </a:t>
            </a:r>
            <a:r>
              <a:rPr lang="en-US" altLang="zh-CN"/>
              <a:t>VS </a:t>
            </a:r>
            <a:r>
              <a:t>连续</a:t>
            </a:r>
            <a:r>
              <a:t>复利</a:t>
            </a:r>
          </a:p>
        </p:txBody>
      </p:sp>
      <p:sp>
        <p:nvSpPr>
          <p:cNvPr id="3" name="内容占位符 2"/>
          <p:cNvSpPr>
            <a:spLocks noGrp="1"/>
          </p:cNvSpPr>
          <p:nvPr>
            <p:ph idx="1"/>
          </p:nvPr>
        </p:nvSpPr>
        <p:spPr>
          <a:xfrm>
            <a:off x="669925" y="1296035"/>
            <a:ext cx="10852150" cy="705485"/>
          </a:xfrm>
        </p:spPr>
        <p:txBody>
          <a:bodyPr/>
          <a:p>
            <a:pPr marL="0" indent="0">
              <a:buNone/>
            </a:pPr>
            <a:r>
              <a:rPr lang="zh-CN" altLang="en-US"/>
              <a:t>目前我们已经掌握了两种计算利息的方法：间断复利和连续复利，连续复利因为计息频次高，会产生比间断复利更高的终值。</a:t>
            </a:r>
            <a:endParaRPr lang="zh-CN" altLang="en-US"/>
          </a:p>
        </p:txBody>
      </p:sp>
      <p:graphicFrame>
        <p:nvGraphicFramePr>
          <p:cNvPr id="4" name="表格 3"/>
          <p:cNvGraphicFramePr/>
          <p:nvPr>
            <p:custDataLst>
              <p:tags r:id="rId1"/>
            </p:custDataLst>
          </p:nvPr>
        </p:nvGraphicFramePr>
        <p:xfrm>
          <a:off x="1620520" y="2707640"/>
          <a:ext cx="8695055" cy="2537460"/>
        </p:xfrm>
        <a:graphic>
          <a:graphicData uri="http://schemas.openxmlformats.org/drawingml/2006/table">
            <a:tbl>
              <a:tblPr firstRow="1" bandRow="1">
                <a:tableStyleId>{5C22544A-7EE6-4342-B048-85BDC9FD1C3A}</a:tableStyleId>
              </a:tblPr>
              <a:tblGrid>
                <a:gridCol w="2150110"/>
                <a:gridCol w="3113405"/>
                <a:gridCol w="3431540"/>
              </a:tblGrid>
              <a:tr h="634365">
                <a:tc>
                  <a:txBody>
                    <a:bodyPr/>
                    <a:p>
                      <a:pPr algn="ctr">
                        <a:buNone/>
                      </a:pPr>
                      <a:endParaRPr lang="zh-CN" altLang="en-US" sz="2000"/>
                    </a:p>
                  </a:txBody>
                  <a:tcPr anchor="ctr" anchorCtr="0"/>
                </a:tc>
                <a:tc>
                  <a:txBody>
                    <a:bodyPr/>
                    <a:p>
                      <a:pPr algn="ctr">
                        <a:buNone/>
                      </a:pPr>
                      <a:r>
                        <a:rPr lang="zh-CN" altLang="en-US" sz="2000"/>
                        <a:t>间断复利计息</a:t>
                      </a:r>
                      <a:endParaRPr lang="zh-CN" altLang="en-US" sz="2000"/>
                    </a:p>
                  </a:txBody>
                  <a:tcPr anchor="ctr" anchorCtr="0"/>
                </a:tc>
                <a:tc>
                  <a:txBody>
                    <a:bodyPr/>
                    <a:p>
                      <a:pPr algn="ctr">
                        <a:buNone/>
                      </a:pPr>
                      <a:r>
                        <a:rPr lang="zh-CN" altLang="en-US" sz="2000"/>
                        <a:t>连续复利计息</a:t>
                      </a:r>
                      <a:endParaRPr lang="zh-CN" altLang="en-US" sz="2000"/>
                    </a:p>
                  </a:txBody>
                  <a:tcPr anchor="ctr" anchorCtr="0"/>
                </a:tc>
              </a:tr>
              <a:tr h="634365">
                <a:tc>
                  <a:txBody>
                    <a:bodyPr/>
                    <a:p>
                      <a:pPr algn="ctr">
                        <a:buNone/>
                      </a:pPr>
                      <a:r>
                        <a:rPr lang="zh-CN" altLang="en-US" sz="2000"/>
                        <a:t>公式</a:t>
                      </a:r>
                      <a:endParaRPr lang="zh-CN" altLang="en-US" sz="2000"/>
                    </a:p>
                  </a:txBody>
                  <a:tcPr anchor="ctr" anchorCtr="0"/>
                </a:tc>
                <a:tc>
                  <a:txBody>
                    <a:bodyPr/>
                    <a:p>
                      <a:pPr algn="ctr">
                        <a:buNone/>
                      </a:pPr>
                      <a:endParaRPr lang="zh-CN" altLang="en-US" sz="2000"/>
                    </a:p>
                  </a:txBody>
                  <a:tcPr anchor="ctr" anchorCtr="0"/>
                </a:tc>
                <a:tc>
                  <a:txBody>
                    <a:bodyPr/>
                    <a:p>
                      <a:pPr algn="ctr">
                        <a:buNone/>
                      </a:pPr>
                      <a:endParaRPr lang="zh-CN" altLang="en-US" sz="2000"/>
                    </a:p>
                  </a:txBody>
                  <a:tcPr anchor="ctr" anchorCtr="0"/>
                </a:tc>
              </a:tr>
              <a:tr h="634365">
                <a:tc>
                  <a:txBody>
                    <a:bodyPr/>
                    <a:p>
                      <a:pPr algn="ctr">
                        <a:buNone/>
                      </a:pPr>
                      <a:r>
                        <a:rPr lang="en-US" altLang="zh-CN" sz="2000"/>
                        <a:t>1</a:t>
                      </a:r>
                      <a:r>
                        <a:rPr lang="zh-CN" altLang="en-US" sz="2000"/>
                        <a:t>年（</a:t>
                      </a:r>
                      <a:r>
                        <a:rPr lang="en-US" altLang="zh-CN" sz="2000"/>
                        <a:t>i=5%,t=1</a:t>
                      </a:r>
                      <a:r>
                        <a:rPr lang="zh-CN" altLang="en-US" sz="2000"/>
                        <a:t>）</a:t>
                      </a:r>
                      <a:endParaRPr lang="zh-CN" altLang="en-US" sz="2000"/>
                    </a:p>
                  </a:txBody>
                  <a:tcPr anchor="ctr" anchorCtr="0"/>
                </a:tc>
                <a:tc>
                  <a:txBody>
                    <a:bodyPr/>
                    <a:p>
                      <a:pPr algn="ctr">
                        <a:buNone/>
                      </a:pPr>
                      <a:r>
                        <a:rPr lang="en-US" altLang="zh-CN" sz="2000"/>
                        <a:t>5.00%</a:t>
                      </a:r>
                      <a:endParaRPr lang="en-US" altLang="zh-CN" sz="2000"/>
                    </a:p>
                  </a:txBody>
                  <a:tcPr anchor="ctr" anchorCtr="0"/>
                </a:tc>
                <a:tc>
                  <a:txBody>
                    <a:bodyPr/>
                    <a:p>
                      <a:pPr algn="ctr">
                        <a:buNone/>
                      </a:pPr>
                      <a:r>
                        <a:rPr lang="en-US" altLang="zh-CN" sz="2000"/>
                        <a:t>5.127%</a:t>
                      </a:r>
                      <a:endParaRPr lang="en-US" altLang="zh-CN" sz="2000"/>
                    </a:p>
                  </a:txBody>
                  <a:tcPr anchor="ctr" anchorCtr="0"/>
                </a:tc>
              </a:tr>
              <a:tr h="634365">
                <a:tc>
                  <a:txBody>
                    <a:bodyPr/>
                    <a:p>
                      <a:pPr algn="ctr">
                        <a:buNone/>
                      </a:pPr>
                      <a:r>
                        <a:rPr lang="en-US" altLang="zh-CN" sz="2000"/>
                        <a:t>5</a:t>
                      </a:r>
                      <a:r>
                        <a:rPr lang="zh-CN" altLang="en-US" sz="2000"/>
                        <a:t>年</a:t>
                      </a:r>
                      <a:r>
                        <a:rPr lang="en-US" altLang="zh-CN" sz="2000"/>
                        <a:t>(i=5%,t=5)</a:t>
                      </a:r>
                      <a:endParaRPr lang="en-US" altLang="zh-CN" sz="2000"/>
                    </a:p>
                  </a:txBody>
                  <a:tcPr anchor="ctr" anchorCtr="0"/>
                </a:tc>
                <a:tc>
                  <a:txBody>
                    <a:bodyPr/>
                    <a:p>
                      <a:pPr algn="ctr">
                        <a:buNone/>
                      </a:pPr>
                      <a:r>
                        <a:rPr lang="en-US" altLang="zh-CN" sz="2000"/>
                        <a:t>27.628%</a:t>
                      </a:r>
                      <a:endParaRPr lang="en-US" altLang="zh-CN" sz="2000"/>
                    </a:p>
                  </a:txBody>
                  <a:tcPr anchor="ctr" anchorCtr="0"/>
                </a:tc>
                <a:tc>
                  <a:txBody>
                    <a:bodyPr/>
                    <a:p>
                      <a:pPr algn="ctr">
                        <a:buNone/>
                      </a:pPr>
                      <a:r>
                        <a:rPr lang="en-US" altLang="zh-CN" sz="2000"/>
                        <a:t>28.403%</a:t>
                      </a:r>
                      <a:endParaRPr lang="en-US" altLang="zh-CN" sz="2000"/>
                    </a:p>
                  </a:txBody>
                  <a:tcPr anchor="ctr" anchorCtr="0"/>
                </a:tc>
              </a:tr>
            </a:tbl>
          </a:graphicData>
        </a:graphic>
      </p:graphicFrame>
      <p:graphicFrame>
        <p:nvGraphicFramePr>
          <p:cNvPr id="6" name="对象 5">
            <a:hlinkClick r:id="" action="ppaction://ole?verb="/>
          </p:cNvPr>
          <p:cNvGraphicFramePr>
            <a:graphicFrameLocks noChangeAspect="1"/>
          </p:cNvGraphicFramePr>
          <p:nvPr/>
        </p:nvGraphicFramePr>
        <p:xfrm>
          <a:off x="7606665" y="3394710"/>
          <a:ext cx="2084070" cy="549910"/>
        </p:xfrm>
        <a:graphic>
          <a:graphicData uri="http://schemas.openxmlformats.org/presentationml/2006/ole">
            <mc:AlternateContent xmlns:mc="http://schemas.openxmlformats.org/markup-compatibility/2006">
              <mc:Choice xmlns:v="urn:schemas-microsoft-com:vml" Requires="v">
                <p:oleObj spid="_x0000_s7" name="" r:id="rId2" imgW="914400" imgH="241300" progId="Equation.KSEE3">
                  <p:embed/>
                </p:oleObj>
              </mc:Choice>
              <mc:Fallback>
                <p:oleObj name="" r:id="rId2" imgW="914400" imgH="241300" progId="Equation.KSEE3">
                  <p:embed/>
                  <p:pic>
                    <p:nvPicPr>
                      <p:cNvPr id="0" name="图片 2048"/>
                      <p:cNvPicPr/>
                      <p:nvPr/>
                    </p:nvPicPr>
                    <p:blipFill>
                      <a:blip r:embed="rId3"/>
                      <a:stretch>
                        <a:fillRect/>
                      </a:stretch>
                    </p:blipFill>
                    <p:spPr>
                      <a:xfrm>
                        <a:off x="7606665" y="3394710"/>
                        <a:ext cx="2084070" cy="5499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4107498" y="3394393"/>
          <a:ext cx="2604135" cy="550545"/>
        </p:xfrm>
        <a:graphic>
          <a:graphicData uri="http://schemas.openxmlformats.org/presentationml/2006/ole">
            <mc:AlternateContent xmlns:mc="http://schemas.openxmlformats.org/markup-compatibility/2006">
              <mc:Choice xmlns:v="urn:schemas-microsoft-com:vml" Requires="v">
                <p:oleObj spid="_x0000_s1025" name="" r:id="rId4" imgW="1143000" imgH="241300" progId="Equation.KSEE3">
                  <p:embed/>
                </p:oleObj>
              </mc:Choice>
              <mc:Fallback>
                <p:oleObj name="" r:id="rId4" imgW="1143000" imgH="241300" progId="Equation.KSEE3">
                  <p:embed/>
                  <p:pic>
                    <p:nvPicPr>
                      <p:cNvPr id="0" name="图片 1024"/>
                      <p:cNvPicPr/>
                      <p:nvPr/>
                    </p:nvPicPr>
                    <p:blipFill>
                      <a:blip r:embed="rId5"/>
                      <a:stretch>
                        <a:fillRect/>
                      </a:stretch>
                    </p:blipFill>
                    <p:spPr>
                      <a:xfrm>
                        <a:off x="4107498" y="3394393"/>
                        <a:ext cx="2604135" cy="550545"/>
                      </a:xfrm>
                      <a:prstGeom prst="rect">
                        <a:avLst/>
                      </a:prstGeom>
                    </p:spPr>
                  </p:pic>
                </p:oleObj>
              </mc:Fallback>
            </mc:AlternateContent>
          </a:graphicData>
        </a:graphic>
      </p:graphicFrame>
      <p:sp>
        <p:nvSpPr>
          <p:cNvPr id="8" name="文本框 7"/>
          <p:cNvSpPr txBox="1"/>
          <p:nvPr/>
        </p:nvSpPr>
        <p:spPr>
          <a:xfrm>
            <a:off x="3595370" y="2220595"/>
            <a:ext cx="5792470" cy="368300"/>
          </a:xfrm>
          <a:prstGeom prst="rect">
            <a:avLst/>
          </a:prstGeom>
          <a:noFill/>
        </p:spPr>
        <p:txBody>
          <a:bodyPr wrap="square" rtlCol="0">
            <a:spAutoFit/>
          </a:bodyPr>
          <a:p>
            <a:r>
              <a:rPr lang="zh-CN" altLang="en-US"/>
              <a:t>设年利率是</a:t>
            </a:r>
            <a:r>
              <a:rPr lang="en-US" altLang="zh-CN"/>
              <a:t>5%</a:t>
            </a:r>
            <a:r>
              <a:rPr lang="zh-CN" altLang="en-US"/>
              <a:t>两种计息方式的利息差异</a:t>
            </a:r>
            <a:endParaRPr lang="zh-CN" altLang="en-US"/>
          </a:p>
        </p:txBody>
      </p:sp>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远期与期货定价理论</a:t>
            </a:r>
            <a:r>
              <a:rPr lang="en-US" altLang="zh-CN"/>
              <a:t>——</a:t>
            </a:r>
            <a:r>
              <a:t>无套利定价理论</a:t>
            </a:r>
          </a:p>
        </p:txBody>
      </p:sp>
      <p:sp>
        <p:nvSpPr>
          <p:cNvPr id="3" name="内容占位符 2"/>
          <p:cNvSpPr>
            <a:spLocks noGrp="1"/>
          </p:cNvSpPr>
          <p:nvPr>
            <p:ph idx="1"/>
          </p:nvPr>
        </p:nvSpPr>
        <p:spPr/>
        <p:txBody>
          <a:bodyPr/>
          <a:p>
            <a:pPr marL="0" indent="0">
              <a:buNone/>
            </a:pPr>
            <a:r>
              <a:rPr lang="zh-CN" altLang="en-US"/>
              <a:t>远期与期货的定价理论主要包括</a:t>
            </a:r>
            <a:r>
              <a:rPr lang="zh-CN" altLang="en-US" b="1"/>
              <a:t>无套利定价理论</a:t>
            </a:r>
            <a:r>
              <a:rPr lang="zh-CN" altLang="en-US"/>
              <a:t>和</a:t>
            </a:r>
            <a:r>
              <a:rPr lang="zh-CN" altLang="en-US" b="1"/>
              <a:t>持有成本理论。</a:t>
            </a:r>
            <a:endParaRPr lang="zh-CN" altLang="en-US" b="1"/>
          </a:p>
          <a:p>
            <a:pPr marL="0" indent="0">
              <a:buNone/>
            </a:pPr>
            <a:r>
              <a:rPr lang="zh-CN" altLang="en-US" b="1"/>
              <a:t>根据无套利定价理论，如果两种金融资产未来某一时点的现金流完全相同（称为互为复制），则当前的价格必相同。</a:t>
            </a:r>
            <a:r>
              <a:rPr lang="zh-CN" altLang="en-US"/>
              <a:t>当两项资产的价格存在差异时，投资者可以通过</a:t>
            </a:r>
            <a:r>
              <a:rPr lang="en-US" altLang="zh-CN"/>
              <a:t>“</a:t>
            </a:r>
            <a:r>
              <a:t>买低卖高</a:t>
            </a:r>
            <a:r>
              <a:rPr lang="en-US" altLang="zh-CN"/>
              <a:t>”</a:t>
            </a:r>
            <a:r>
              <a:t>获得无风险收益，即存在套利机会。如果市场是有效率的话，市场价格必然由于套利行为做出相应调整，重新回到均衡的价格状态，套利机会随之消失。</a:t>
            </a:r>
          </a:p>
          <a:p>
            <a:pPr marL="0" indent="0">
              <a:buNone/>
            </a:pP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UNIT_TABLE_BEAUTIFY" val="smartTable{457632eb-42af-43ea-ac91-6d101889550e}"/>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74.xml><?xml version="1.0" encoding="utf-8"?>
<p:tagLst xmlns:p="http://schemas.openxmlformats.org/presentationml/2006/main">
  <p:tag name="KSO_WM_UNIT_TABLE_BEAUTIFY" val="smartTable{713cbc79-daa8-4b71-b3bb-ad4e7ab4411b}"/>
</p:tagLst>
</file>

<file path=ppt/tags/tag75.xml><?xml version="1.0" encoding="utf-8"?>
<p:tagLst xmlns:p="http://schemas.openxmlformats.org/presentationml/2006/main">
  <p:tag name="KSO_WM_BEAUTIFY_FLAG" val="#wm#"/>
  <p:tag name="KSO_WM_TEMPLATE_CATEGORY" val="custom"/>
  <p:tag name="KSO_WM_TEMPLATE_INDEX" val="20187308"/>
</p:tagLst>
</file>

<file path=ppt/tags/tag76.xml><?xml version="1.0" encoding="utf-8"?>
<p:tagLst xmlns:p="http://schemas.openxmlformats.org/presentationml/2006/main">
  <p:tag name="KSO_WM_BEAUTIFY_FLAG" val="#wm#"/>
  <p:tag name="KSO_WM_TEMPLATE_CATEGORY" val="custom"/>
  <p:tag name="KSO_WM_TEMPLATE_INDEX" val="20187308"/>
</p:tagLst>
</file>

<file path=ppt/tags/tag77.xml><?xml version="1.0" encoding="utf-8"?>
<p:tagLst xmlns:p="http://schemas.openxmlformats.org/presentationml/2006/main">
  <p:tag name="KSO_WM_BEAUTIFY_FLAG" val="#wm#"/>
  <p:tag name="KSO_WM_TEMPLATE_CATEGORY" val="custom"/>
  <p:tag name="KSO_WM_TEMPLATE_INDEX" val="20187308"/>
</p:tagLst>
</file>

<file path=ppt/tags/tag78.xml><?xml version="1.0" encoding="utf-8"?>
<p:tagLst xmlns:p="http://schemas.openxmlformats.org/presentationml/2006/main">
  <p:tag name="KSO_WM_BEAUTIFY_FLAG" val="#wm#"/>
  <p:tag name="KSO_WM_TEMPLATE_CATEGORY" val="custom"/>
  <p:tag name="KSO_WM_TEMPLATE_INDEX" val="20187308"/>
</p:tagLst>
</file>

<file path=ppt/tags/tag79.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187308"/>
</p:tagLst>
</file>

<file path=ppt/tags/tag81.xml><?xml version="1.0" encoding="utf-8"?>
<p:tagLst xmlns:p="http://schemas.openxmlformats.org/presentationml/2006/main">
  <p:tag name="KSO_WM_BEAUTIFY_FLAG" val="#wm#"/>
  <p:tag name="KSO_WM_TEMPLATE_CATEGORY" val="custom"/>
  <p:tag name="KSO_WM_TEMPLATE_INDEX" val="20187308"/>
</p:tagLst>
</file>

<file path=ppt/tags/tag82.xml><?xml version="1.0" encoding="utf-8"?>
<p:tagLst xmlns:p="http://schemas.openxmlformats.org/presentationml/2006/main">
  <p:tag name="KSO_WM_BEAUTIFY_FLAG" val="#wm#"/>
  <p:tag name="KSO_WM_TEMPLATE_CATEGORY" val="custom"/>
  <p:tag name="KSO_WM_TEMPLATE_INDEX" val="20187308"/>
</p:tagLst>
</file>

<file path=ppt/tags/tag83.xml><?xml version="1.0" encoding="utf-8"?>
<p:tagLst xmlns:p="http://schemas.openxmlformats.org/presentationml/2006/main">
  <p:tag name="KSO_WM_BEAUTIFY_FLAG" val="#wm#"/>
  <p:tag name="KSO_WM_TEMPLATE_CATEGORY" val="custom"/>
  <p:tag name="KSO_WM_TEMPLATE_INDEX" val="20187308"/>
</p:tagLst>
</file>

<file path=ppt/tags/tag84.xml><?xml version="1.0" encoding="utf-8"?>
<p:tagLst xmlns:p="http://schemas.openxmlformats.org/presentationml/2006/main">
  <p:tag name="KSO_WM_BEAUTIFY_FLAG" val="#wm#"/>
  <p:tag name="KSO_WM_TEMPLATE_CATEGORY" val="custom"/>
  <p:tag name="KSO_WM_TEMPLATE_INDEX" val="20187308"/>
</p:tagLst>
</file>

<file path=ppt/tags/tag85.xml><?xml version="1.0" encoding="utf-8"?>
<p:tagLst xmlns:p="http://schemas.openxmlformats.org/presentationml/2006/main">
  <p:tag name="KSO_WM_BEAUTIFY_FLAG" val="#wm#"/>
  <p:tag name="KSO_WM_TEMPLATE_CATEGORY" val="custom"/>
  <p:tag name="KSO_WM_TEMPLATE_INDEX" val="20187308"/>
</p:tagLst>
</file>

<file path=ppt/tags/tag86.xml><?xml version="1.0" encoding="utf-8"?>
<p:tagLst xmlns:p="http://schemas.openxmlformats.org/presentationml/2006/main">
  <p:tag name="KSO_WM_BEAUTIFY_FLAG" val="#wm#"/>
  <p:tag name="KSO_WM_TEMPLATE_CATEGORY" val="custom"/>
  <p:tag name="KSO_WM_TEMPLATE_INDEX" val="20187308"/>
</p:tagLst>
</file>

<file path=ppt/tags/tag87.xml><?xml version="1.0" encoding="utf-8"?>
<p:tagLst xmlns:p="http://schemas.openxmlformats.org/presentationml/2006/main">
  <p:tag name="KSO_WM_BEAUTIFY_FLAG" val="#wm#"/>
  <p:tag name="KSO_WM_TEMPLATE_CATEGORY" val="custom"/>
  <p:tag name="KSO_WM_TEMPLATE_INDEX" val="20187308"/>
</p:tagLst>
</file>

<file path=ppt/tags/tag88.xml><?xml version="1.0" encoding="utf-8"?>
<p:tagLst xmlns:p="http://schemas.openxmlformats.org/presentationml/2006/main">
  <p:tag name="KSO_WM_BEAUTIFY_FLAG" val="#wm#"/>
  <p:tag name="KSO_WM_TEMPLATE_CATEGORY" val="custom"/>
  <p:tag name="KSO_WM_TEMPLATE_INDEX" val="20187308"/>
</p:tagLst>
</file>

<file path=ppt/tags/tag89.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187308"/>
</p:tagLst>
</file>

<file path=ppt/tags/tag91.xml><?xml version="1.0" encoding="utf-8"?>
<p:tagLst xmlns:p="http://schemas.openxmlformats.org/presentationml/2006/main">
  <p:tag name="KSO_WM_BEAUTIFY_FLAG" val="#wm#"/>
  <p:tag name="KSO_WM_TEMPLATE_CATEGORY" val="custom"/>
  <p:tag name="KSO_WM_TEMPLATE_INDEX" val="20187308"/>
</p:tagLst>
</file>

<file path=ppt/tags/tag92.xml><?xml version="1.0" encoding="utf-8"?>
<p:tagLst xmlns:p="http://schemas.openxmlformats.org/presentationml/2006/main">
  <p:tag name="KSO_WM_BEAUTIFY_FLAG" val="#wm#"/>
  <p:tag name="KSO_WM_TEMPLATE_CATEGORY" val="custom"/>
  <p:tag name="KSO_WM_TEMPLATE_INDEX" val="20187308"/>
</p:tagLst>
</file>

<file path=ppt/tags/tag93.xml><?xml version="1.0" encoding="utf-8"?>
<p:tagLst xmlns:p="http://schemas.openxmlformats.org/presentationml/2006/main">
  <p:tag name="COMMONDATA" val="eyJoZGlkIjoiNjVjYWEzNDAyMTdkYzY5ZTU4MWViMmU4ZTJhNjhkY2I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4989</Words>
  <Application>WPS 演示</Application>
  <PresentationFormat>宽屏</PresentationFormat>
  <Paragraphs>324</Paragraphs>
  <Slides>27</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42</vt:i4>
      </vt:variant>
      <vt:variant>
        <vt:lpstr>幻灯片标题</vt:lpstr>
      </vt:variant>
      <vt:variant>
        <vt:i4>27</vt:i4>
      </vt:variant>
    </vt:vector>
  </HeadingPairs>
  <TitlesOfParts>
    <vt:vector size="77" baseType="lpstr">
      <vt:lpstr>Arial</vt:lpstr>
      <vt:lpstr>宋体</vt:lpstr>
      <vt:lpstr>Wingdings</vt:lpstr>
      <vt:lpstr>微软雅黑</vt:lpstr>
      <vt:lpstr>黑体</vt:lpstr>
      <vt:lpstr>等线</vt:lpstr>
      <vt:lpstr>Arial Unicode MS</vt:lpstr>
      <vt:lpstr>Office 主题​​</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第二章 衍生品定价理论</vt:lpstr>
      <vt:lpstr>PowerPoint 演示文稿</vt:lpstr>
      <vt:lpstr>思考问题</vt:lpstr>
      <vt:lpstr>思考是否计息频次越高，复利越多？</vt:lpstr>
      <vt:lpstr>PowerPoint 演示文稿</vt:lpstr>
      <vt:lpstr>自然常数e在利息计算中的解释</vt:lpstr>
      <vt:lpstr>连续复利的计算公式</vt:lpstr>
      <vt:lpstr>间断复利 VS 连续复利</vt:lpstr>
      <vt:lpstr>远期与期货定价理论——无套利定价理论</vt:lpstr>
      <vt:lpstr>远期与期货定价理论——无套利定价理论</vt:lpstr>
      <vt:lpstr>远期与期货定价理论——持有成本理论</vt:lpstr>
      <vt:lpstr>权益资产的远期价格</vt:lpstr>
      <vt:lpstr>权益资产的远期价格</vt:lpstr>
      <vt:lpstr>权益资产的远期价格</vt:lpstr>
      <vt:lpstr>权益资产的远期价格</vt:lpstr>
      <vt:lpstr>国债期货的定价</vt:lpstr>
      <vt:lpstr>国债期货的定价</vt:lpstr>
      <vt:lpstr>国债期货的定价</vt:lpstr>
      <vt:lpstr>商品期货的定价</vt:lpstr>
      <vt:lpstr>商品期货的定价</vt:lpstr>
      <vt:lpstr>外汇期货的定价</vt:lpstr>
      <vt:lpstr>外汇期货的定价</vt:lpstr>
      <vt:lpstr>不完全市场假设下的定价</vt:lpstr>
      <vt:lpstr>不完全市场假设下的定价</vt:lpstr>
      <vt:lpstr>不完全市场假设下的定价</vt:lpstr>
      <vt:lpstr>本节内容回顾</vt:lpstr>
      <vt:lpstr>课后练习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57</cp:revision>
  <dcterms:created xsi:type="dcterms:W3CDTF">2019-06-19T02:08:00Z</dcterms:created>
  <dcterms:modified xsi:type="dcterms:W3CDTF">2022-10-01T08:06:49Z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08E3BAD21AB44EB88B70D6611B9C03C8</vt:lpwstr>
  </property>
</Properties>
</file>