
<file path=[Content_Types].xml><?xml version="1.0" encoding="utf-8"?>
<Types xmlns="http://schemas.openxmlformats.org/package/2006/content-types">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ags/tag10.xml" ContentType="application/vnd.openxmlformats-officedocument.presentationml.tags+xml"/>
  <Override PartName="/ppt/tags/tag100.xml" ContentType="application/vnd.openxmlformats-officedocument.presentationml.tags+xml"/>
  <Override PartName="/ppt/tags/tag101.xml" ContentType="application/vnd.openxmlformats-officedocument.presentationml.tags+xml"/>
  <Override PartName="/ppt/tags/tag102.xml" ContentType="application/vnd.openxmlformats-officedocument.presentationml.tags+xml"/>
  <Override PartName="/ppt/tags/tag11.xml" ContentType="application/vnd.openxmlformats-officedocument.presentationml.tags+xml"/>
  <Override PartName="/ppt/tags/tag12.xml" ContentType="application/vnd.openxmlformats-officedocument.presentationml.tags+xml"/>
  <Override PartName="/ppt/tags/tag13.xml" ContentType="application/vnd.openxmlformats-officedocument.presentationml.tags+xml"/>
  <Override PartName="/ppt/tags/tag14.xml" ContentType="application/vnd.openxmlformats-officedocument.presentationml.tags+xml"/>
  <Override PartName="/ppt/tags/tag15.xml" ContentType="application/vnd.openxmlformats-officedocument.presentationml.tags+xml"/>
  <Override PartName="/ppt/tags/tag16.xml" ContentType="application/vnd.openxmlformats-officedocument.presentationml.tags+xml"/>
  <Override PartName="/ppt/tags/tag17.xml" ContentType="application/vnd.openxmlformats-officedocument.presentationml.tags+xml"/>
  <Override PartName="/ppt/tags/tag18.xml" ContentType="application/vnd.openxmlformats-officedocument.presentationml.tags+xml"/>
  <Override PartName="/ppt/tags/tag19.xml" ContentType="application/vnd.openxmlformats-officedocument.presentationml.tags+xml"/>
  <Override PartName="/ppt/tags/tag2.xml" ContentType="application/vnd.openxmlformats-officedocument.presentationml.tags+xml"/>
  <Override PartName="/ppt/tags/tag20.xml" ContentType="application/vnd.openxmlformats-officedocument.presentationml.tags+xml"/>
  <Override PartName="/ppt/tags/tag21.xml" ContentType="application/vnd.openxmlformats-officedocument.presentationml.tags+xml"/>
  <Override PartName="/ppt/tags/tag22.xml" ContentType="application/vnd.openxmlformats-officedocument.presentationml.tags+xml"/>
  <Override PartName="/ppt/tags/tag23.xml" ContentType="application/vnd.openxmlformats-officedocument.presentationml.tags+xml"/>
  <Override PartName="/ppt/tags/tag24.xml" ContentType="application/vnd.openxmlformats-officedocument.presentationml.tags+xml"/>
  <Override PartName="/ppt/tags/tag25.xml" ContentType="application/vnd.openxmlformats-officedocument.presentationml.tags+xml"/>
  <Override PartName="/ppt/tags/tag26.xml" ContentType="application/vnd.openxmlformats-officedocument.presentationml.tags+xml"/>
  <Override PartName="/ppt/tags/tag27.xml" ContentType="application/vnd.openxmlformats-officedocument.presentationml.tags+xml"/>
  <Override PartName="/ppt/tags/tag28.xml" ContentType="application/vnd.openxmlformats-officedocument.presentationml.tags+xml"/>
  <Override PartName="/ppt/tags/tag29.xml" ContentType="application/vnd.openxmlformats-officedocument.presentationml.tags+xml"/>
  <Override PartName="/ppt/tags/tag3.xml" ContentType="application/vnd.openxmlformats-officedocument.presentationml.tags+xml"/>
  <Override PartName="/ppt/tags/tag30.xml" ContentType="application/vnd.openxmlformats-officedocument.presentationml.tags+xml"/>
  <Override PartName="/ppt/tags/tag31.xml" ContentType="application/vnd.openxmlformats-officedocument.presentationml.tags+xml"/>
  <Override PartName="/ppt/tags/tag32.xml" ContentType="application/vnd.openxmlformats-officedocument.presentationml.tags+xml"/>
  <Override PartName="/ppt/tags/tag33.xml" ContentType="application/vnd.openxmlformats-officedocument.presentationml.tags+xml"/>
  <Override PartName="/ppt/tags/tag34.xml" ContentType="application/vnd.openxmlformats-officedocument.presentationml.tags+xml"/>
  <Override PartName="/ppt/tags/tag35.xml" ContentType="application/vnd.openxmlformats-officedocument.presentationml.tags+xml"/>
  <Override PartName="/ppt/tags/tag36.xml" ContentType="application/vnd.openxmlformats-officedocument.presentationml.tags+xml"/>
  <Override PartName="/ppt/tags/tag37.xml" ContentType="application/vnd.openxmlformats-officedocument.presentationml.tags+xml"/>
  <Override PartName="/ppt/tags/tag38.xml" ContentType="application/vnd.openxmlformats-officedocument.presentationml.tags+xml"/>
  <Override PartName="/ppt/tags/tag39.xml" ContentType="application/vnd.openxmlformats-officedocument.presentationml.tags+xml"/>
  <Override PartName="/ppt/tags/tag4.xml" ContentType="application/vnd.openxmlformats-officedocument.presentationml.tags+xml"/>
  <Override PartName="/ppt/tags/tag40.xml" ContentType="application/vnd.openxmlformats-officedocument.presentationml.tags+xml"/>
  <Override PartName="/ppt/tags/tag41.xml" ContentType="application/vnd.openxmlformats-officedocument.presentationml.tags+xml"/>
  <Override PartName="/ppt/tags/tag42.xml" ContentType="application/vnd.openxmlformats-officedocument.presentationml.tags+xml"/>
  <Override PartName="/ppt/tags/tag43.xml" ContentType="application/vnd.openxmlformats-officedocument.presentationml.tags+xml"/>
  <Override PartName="/ppt/tags/tag44.xml" ContentType="application/vnd.openxmlformats-officedocument.presentationml.tags+xml"/>
  <Override PartName="/ppt/tags/tag45.xml" ContentType="application/vnd.openxmlformats-officedocument.presentationml.tags+xml"/>
  <Override PartName="/ppt/tags/tag46.xml" ContentType="application/vnd.openxmlformats-officedocument.presentationml.tags+xml"/>
  <Override PartName="/ppt/tags/tag47.xml" ContentType="application/vnd.openxmlformats-officedocument.presentationml.tags+xml"/>
  <Override PartName="/ppt/tags/tag48.xml" ContentType="application/vnd.openxmlformats-officedocument.presentationml.tags+xml"/>
  <Override PartName="/ppt/tags/tag49.xml" ContentType="application/vnd.openxmlformats-officedocument.presentationml.tags+xml"/>
  <Override PartName="/ppt/tags/tag5.xml" ContentType="application/vnd.openxmlformats-officedocument.presentationml.tags+xml"/>
  <Override PartName="/ppt/tags/tag50.xml" ContentType="application/vnd.openxmlformats-officedocument.presentationml.tags+xml"/>
  <Override PartName="/ppt/tags/tag51.xml" ContentType="application/vnd.openxmlformats-officedocument.presentationml.tags+xml"/>
  <Override PartName="/ppt/tags/tag52.xml" ContentType="application/vnd.openxmlformats-officedocument.presentationml.tags+xml"/>
  <Override PartName="/ppt/tags/tag53.xml" ContentType="application/vnd.openxmlformats-officedocument.presentationml.tags+xml"/>
  <Override PartName="/ppt/tags/tag54.xml" ContentType="application/vnd.openxmlformats-officedocument.presentationml.tags+xml"/>
  <Override PartName="/ppt/tags/tag55.xml" ContentType="application/vnd.openxmlformats-officedocument.presentationml.tags+xml"/>
  <Override PartName="/ppt/tags/tag56.xml" ContentType="application/vnd.openxmlformats-officedocument.presentationml.tags+xml"/>
  <Override PartName="/ppt/tags/tag57.xml" ContentType="application/vnd.openxmlformats-officedocument.presentationml.tags+xml"/>
  <Override PartName="/ppt/tags/tag58.xml" ContentType="application/vnd.openxmlformats-officedocument.presentationml.tags+xml"/>
  <Override PartName="/ppt/tags/tag59.xml" ContentType="application/vnd.openxmlformats-officedocument.presentationml.tags+xml"/>
  <Override PartName="/ppt/tags/tag6.xml" ContentType="application/vnd.openxmlformats-officedocument.presentationml.tags+xml"/>
  <Override PartName="/ppt/tags/tag60.xml" ContentType="application/vnd.openxmlformats-officedocument.presentationml.tags+xml"/>
  <Override PartName="/ppt/tags/tag61.xml" ContentType="application/vnd.openxmlformats-officedocument.presentationml.tags+xml"/>
  <Override PartName="/ppt/tags/tag62.xml" ContentType="application/vnd.openxmlformats-officedocument.presentationml.tags+xml"/>
  <Override PartName="/ppt/tags/tag63.xml" ContentType="application/vnd.openxmlformats-officedocument.presentationml.tags+xml"/>
  <Override PartName="/ppt/tags/tag64.xml" ContentType="application/vnd.openxmlformats-officedocument.presentationml.tags+xml"/>
  <Override PartName="/ppt/tags/tag65.xml" ContentType="application/vnd.openxmlformats-officedocument.presentationml.tags+xml"/>
  <Override PartName="/ppt/tags/tag66.xml" ContentType="application/vnd.openxmlformats-officedocument.presentationml.tags+xml"/>
  <Override PartName="/ppt/tags/tag67.xml" ContentType="application/vnd.openxmlformats-officedocument.presentationml.tags+xml"/>
  <Override PartName="/ppt/tags/tag68.xml" ContentType="application/vnd.openxmlformats-officedocument.presentationml.tags+xml"/>
  <Override PartName="/ppt/tags/tag69.xml" ContentType="application/vnd.openxmlformats-officedocument.presentationml.tags+xml"/>
  <Override PartName="/ppt/tags/tag7.xml" ContentType="application/vnd.openxmlformats-officedocument.presentationml.tags+xml"/>
  <Override PartName="/ppt/tags/tag70.xml" ContentType="application/vnd.openxmlformats-officedocument.presentationml.tags+xml"/>
  <Override PartName="/ppt/tags/tag71.xml" ContentType="application/vnd.openxmlformats-officedocument.presentationml.tags+xml"/>
  <Override PartName="/ppt/tags/tag72.xml" ContentType="application/vnd.openxmlformats-officedocument.presentationml.tags+xml"/>
  <Override PartName="/ppt/tags/tag73.xml" ContentType="application/vnd.openxmlformats-officedocument.presentationml.tags+xml"/>
  <Override PartName="/ppt/tags/tag74.xml" ContentType="application/vnd.openxmlformats-officedocument.presentationml.tags+xml"/>
  <Override PartName="/ppt/tags/tag75.xml" ContentType="application/vnd.openxmlformats-officedocument.presentationml.tags+xml"/>
  <Override PartName="/ppt/tags/tag76.xml" ContentType="application/vnd.openxmlformats-officedocument.presentationml.tags+xml"/>
  <Override PartName="/ppt/tags/tag77.xml" ContentType="application/vnd.openxmlformats-officedocument.presentationml.tags+xml"/>
  <Override PartName="/ppt/tags/tag78.xml" ContentType="application/vnd.openxmlformats-officedocument.presentationml.tags+xml"/>
  <Override PartName="/ppt/tags/tag79.xml" ContentType="application/vnd.openxmlformats-officedocument.presentationml.tags+xml"/>
  <Override PartName="/ppt/tags/tag8.xml" ContentType="application/vnd.openxmlformats-officedocument.presentationml.tags+xml"/>
  <Override PartName="/ppt/tags/tag80.xml" ContentType="application/vnd.openxmlformats-officedocument.presentationml.tags+xml"/>
  <Override PartName="/ppt/tags/tag81.xml" ContentType="application/vnd.openxmlformats-officedocument.presentationml.tags+xml"/>
  <Override PartName="/ppt/tags/tag82.xml" ContentType="application/vnd.openxmlformats-officedocument.presentationml.tags+xml"/>
  <Override PartName="/ppt/tags/tag83.xml" ContentType="application/vnd.openxmlformats-officedocument.presentationml.tags+xml"/>
  <Override PartName="/ppt/tags/tag84.xml" ContentType="application/vnd.openxmlformats-officedocument.presentationml.tags+xml"/>
  <Override PartName="/ppt/tags/tag85.xml" ContentType="application/vnd.openxmlformats-officedocument.presentationml.tags+xml"/>
  <Override PartName="/ppt/tags/tag86.xml" ContentType="application/vnd.openxmlformats-officedocument.presentationml.tags+xml"/>
  <Override PartName="/ppt/tags/tag87.xml" ContentType="application/vnd.openxmlformats-officedocument.presentationml.tags+xml"/>
  <Override PartName="/ppt/tags/tag88.xml" ContentType="application/vnd.openxmlformats-officedocument.presentationml.tags+xml"/>
  <Override PartName="/ppt/tags/tag89.xml" ContentType="application/vnd.openxmlformats-officedocument.presentationml.tags+xml"/>
  <Override PartName="/ppt/tags/tag9.xml" ContentType="application/vnd.openxmlformats-officedocument.presentationml.tags+xml"/>
  <Override PartName="/ppt/tags/tag90.xml" ContentType="application/vnd.openxmlformats-officedocument.presentationml.tags+xml"/>
  <Override PartName="/ppt/tags/tag91.xml" ContentType="application/vnd.openxmlformats-officedocument.presentationml.tags+xml"/>
  <Override PartName="/ppt/tags/tag92.xml" ContentType="application/vnd.openxmlformats-officedocument.presentationml.tags+xml"/>
  <Override PartName="/ppt/tags/tag93.xml" ContentType="application/vnd.openxmlformats-officedocument.presentationml.tags+xml"/>
  <Override PartName="/ppt/tags/tag94.xml" ContentType="application/vnd.openxmlformats-officedocument.presentationml.tags+xml"/>
  <Override PartName="/ppt/tags/tag95.xml" ContentType="application/vnd.openxmlformats-officedocument.presentationml.tags+xml"/>
  <Override PartName="/ppt/tags/tag96.xml" ContentType="application/vnd.openxmlformats-officedocument.presentationml.tags+xml"/>
  <Override PartName="/ppt/tags/tag97.xml" ContentType="application/vnd.openxmlformats-officedocument.presentationml.tags+xml"/>
  <Override PartName="/ppt/tags/tag98.xml" ContentType="application/vnd.openxmlformats-officedocument.presentationml.tags+xml"/>
  <Override PartName="/ppt/tags/tag99.xml" ContentType="application/vnd.openxmlformats-officedocument.presentationml.tag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3" Type="http://schemas.openxmlformats.org/package/2006/relationships/metadata/core-properties" Target="docProps/core.xml"/><Relationship Id="rId2" Type="http://schemas.openxmlformats.org/officeDocument/2006/relationships/extended-properties" Target="docProps/app.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427" r:id="rId3"/>
    <p:sldId id="428" r:id="rId4"/>
    <p:sldId id="445" r:id="rId5"/>
    <p:sldId id="446" r:id="rId6"/>
    <p:sldId id="447" r:id="rId7"/>
    <p:sldId id="448" r:id="rId8"/>
    <p:sldId id="449" r:id="rId9"/>
    <p:sldId id="450" r:id="rId10"/>
    <p:sldId id="451" r:id="rId11"/>
    <p:sldId id="452" r:id="rId12"/>
    <p:sldId id="453" r:id="rId13"/>
    <p:sldId id="454" r:id="rId14"/>
    <p:sldId id="455" r:id="rId15"/>
    <p:sldId id="456" r:id="rId16"/>
    <p:sldId id="457" r:id="rId17"/>
    <p:sldId id="458" r:id="rId18"/>
    <p:sldId id="459" r:id="rId19"/>
    <p:sldId id="460" r:id="rId20"/>
    <p:sldId id="461" r:id="rId21"/>
    <p:sldId id="462" r:id="rId22"/>
    <p:sldId id="463" r:id="rId23"/>
    <p:sldId id="464" r:id="rId24"/>
    <p:sldId id="465" r:id="rId25"/>
    <p:sldId id="466" r:id="rId26"/>
    <p:sldId id="467" r:id="rId27"/>
    <p:sldId id="469"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9D9D9"/>
    <a:srgbClr val="FFFFFF"/>
    <a:srgbClr val="DCDCDC"/>
    <a:srgbClr val="F0F0F0"/>
    <a:srgbClr val="E6E6E6"/>
    <a:srgbClr val="C8C8C8"/>
    <a:srgbClr val="FAFAFA"/>
    <a:srgbClr val="BEBEB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度样式 2 - 强调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778" autoAdjust="0"/>
    <p:restoredTop sz="94660"/>
  </p:normalViewPr>
  <p:slideViewPr>
    <p:cSldViewPr snapToGrid="0">
      <p:cViewPr varScale="1">
        <p:scale>
          <a:sx n="99" d="100"/>
          <a:sy n="99" d="100"/>
        </p:scale>
        <p:origin x="84" y="582"/>
      </p:cViewPr>
      <p:guideLst>
        <p:guide orient="horz" pos="2160"/>
        <p:guide pos="3838"/>
      </p:guideLst>
    </p:cSldViewPr>
  </p:slideViewPr>
  <p:notesTextViewPr>
    <p:cViewPr>
      <p:scale>
        <a:sx n="3" d="2"/>
        <a:sy n="3" d="2"/>
      </p:scale>
      <p:origin x="0" y="0"/>
    </p:cViewPr>
  </p:notesTextViewPr>
  <p:notesViewPr>
    <p:cSldViewPr snapToGrid="0">
      <p:cViewPr varScale="1">
        <p:scale>
          <a:sx n="92" d="100"/>
          <a:sy n="92" d="100"/>
        </p:scale>
        <p:origin x="2550" y="102"/>
      </p:cViewPr>
      <p:guideLst/>
    </p:cSldViewPr>
  </p:notes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1" Type="http://schemas.openxmlformats.org/officeDocument/2006/relationships/tableStyles" Target="tableStyles.xml"/><Relationship Id="rId30" Type="http://schemas.openxmlformats.org/officeDocument/2006/relationships/viewProps" Target="viewProps.xml"/><Relationship Id="rId3" Type="http://schemas.openxmlformats.org/officeDocument/2006/relationships/slide" Target="slides/slide1.xml"/><Relationship Id="rId29" Type="http://schemas.openxmlformats.org/officeDocument/2006/relationships/presProps" Target="presProps.xml"/><Relationship Id="rId28" Type="http://schemas.openxmlformats.org/officeDocument/2006/relationships/slide" Target="slides/slide26.xml"/><Relationship Id="rId27" Type="http://schemas.openxmlformats.org/officeDocument/2006/relationships/slide" Target="slides/slide25.xml"/><Relationship Id="rId26" Type="http://schemas.openxmlformats.org/officeDocument/2006/relationships/slide" Target="slides/slide24.xml"/><Relationship Id="rId25" Type="http://schemas.openxmlformats.org/officeDocument/2006/relationships/slide" Target="slides/slide23.xml"/><Relationship Id="rId24" Type="http://schemas.openxmlformats.org/officeDocument/2006/relationships/slide" Target="slides/slide22.xml"/><Relationship Id="rId23" Type="http://schemas.openxmlformats.org/officeDocument/2006/relationships/slide" Target="slides/slide21.xml"/><Relationship Id="rId22" Type="http://schemas.openxmlformats.org/officeDocument/2006/relationships/slide" Target="slides/slide20.xml"/><Relationship Id="rId21" Type="http://schemas.openxmlformats.org/officeDocument/2006/relationships/slide" Target="slides/slide19.xml"/><Relationship Id="rId20" Type="http://schemas.openxmlformats.org/officeDocument/2006/relationships/slide" Target="slides/slide18.xml"/><Relationship Id="rId2" Type="http://schemas.openxmlformats.org/officeDocument/2006/relationships/theme" Target="theme/theme1.xml"/><Relationship Id="rId19" Type="http://schemas.openxmlformats.org/officeDocument/2006/relationships/slide" Target="slides/slide17.xml"/><Relationship Id="rId18" Type="http://schemas.openxmlformats.org/officeDocument/2006/relationships/slide" Target="slides/slide16.xml"/><Relationship Id="rId17" Type="http://schemas.openxmlformats.org/officeDocument/2006/relationships/slide" Target="slides/slide15.xml"/><Relationship Id="rId16" Type="http://schemas.openxmlformats.org/officeDocument/2006/relationships/slide" Target="slides/slide14.xml"/><Relationship Id="rId15" Type="http://schemas.openxmlformats.org/officeDocument/2006/relationships/slide" Target="slides/slide13.xml"/><Relationship Id="rId14" Type="http://schemas.openxmlformats.org/officeDocument/2006/relationships/slide" Target="slides/slide12.xml"/><Relationship Id="rId13" Type="http://schemas.openxmlformats.org/officeDocument/2006/relationships/slide" Target="slides/slide11.xml"/><Relationship Id="rId12" Type="http://schemas.openxmlformats.org/officeDocument/2006/relationships/slide" Target="slides/slide10.xml"/><Relationship Id="rId11" Type="http://schemas.openxmlformats.org/officeDocument/2006/relationships/slide" Target="slides/slide9.xml"/><Relationship Id="rId10" Type="http://schemas.openxmlformats.org/officeDocument/2006/relationships/slide" Target="slides/slide8.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6" Type="http://schemas.openxmlformats.org/officeDocument/2006/relationships/tags" Target="../tags/tag5.xml"/><Relationship Id="rId5" Type="http://schemas.openxmlformats.org/officeDocument/2006/relationships/tags" Target="../tags/tag4.xml"/><Relationship Id="rId4" Type="http://schemas.openxmlformats.org/officeDocument/2006/relationships/tags" Target="../tags/tag3.xml"/><Relationship Id="rId3" Type="http://schemas.openxmlformats.org/officeDocument/2006/relationships/tags" Target="../tags/tag2.xml"/><Relationship Id="rId2" Type="http://schemas.openxmlformats.org/officeDocument/2006/relationships/tags" Target="../tags/tag1.xml"/><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5" Type="http://schemas.openxmlformats.org/officeDocument/2006/relationships/tags" Target="../tags/tag51.xml"/><Relationship Id="rId4" Type="http://schemas.openxmlformats.org/officeDocument/2006/relationships/tags" Target="../tags/tag50.xml"/><Relationship Id="rId3" Type="http://schemas.openxmlformats.org/officeDocument/2006/relationships/tags" Target="../tags/tag49.xml"/><Relationship Id="rId2" Type="http://schemas.openxmlformats.org/officeDocument/2006/relationships/tags" Target="../tags/tag48.xml"/><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6" Type="http://schemas.openxmlformats.org/officeDocument/2006/relationships/tags" Target="../tags/tag56.xml"/><Relationship Id="rId5" Type="http://schemas.openxmlformats.org/officeDocument/2006/relationships/tags" Target="../tags/tag55.xml"/><Relationship Id="rId4" Type="http://schemas.openxmlformats.org/officeDocument/2006/relationships/tags" Target="../tags/tag54.xml"/><Relationship Id="rId3" Type="http://schemas.openxmlformats.org/officeDocument/2006/relationships/tags" Target="../tags/tag53.xml"/><Relationship Id="rId2" Type="http://schemas.openxmlformats.org/officeDocument/2006/relationships/tags" Target="../tags/tag52.xml"/><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6" Type="http://schemas.openxmlformats.org/officeDocument/2006/relationships/tags" Target="../tags/tag10.xml"/><Relationship Id="rId5" Type="http://schemas.openxmlformats.org/officeDocument/2006/relationships/tags" Target="../tags/tag9.xml"/><Relationship Id="rId4" Type="http://schemas.openxmlformats.org/officeDocument/2006/relationships/tags" Target="../tags/tag8.xml"/><Relationship Id="rId3" Type="http://schemas.openxmlformats.org/officeDocument/2006/relationships/tags" Target="../tags/tag7.xml"/><Relationship Id="rId2" Type="http://schemas.openxmlformats.org/officeDocument/2006/relationships/tags" Target="../tags/tag6.xml"/><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6" Type="http://schemas.openxmlformats.org/officeDocument/2006/relationships/tags" Target="../tags/tag15.xml"/><Relationship Id="rId5" Type="http://schemas.openxmlformats.org/officeDocument/2006/relationships/tags" Target="../tags/tag14.xml"/><Relationship Id="rId4" Type="http://schemas.openxmlformats.org/officeDocument/2006/relationships/tags" Target="../tags/tag13.xml"/><Relationship Id="rId3" Type="http://schemas.openxmlformats.org/officeDocument/2006/relationships/tags" Target="../tags/tag12.xml"/><Relationship Id="rId2" Type="http://schemas.openxmlformats.org/officeDocument/2006/relationships/tags" Target="../tags/tag11.xml"/><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7" Type="http://schemas.openxmlformats.org/officeDocument/2006/relationships/tags" Target="../tags/tag21.xml"/><Relationship Id="rId6" Type="http://schemas.openxmlformats.org/officeDocument/2006/relationships/tags" Target="../tags/tag20.xml"/><Relationship Id="rId5" Type="http://schemas.openxmlformats.org/officeDocument/2006/relationships/tags" Target="../tags/tag19.xml"/><Relationship Id="rId4" Type="http://schemas.openxmlformats.org/officeDocument/2006/relationships/tags" Target="../tags/tag18.xml"/><Relationship Id="rId3" Type="http://schemas.openxmlformats.org/officeDocument/2006/relationships/tags" Target="../tags/tag17.xml"/><Relationship Id="rId2" Type="http://schemas.openxmlformats.org/officeDocument/2006/relationships/tags" Target="../tags/tag16.xml"/><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9" Type="http://schemas.openxmlformats.org/officeDocument/2006/relationships/tags" Target="../tags/tag29.xml"/><Relationship Id="rId8" Type="http://schemas.openxmlformats.org/officeDocument/2006/relationships/tags" Target="../tags/tag28.xml"/><Relationship Id="rId7" Type="http://schemas.openxmlformats.org/officeDocument/2006/relationships/tags" Target="../tags/tag27.xml"/><Relationship Id="rId6" Type="http://schemas.openxmlformats.org/officeDocument/2006/relationships/tags" Target="../tags/tag26.xml"/><Relationship Id="rId5" Type="http://schemas.openxmlformats.org/officeDocument/2006/relationships/tags" Target="../tags/tag25.xml"/><Relationship Id="rId4" Type="http://schemas.openxmlformats.org/officeDocument/2006/relationships/tags" Target="../tags/tag24.xml"/><Relationship Id="rId3" Type="http://schemas.openxmlformats.org/officeDocument/2006/relationships/tags" Target="../tags/tag23.xml"/><Relationship Id="rId2" Type="http://schemas.openxmlformats.org/officeDocument/2006/relationships/tags" Target="../tags/tag22.xml"/><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5" Type="http://schemas.openxmlformats.org/officeDocument/2006/relationships/tags" Target="../tags/tag33.xml"/><Relationship Id="rId4" Type="http://schemas.openxmlformats.org/officeDocument/2006/relationships/tags" Target="../tags/tag32.xml"/><Relationship Id="rId3" Type="http://schemas.openxmlformats.org/officeDocument/2006/relationships/tags" Target="../tags/tag31.xml"/><Relationship Id="rId2" Type="http://schemas.openxmlformats.org/officeDocument/2006/relationships/tags" Target="../tags/tag30.xm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4" Type="http://schemas.openxmlformats.org/officeDocument/2006/relationships/tags" Target="../tags/tag36.xml"/><Relationship Id="rId3" Type="http://schemas.openxmlformats.org/officeDocument/2006/relationships/tags" Target="../tags/tag35.xml"/><Relationship Id="rId2" Type="http://schemas.openxmlformats.org/officeDocument/2006/relationships/tags" Target="../tags/tag34.xml"/><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7" Type="http://schemas.openxmlformats.org/officeDocument/2006/relationships/tags" Target="../tags/tag42.xml"/><Relationship Id="rId6" Type="http://schemas.openxmlformats.org/officeDocument/2006/relationships/tags" Target="../tags/tag41.xml"/><Relationship Id="rId5" Type="http://schemas.openxmlformats.org/officeDocument/2006/relationships/tags" Target="../tags/tag40.xml"/><Relationship Id="rId4" Type="http://schemas.openxmlformats.org/officeDocument/2006/relationships/tags" Target="../tags/tag39.xml"/><Relationship Id="rId3" Type="http://schemas.openxmlformats.org/officeDocument/2006/relationships/tags" Target="../tags/tag38.xml"/><Relationship Id="rId2" Type="http://schemas.openxmlformats.org/officeDocument/2006/relationships/tags" Target="../tags/tag37.xml"/><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6" Type="http://schemas.openxmlformats.org/officeDocument/2006/relationships/tags" Target="../tags/tag47.xml"/><Relationship Id="rId5" Type="http://schemas.openxmlformats.org/officeDocument/2006/relationships/tags" Target="../tags/tag46.xml"/><Relationship Id="rId4" Type="http://schemas.openxmlformats.org/officeDocument/2006/relationships/tags" Target="../tags/tag45.xml"/><Relationship Id="rId3" Type="http://schemas.openxmlformats.org/officeDocument/2006/relationships/tags" Target="../tags/tag44.xml"/><Relationship Id="rId2" Type="http://schemas.openxmlformats.org/officeDocument/2006/relationships/tags" Target="../tags/tag43.xml"/><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hasCustomPrompt="1"/>
            <p:custDataLst>
              <p:tags r:id="rId2"/>
            </p:custDataLst>
          </p:nvPr>
        </p:nvSpPr>
        <p:spPr>
          <a:xfrm>
            <a:off x="1198800" y="914400"/>
            <a:ext cx="9799200" cy="2570400"/>
          </a:xfrm>
        </p:spPr>
        <p:txBody>
          <a:bodyPr lIns="90000" tIns="46800" rIns="90000" bIns="46800" anchor="b" anchorCtr="0">
            <a:normAutofit/>
          </a:bodyPr>
          <a:lstStyle>
            <a:lvl1pPr algn="ctr">
              <a:defRPr sz="6000" b="1" i="0" spc="300" baseline="0">
                <a:solidFill>
                  <a:schemeClr val="tx1">
                    <a:lumMod val="85000"/>
                    <a:lumOff val="15000"/>
                  </a:schemeClr>
                </a:solidFill>
                <a:effectLst/>
              </a:defRPr>
            </a:lvl1pPr>
          </a:lstStyle>
          <a:p>
            <a:r>
              <a:rPr lang="zh-CN" altLang="en-US" dirty="0"/>
              <a:t>单击此处编辑标题</a:t>
            </a:r>
            <a:endParaRPr lang="zh-CN" altLang="en-US" dirty="0"/>
          </a:p>
        </p:txBody>
      </p:sp>
      <p:sp>
        <p:nvSpPr>
          <p:cNvPr id="3" name="副标题 2"/>
          <p:cNvSpPr>
            <a:spLocks noGrp="1"/>
          </p:cNvSpPr>
          <p:nvPr>
            <p:ph type="subTitle" idx="1" hasCustomPrompt="1"/>
            <p:custDataLst>
              <p:tags r:id="rId3"/>
            </p:custDataLst>
          </p:nvPr>
        </p:nvSpPr>
        <p:spPr>
          <a:xfrm>
            <a:off x="1198800" y="3560400"/>
            <a:ext cx="9799200" cy="1472400"/>
          </a:xfrm>
        </p:spPr>
        <p:txBody>
          <a:bodyPr lIns="90000" tIns="46800" rIns="90000" bIns="46800">
            <a:normAutofit/>
          </a:bodyPr>
          <a:lstStyle>
            <a:lvl1pPr marL="0" indent="0" algn="ctr" eaLnBrk="1" fontAlgn="auto" latinLnBrk="0" hangingPunct="1">
              <a:lnSpc>
                <a:spcPct val="110000"/>
              </a:lnSpc>
              <a:buNone/>
              <a:defRPr sz="2400" u="none" strike="noStrike" kern="1200" cap="none" spc="200" normalizeH="0" baseline="0">
                <a:solidFill>
                  <a:schemeClr val="tx1">
                    <a:lumMod val="65000"/>
                    <a:lumOff val="35000"/>
                  </a:schemeClr>
                </a:solidFill>
                <a:uFillTx/>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dirty="0"/>
              <a:t>单击此处编辑副标题</a:t>
            </a:r>
            <a:endParaRPr lang="zh-CN" altLang="en-US" dirty="0"/>
          </a:p>
        </p:txBody>
      </p:sp>
      <p:sp>
        <p:nvSpPr>
          <p:cNvPr id="16" name="日期占位符 15"/>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17" name="页脚占位符 16"/>
          <p:cNvSpPr>
            <a:spLocks noGrp="1"/>
          </p:cNvSpPr>
          <p:nvPr>
            <p:ph type="ftr" sz="quarter" idx="11"/>
            <p:custDataLst>
              <p:tags r:id="rId5"/>
            </p:custDataLst>
          </p:nvPr>
        </p:nvSpPr>
        <p:spPr/>
        <p:txBody>
          <a:bodyPr/>
          <a:lstStyle/>
          <a:p>
            <a:endParaRPr lang="zh-CN" altLang="en-US" dirty="0"/>
          </a:p>
        </p:txBody>
      </p:sp>
      <p:sp>
        <p:nvSpPr>
          <p:cNvPr id="18" name="灯片编号占位符 17"/>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内容">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7" name="内容占位符 6"/>
          <p:cNvSpPr>
            <a:spLocks noGrp="1"/>
          </p:cNvSpPr>
          <p:nvPr>
            <p:ph sz="quarter" idx="13"/>
            <p:custDataLst>
              <p:tags r:id="rId5"/>
            </p:custDataLst>
          </p:nvPr>
        </p:nvSpPr>
        <p:spPr>
          <a:xfrm>
            <a:off x="608400" y="774000"/>
            <a:ext cx="10972800" cy="5482800"/>
          </a:xfrm>
        </p:spPr>
        <p:txBody>
          <a:bodyPr/>
          <a:lstStyle>
            <a:lvl1pPr marL="228600" indent="-228600" eaLnBrk="1" fontAlgn="auto" latinLnBrk="0" hangingPunct="1">
              <a:lnSpc>
                <a:spcPct val="130000"/>
              </a:lnSpc>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末尾幻灯片">
    <p:spTree>
      <p:nvGrpSpPr>
        <p:cNvPr id="1" name=""/>
        <p:cNvGrpSpPr/>
        <p:nvPr/>
      </p:nvGrpSpPr>
      <p:grpSpPr>
        <a:xfrm>
          <a:off x="0" y="0"/>
          <a:ext cx="0" cy="0"/>
          <a:chOff x="0" y="0"/>
          <a:chExt cx="0" cy="0"/>
        </a:xfrm>
      </p:grpSpPr>
      <p:sp>
        <p:nvSpPr>
          <p:cNvPr id="3" name="日期占位符 2"/>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3"/>
            </p:custDataLst>
          </p:nvPr>
        </p:nvSpPr>
        <p:spPr/>
        <p:txBody>
          <a:bodyPr/>
          <a:lstStyle/>
          <a:p>
            <a:endParaRPr lang="zh-CN" altLang="en-US"/>
          </a:p>
        </p:txBody>
      </p:sp>
      <p:sp>
        <p:nvSpPr>
          <p:cNvPr id="5" name="灯片编号占位符 4"/>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
        <p:nvSpPr>
          <p:cNvPr id="2" name="标题 1"/>
          <p:cNvSpPr>
            <a:spLocks noGrp="1"/>
          </p:cNvSpPr>
          <p:nvPr>
            <p:ph type="title" hasCustomPrompt="1"/>
            <p:custDataLst>
              <p:tags r:id="rId5"/>
            </p:custDataLst>
          </p:nvPr>
        </p:nvSpPr>
        <p:spPr>
          <a:xfrm>
            <a:off x="1198800" y="2484000"/>
            <a:ext cx="9799200" cy="1018800"/>
          </a:xfrm>
        </p:spPr>
        <p:txBody>
          <a:bodyPr vert="horz" lIns="90000" tIns="46800" rIns="90000" bIns="46800" rtlCol="0" anchor="t" anchorCtr="0">
            <a:normAutofit/>
          </a:bodyPr>
          <a:lstStyle>
            <a:lvl1pPr marL="0" marR="0" algn="ctr" defTabSz="914400" rtl="0" eaLnBrk="1" fontAlgn="auto" latinLnBrk="0" hangingPunct="1">
              <a:lnSpc>
                <a:spcPct val="100000"/>
              </a:lnSpc>
              <a:buNone/>
              <a:defRPr kumimoji="0" lang="zh-CN" altLang="en-US" sz="6000" b="1" i="0" u="none" strike="noStrike" kern="1200" cap="none" spc="300" normalizeH="0" baseline="0" noProof="1" dirty="0">
                <a:solidFill>
                  <a:schemeClr val="tx1">
                    <a:lumMod val="85000"/>
                    <a:lumOff val="15000"/>
                  </a:schemeClr>
                </a:solidFill>
                <a:effectLst/>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单击此处编辑标题</a:t>
            </a:r>
            <a:endParaRPr>
              <a:sym typeface="+mn-ea"/>
            </a:endParaRPr>
          </a:p>
        </p:txBody>
      </p:sp>
      <p:sp>
        <p:nvSpPr>
          <p:cNvPr id="7" name="文本占位符 6"/>
          <p:cNvSpPr>
            <a:spLocks noGrp="1"/>
          </p:cNvSpPr>
          <p:nvPr>
            <p:ph type="body" sz="quarter" idx="13"/>
            <p:custDataLst>
              <p:tags r:id="rId6"/>
            </p:custDataLst>
          </p:nvPr>
        </p:nvSpPr>
        <p:spPr>
          <a:xfrm>
            <a:off x="1198800" y="3560400"/>
            <a:ext cx="9799200" cy="471600"/>
          </a:xfrm>
        </p:spPr>
        <p:txBody>
          <a:bodyPr lIns="90000" tIns="46800" rIns="90000" bIns="46800">
            <a:normAutofit/>
          </a:bodyPr>
          <a:lstStyle>
            <a:lvl1pPr marL="0" indent="0" algn="ctr">
              <a:lnSpc>
                <a:spcPct val="110000"/>
              </a:lnSpc>
              <a:buNone/>
              <a:defRPr sz="2400" spc="200" baseline="0">
                <a:solidFill>
                  <a:schemeClr val="tx1">
                    <a:lumMod val="65000"/>
                    <a:lumOff val="35000"/>
                  </a:schemeClr>
                </a:solidFill>
              </a:defRPr>
            </a:lvl1pPr>
          </a:lstStyle>
          <a:p>
            <a:pPr lvl="0"/>
            <a:r>
              <a:rPr lang="zh-CN" altLang="en-US" dirty="0"/>
              <a:t>单击此处编辑母版文本样式</a:t>
            </a:r>
            <a:endParaRPr lang="zh-CN" alt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idx="1"/>
            <p:custDataLst>
              <p:tags r:id="rId3"/>
            </p:custDataLst>
          </p:nvPr>
        </p:nvSpPr>
        <p:spPr>
          <a:xfrm>
            <a:off x="608400" y="1490400"/>
            <a:ext cx="10969200" cy="47592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8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hasCustomPrompt="1"/>
            <p:custDataLst>
              <p:tags r:id="rId2"/>
            </p:custDataLst>
          </p:nvPr>
        </p:nvSpPr>
        <p:spPr>
          <a:xfrm>
            <a:off x="1990800" y="3848400"/>
            <a:ext cx="7768800" cy="766800"/>
          </a:xfrm>
        </p:spPr>
        <p:txBody>
          <a:bodyPr lIns="90000" tIns="46800" rIns="90000" bIns="46800" anchor="b" anchorCtr="0">
            <a:normAutofit/>
          </a:bodyPr>
          <a:lstStyle>
            <a:lvl1pPr>
              <a:defRPr sz="4400" b="1" i="0" u="none" strike="noStrike" kern="1200" cap="none" spc="300" normalizeH="0" baseline="0">
                <a:solidFill>
                  <a:schemeClr val="tx1">
                    <a:lumMod val="85000"/>
                    <a:lumOff val="15000"/>
                  </a:schemeClr>
                </a:solidFill>
                <a:effectLst/>
                <a:uFillTx/>
              </a:defRPr>
            </a:lvl1pPr>
          </a:lstStyle>
          <a:p>
            <a:r>
              <a:rPr lang="zh-CN" altLang="en-US" dirty="0"/>
              <a:t>单击此处编辑标题</a:t>
            </a:r>
            <a:endParaRPr lang="zh-CN" altLang="en-US" dirty="0"/>
          </a:p>
        </p:txBody>
      </p:sp>
      <p:sp>
        <p:nvSpPr>
          <p:cNvPr id="3" name="文本占位符 2"/>
          <p:cNvSpPr>
            <a:spLocks noGrp="1"/>
          </p:cNvSpPr>
          <p:nvPr>
            <p:ph type="body" idx="1" hasCustomPrompt="1"/>
            <p:custDataLst>
              <p:tags r:id="rId3"/>
            </p:custDataLst>
          </p:nvPr>
        </p:nvSpPr>
        <p:spPr>
          <a:xfrm>
            <a:off x="1990800" y="4615200"/>
            <a:ext cx="7768800" cy="867600"/>
          </a:xfrm>
        </p:spPr>
        <p:txBody>
          <a:bodyPr lIns="90000" tIns="46800" rIns="90000" bIns="46800">
            <a:normAutofit/>
          </a:bodyPr>
          <a:lstStyle>
            <a:lvl1pPr marL="0" indent="0" eaLnBrk="1" fontAlgn="auto" latinLnBrk="0" hangingPunct="1">
              <a:lnSpc>
                <a:spcPct val="130000"/>
              </a:lnSpc>
              <a:buNone/>
              <a:defRPr kumimoji="0" lang="zh-CN" altLang="en-US" sz="1800" b="0" i="0" u="none" strike="noStrike" kern="1200" cap="none" spc="150" normalizeH="0" baseline="0" noProof="1">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dirty="0"/>
              <a:t>单击此处编辑文本</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内容占位符 2"/>
          <p:cNvSpPr>
            <a:spLocks noGrp="1"/>
          </p:cNvSpPr>
          <p:nvPr>
            <p:ph sz="half" idx="1"/>
            <p:custDataLst>
              <p:tags r:id="rId3"/>
            </p:custDataLst>
          </p:nvPr>
        </p:nvSpPr>
        <p:spPr>
          <a:xfrm>
            <a:off x="608400" y="1501200"/>
            <a:ext cx="5176800" cy="4748400"/>
          </a:xfrm>
        </p:spPr>
        <p:txBody>
          <a:bodyPr vert="horz" lIns="90000" tIns="46800" rIns="90000" bIns="4680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4" name="内容占位符 3"/>
          <p:cNvSpPr>
            <a:spLocks noGrp="1"/>
          </p:cNvSpPr>
          <p:nvPr>
            <p:ph sz="half" idx="2"/>
            <p:custDataLst>
              <p:tags r:id="rId4"/>
            </p:custDataLst>
          </p:nvPr>
        </p:nvSpPr>
        <p:spPr>
          <a:xfrm>
            <a:off x="6411600" y="1501200"/>
            <a:ext cx="5176800" cy="4748400"/>
          </a:xfrm>
        </p:spPr>
        <p:txBody>
          <a:bodyPr lIns="90000" tIns="46800" rIns="90000" bIns="46800">
            <a:normAutofit/>
          </a:bodyPr>
          <a:lstStyle>
            <a:lvl1pPr marL="228600" indent="-228600" eaLnBrk="1" fontAlgn="auto" latinLnBrk="0" hangingPunct="1">
              <a:lnSpc>
                <a:spcPct val="130000"/>
              </a:lnSpc>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1pPr>
            <a:lvl2pPr marL="685800" indent="-228600" defTabSz="914400" eaLnBrk="1" fontAlgn="auto" latinLnBrk="0" hangingPunct="1">
              <a:lnSpc>
                <a:spcPct val="120000"/>
              </a:lnSpc>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2pPr>
            <a:lvl3pPr marL="1143000" indent="-228600" eaLnBrk="1" fontAlgn="auto" latinLnBrk="0" hangingPunct="1">
              <a:lnSpc>
                <a:spcPct val="120000"/>
              </a:lnSpc>
              <a:buFont typeface="Arial" panose="020B0604020202020204" pitchFamily="34" charset="0"/>
              <a:buChar char="●"/>
              <a:defRPr sz="16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3pPr>
            <a:lvl4pPr marL="1600200" indent="-228600" eaLnBrk="1" fontAlgn="auto" latinLnBrk="0" hangingPunct="1">
              <a:lnSpc>
                <a:spcPct val="120000"/>
              </a:lnSpc>
              <a:buFont typeface="Wingdings" panose="05000000000000000000" charset="0"/>
              <a:buChar char=""/>
              <a:defRPr sz="1400" u="none" strike="noStrike" kern="1200" cap="none" spc="150" normalizeH="0" baseline="0">
                <a:solidFill>
                  <a:schemeClr val="tx1">
                    <a:lumMod val="65000"/>
                    <a:lumOff val="35000"/>
                  </a:schemeClr>
                </a:solidFill>
                <a:latin typeface="Arial" panose="020B0604020202020204" pitchFamily="34" charset="0"/>
                <a:ea typeface="微软雅黑" panose="020B0503020204020204" pitchFamily="34" charset="-122"/>
              </a:defRPr>
            </a:lvl4pPr>
            <a:lvl5pPr eaLnBrk="1" fontAlgn="auto" latinLnBrk="0" hangingPunct="1">
              <a:lnSpc>
                <a:spcPct val="120000"/>
              </a:lnSpc>
              <a:defRPr sz="1400" u="none" strike="noStrike" kern="1200" cap="none" spc="150" normalizeH="0">
                <a:solidFill>
                  <a:schemeClr val="tx1">
                    <a:lumMod val="65000"/>
                    <a:lumOff val="35000"/>
                  </a:schemeClr>
                </a:solidFill>
                <a:latin typeface="Arial" panose="020B0604020202020204" pitchFamily="34" charset="0"/>
                <a:ea typeface="微软雅黑" panose="020B0503020204020204" pitchFamily="34" charset="-122"/>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5" name="日期占位符 4"/>
          <p:cNvSpPr>
            <a:spLocks noGrp="1"/>
          </p:cNvSpPr>
          <p:nvPr>
            <p:ph type="dt" sz="half" idx="10"/>
            <p:custDataLst>
              <p:tags r:id="rId5"/>
            </p:custDataLst>
          </p:nvPr>
        </p:nvSpPr>
        <p:spPr/>
        <p:txBody>
          <a:bodyPr/>
          <a:lstStyle/>
          <a:p>
            <a:fld id="{760FBDFE-C587-4B4C-A407-44438C67B59E}" type="datetimeFigureOut">
              <a:rPr lang="zh-CN" altLang="en-US" smtClean="0"/>
            </a:fld>
            <a:endParaRPr lang="zh-CN" altLang="en-US"/>
          </a:p>
        </p:txBody>
      </p:sp>
      <p:sp>
        <p:nvSpPr>
          <p:cNvPr id="6" name="页脚占位符 5"/>
          <p:cNvSpPr>
            <a:spLocks noGrp="1"/>
          </p:cNvSpPr>
          <p:nvPr>
            <p:ph type="ftr" sz="quarter" idx="11"/>
            <p:custDataLst>
              <p:tags r:id="rId6"/>
            </p:custDataLst>
          </p:nvPr>
        </p:nvSpPr>
        <p:spPr/>
        <p:txBody>
          <a:bodyPr/>
          <a:lstStyle/>
          <a:p>
            <a:endParaRPr lang="zh-CN" altLang="en-US"/>
          </a:p>
        </p:txBody>
      </p:sp>
      <p:sp>
        <p:nvSpPr>
          <p:cNvPr id="7" name="灯片编号占位符 6"/>
          <p:cNvSpPr>
            <a:spLocks noGrp="1"/>
          </p:cNvSpPr>
          <p:nvPr>
            <p:ph type="sldNum" sz="quarter" idx="12"/>
            <p:custDataLst>
              <p:tags r:id="rId7"/>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单击此处编辑母版标题样式</a:t>
            </a:r>
            <a:endParaRPr dirty="0">
              <a:sym typeface="+mn-ea"/>
            </a:endParaRPr>
          </a:p>
        </p:txBody>
      </p:sp>
      <p:sp>
        <p:nvSpPr>
          <p:cNvPr id="3" name="文本占位符 2"/>
          <p:cNvSpPr>
            <a:spLocks noGrp="1"/>
          </p:cNvSpPr>
          <p:nvPr>
            <p:ph type="body" idx="1" hasCustomPrompt="1"/>
            <p:custDataLst>
              <p:tags r:id="rId3"/>
            </p:custDataLst>
          </p:nvPr>
        </p:nvSpPr>
        <p:spPr>
          <a:xfrm>
            <a:off x="608400" y="1429200"/>
            <a:ext cx="5342400" cy="381600"/>
          </a:xfrm>
        </p:spPr>
        <p:txBody>
          <a:bodyPr lIns="101600" tIns="38100" rIns="76200" bIns="38100" anchor="t" anchorCtr="0">
            <a:normAutofit/>
          </a:bodyPr>
          <a:lstStyle>
            <a:lvl1pPr marL="0" indent="0" eaLnBrk="1" fontAlgn="auto" latinLnBrk="0" hangingPunct="1">
              <a:lnSpc>
                <a:spcPct val="100000"/>
              </a:lnSpc>
              <a:spcAft>
                <a:spcPts val="0"/>
              </a:spcAft>
              <a:buNone/>
              <a:defRPr sz="2000" b="1" u="none" strike="noStrike" kern="1200" cap="none" spc="200" normalizeH="0" baseline="0">
                <a:solidFill>
                  <a:schemeClr val="tx1">
                    <a:lumMod val="75000"/>
                    <a:lumOff val="25000"/>
                  </a:schemeClr>
                </a:solidFill>
                <a:uFillTx/>
                <a:latin typeface="Arial" panose="020B0604020202020204" pitchFamily="34" charset="0"/>
                <a:ea typeface="微软雅黑" panose="020B0503020204020204" pitchFamily="34" charset="-12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dirty="0"/>
              <a:t>单击此处编辑文本</a:t>
            </a:r>
            <a:endParaRPr lang="zh-CN" altLang="en-US" dirty="0"/>
          </a:p>
        </p:txBody>
      </p:sp>
      <p:sp>
        <p:nvSpPr>
          <p:cNvPr id="4" name="内容占位符 3"/>
          <p:cNvSpPr>
            <a:spLocks noGrp="1"/>
          </p:cNvSpPr>
          <p:nvPr>
            <p:ph sz="half" idx="2"/>
            <p:custDataLst>
              <p:tags r:id="rId4"/>
            </p:custDataLst>
          </p:nvPr>
        </p:nvSpPr>
        <p:spPr>
          <a:xfrm>
            <a:off x="60840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5" name="文本占位符 4"/>
          <p:cNvSpPr>
            <a:spLocks noGrp="1"/>
          </p:cNvSpPr>
          <p:nvPr>
            <p:ph type="body" sz="quarter" idx="3" hasCustomPrompt="1"/>
            <p:custDataLst>
              <p:tags r:id="rId5"/>
            </p:custDataLst>
          </p:nvPr>
        </p:nvSpPr>
        <p:spPr>
          <a:xfrm>
            <a:off x="6235750" y="1421729"/>
            <a:ext cx="5342400" cy="381600"/>
          </a:xfrm>
        </p:spPr>
        <p:txBody>
          <a:bodyPr vert="horz" lIns="101600" tIns="38100" rIns="76200" bIns="38100" rtlCol="0" anchor="t" anchorCtr="0">
            <a:normAutofit/>
          </a:bodyPr>
          <a:lstStyle>
            <a:lvl1pPr marL="0" marR="0" lvl="0" indent="0" algn="l" defTabSz="914400" rtl="0" eaLnBrk="1" fontAlgn="auto" latinLnBrk="0" hangingPunct="1">
              <a:lnSpc>
                <a:spcPct val="100000"/>
              </a:lnSpc>
              <a:spcBef>
                <a:spcPts val="0"/>
              </a:spcBef>
              <a:spcAft>
                <a:spcPts val="0"/>
              </a:spcAft>
              <a:buFont typeface="Arial" panose="020B0604020202020204" pitchFamily="34" charset="0"/>
              <a:buNone/>
              <a:defRPr kumimoji="0" lang="zh-CN" altLang="en-US" sz="2000" b="1" i="0" u="none" strike="noStrike" kern="1200" cap="none" spc="200" normalizeH="0" baseline="0" noProof="1" dirty="0">
                <a:solidFill>
                  <a:schemeClr val="tx1">
                    <a:lumMod val="75000"/>
                    <a:lumOff val="25000"/>
                  </a:schemeClr>
                </a:solidFill>
                <a:uFillTx/>
                <a:latin typeface="Arial" panose="020B0604020202020204" pitchFamily="34" charset="0"/>
                <a:ea typeface="微软雅黑" panose="020B0503020204020204" pitchFamily="34" charset="-122"/>
                <a:cs typeface="+mn-cs"/>
                <a:sym typeface="+mn-ea"/>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a:sym typeface="+mn-ea"/>
              </a:rPr>
              <a:t>单击此处编辑文本</a:t>
            </a:r>
            <a:endParaRPr>
              <a:sym typeface="+mn-ea"/>
            </a:endParaRPr>
          </a:p>
        </p:txBody>
      </p:sp>
      <p:sp>
        <p:nvSpPr>
          <p:cNvPr id="6" name="内容占位符 5"/>
          <p:cNvSpPr>
            <a:spLocks noGrp="1"/>
          </p:cNvSpPr>
          <p:nvPr>
            <p:ph sz="quarter" idx="4"/>
            <p:custDataLst>
              <p:tags r:id="rId6"/>
            </p:custDataLst>
          </p:nvPr>
        </p:nvSpPr>
        <p:spPr>
          <a:xfrm>
            <a:off x="6235750" y="1854000"/>
            <a:ext cx="5342400" cy="4395600"/>
          </a:xfrm>
        </p:spPr>
        <p:txBody>
          <a:bodyPr vert="horz" lIns="101600" tIns="0" rIns="82550" bIns="0" rtlCol="0">
            <a:normAutofit/>
          </a:bodyPr>
          <a:lstStyle>
            <a:lvl1pPr marL="228600" marR="0" lvl="0" indent="-228600" algn="l" defTabSz="914400" rtl="0" eaLnBrk="1" fontAlgn="auto" latinLnBrk="0" hangingPunct="1">
              <a:lnSpc>
                <a:spcPct val="13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2pPr>
            <a:lvl3pPr marL="1143000" marR="0" lvl="2" indent="-228600" algn="l" defTabSz="914400" rtl="0" eaLnBrk="1" fontAlgn="auto" latinLnBrk="0" hangingPunct="1">
              <a:lnSpc>
                <a:spcPct val="120000"/>
              </a:lnSpc>
              <a:spcBef>
                <a:spcPts val="0"/>
              </a:spcBef>
              <a:spcAft>
                <a:spcPts val="600"/>
              </a:spcAft>
              <a:buFont typeface="Arial" panose="020B0604020202020204" pitchFamily="34" charset="0"/>
              <a:buChar char="●"/>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3pPr>
            <a:lvl4pPr marL="1600200" marR="0" lvl="3" indent="-228600" algn="l" defTabSz="914400" rtl="0" eaLnBrk="1" fontAlgn="auto" latinLnBrk="0" hangingPunct="1">
              <a:lnSpc>
                <a:spcPct val="120000"/>
              </a:lnSpc>
              <a:spcBef>
                <a:spcPts val="0"/>
              </a:spcBef>
              <a:spcAft>
                <a:spcPts val="300"/>
              </a:spcAft>
              <a:buFont typeface="Wingdings" panose="05000000000000000000"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4pPr>
            <a:lvl5pPr marL="2057400" marR="0" lvl="4" indent="-228600" algn="l" defTabSz="914400" rtl="0" eaLnBrk="1" fontAlgn="auto" latinLnBrk="0" hangingPunct="1">
              <a:lnSpc>
                <a:spcPct val="120000"/>
              </a:lnSpc>
              <a:spcBef>
                <a:spcPts val="0"/>
              </a:spcBef>
              <a:spcAft>
                <a:spcPts val="300"/>
              </a:spcAft>
              <a:buFont typeface="Arial" panose="020B0604020202020204" pitchFamily="34" charset="0"/>
              <a:buChar char="•"/>
              <a:defRPr kumimoji="0" lang="zh-CN" altLang="en-US" sz="14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5pPr>
          </a:lstStyle>
          <a:p>
            <a:pPr lvl="0"/>
            <a:r>
              <a:rPr dirty="0">
                <a:sym typeface="+mn-ea"/>
              </a:rPr>
              <a:t>单击此处编辑母版文本样式</a:t>
            </a:r>
            <a:endParaRPr dirty="0">
              <a:sym typeface="+mn-ea"/>
            </a:endParaRPr>
          </a:p>
          <a:p>
            <a:pPr lvl="1"/>
            <a:r>
              <a:rPr dirty="0">
                <a:sym typeface="+mn-ea"/>
              </a:rPr>
              <a:t>第二级</a:t>
            </a:r>
            <a:endParaRPr dirty="0">
              <a:sym typeface="+mn-ea"/>
            </a:endParaRPr>
          </a:p>
          <a:p>
            <a:pPr lvl="2"/>
            <a:r>
              <a:rPr dirty="0">
                <a:sym typeface="+mn-ea"/>
              </a:rPr>
              <a:t>第三级</a:t>
            </a:r>
            <a:endParaRPr dirty="0">
              <a:sym typeface="+mn-ea"/>
            </a:endParaRPr>
          </a:p>
          <a:p>
            <a:pPr lvl="3"/>
            <a:r>
              <a:rPr dirty="0">
                <a:sym typeface="+mn-ea"/>
              </a:rPr>
              <a:t>第四级</a:t>
            </a:r>
            <a:endParaRPr dirty="0">
              <a:sym typeface="+mn-ea"/>
            </a:endParaRPr>
          </a:p>
          <a:p>
            <a:pPr lvl="4"/>
            <a:r>
              <a:rPr dirty="0">
                <a:sym typeface="+mn-ea"/>
              </a:rPr>
              <a:t>第五级</a:t>
            </a:r>
            <a:endParaRPr dirty="0">
              <a:sym typeface="+mn-ea"/>
            </a:endParaRPr>
          </a:p>
        </p:txBody>
      </p:sp>
      <p:sp>
        <p:nvSpPr>
          <p:cNvPr id="7" name="日期占位符 6"/>
          <p:cNvSpPr>
            <a:spLocks noGrp="1"/>
          </p:cNvSpPr>
          <p:nvPr>
            <p:ph type="dt" sz="half" idx="10"/>
            <p:custDataLst>
              <p:tags r:id="rId7"/>
            </p:custDataLst>
          </p:nvPr>
        </p:nvSpPr>
        <p:spPr/>
        <p:txBody>
          <a:bodyPr/>
          <a:lstStyle/>
          <a:p>
            <a:fld id="{760FBDFE-C587-4B4C-A407-44438C67B59E}" type="datetimeFigureOut">
              <a:rPr lang="zh-CN" altLang="en-US" smtClean="0"/>
            </a:fld>
            <a:endParaRPr lang="zh-CN" altLang="en-US"/>
          </a:p>
        </p:txBody>
      </p:sp>
      <p:sp>
        <p:nvSpPr>
          <p:cNvPr id="8" name="页脚占位符 7"/>
          <p:cNvSpPr>
            <a:spLocks noGrp="1"/>
          </p:cNvSpPr>
          <p:nvPr>
            <p:ph type="ftr" sz="quarter" idx="11"/>
            <p:custDataLst>
              <p:tags r:id="rId8"/>
            </p:custDataLst>
          </p:nvPr>
        </p:nvSpPr>
        <p:spPr/>
        <p:txBody>
          <a:bodyPr/>
          <a:lstStyle/>
          <a:p>
            <a:endParaRPr lang="zh-CN" altLang="en-US"/>
          </a:p>
        </p:txBody>
      </p:sp>
      <p:sp>
        <p:nvSpPr>
          <p:cNvPr id="9" name="灯片编号占位符 8"/>
          <p:cNvSpPr>
            <a:spLocks noGrp="1"/>
          </p:cNvSpPr>
          <p:nvPr>
            <p:ph type="sldNum" sz="quarter" idx="12"/>
            <p:custDataLst>
              <p:tags r:id="rId9"/>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custDataLst>
              <p:tags r:id="rId2"/>
            </p:custDataLst>
          </p:nvPr>
        </p:nvSpPr>
        <p:spPr>
          <a:xfrm>
            <a:off x="608400" y="608400"/>
            <a:ext cx="10969200" cy="705600"/>
          </a:xfrm>
        </p:spPr>
        <p:txBody>
          <a:bodyPr vert="horz" lIns="90000" tIns="46800" rIns="90000" bIns="46800" rtlCol="0" anchor="ctr" anchorCtr="0">
            <a:normAutofit/>
          </a:bodyPr>
          <a:lstStyle>
            <a:lvl1pPr marL="0" marR="0" lvl="0" algn="l" defTabSz="914400" rtl="0" eaLnBrk="1" fontAlgn="auto" latinLnBrk="0" hangingPunct="1">
              <a:lnSpc>
                <a:spcPct val="100000"/>
              </a:lnSpc>
              <a:buNone/>
              <a:defRPr kumimoji="0" lang="zh-CN" altLang="en-US" sz="36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a:sym typeface="+mn-ea"/>
              </a:rPr>
              <a:t>单击此处编辑母版标题样式</a:t>
            </a:r>
            <a:endParaRPr>
              <a:sym typeface="+mn-ea"/>
            </a:endParaRPr>
          </a:p>
        </p:txBody>
      </p:sp>
      <p:sp>
        <p:nvSpPr>
          <p:cNvPr id="3" name="日期占位符 2"/>
          <p:cNvSpPr>
            <a:spLocks noGrp="1"/>
          </p:cNvSpPr>
          <p:nvPr>
            <p:ph type="dt" sz="half" idx="10"/>
            <p:custDataLst>
              <p:tags r:id="rId3"/>
            </p:custDataLst>
          </p:nvPr>
        </p:nvSpPr>
        <p:spPr/>
        <p:txBody>
          <a:bodyPr/>
          <a:lstStyle/>
          <a:p>
            <a:fld id="{760FBDFE-C587-4B4C-A407-44438C67B59E}" type="datetimeFigureOut">
              <a:rPr lang="zh-CN" altLang="en-US" smtClean="0"/>
            </a:fld>
            <a:endParaRPr lang="zh-CN" altLang="en-US"/>
          </a:p>
        </p:txBody>
      </p:sp>
      <p:sp>
        <p:nvSpPr>
          <p:cNvPr id="4" name="页脚占位符 3"/>
          <p:cNvSpPr>
            <a:spLocks noGrp="1"/>
          </p:cNvSpPr>
          <p:nvPr>
            <p:ph type="ftr" sz="quarter" idx="11"/>
            <p:custDataLst>
              <p:tags r:id="rId4"/>
            </p:custDataLst>
          </p:nvPr>
        </p:nvSpPr>
        <p:spPr/>
        <p:txBody>
          <a:bodyPr/>
          <a:lstStyle/>
          <a:p>
            <a:endParaRPr lang="zh-CN" altLang="en-US"/>
          </a:p>
        </p:txBody>
      </p:sp>
      <p:sp>
        <p:nvSpPr>
          <p:cNvPr id="5" name="灯片编号占位符 4"/>
          <p:cNvSpPr>
            <a:spLocks noGrp="1"/>
          </p:cNvSpPr>
          <p:nvPr>
            <p:ph type="sldNum" sz="quarter" idx="12"/>
            <p:custDataLst>
              <p:tags r:id="rId5"/>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custDataLst>
              <p:tags r:id="rId2"/>
            </p:custDataLst>
          </p:nvPr>
        </p:nvSpPr>
        <p:spPr/>
        <p:txBody>
          <a:bodyPr/>
          <a:lstStyle/>
          <a:p>
            <a:fld id="{760FBDFE-C587-4B4C-A407-44438C67B59E}" type="datetimeFigureOut">
              <a:rPr lang="zh-CN" altLang="en-US" smtClean="0"/>
            </a:fld>
            <a:endParaRPr lang="zh-CN" altLang="en-US"/>
          </a:p>
        </p:txBody>
      </p:sp>
      <p:sp>
        <p:nvSpPr>
          <p:cNvPr id="3" name="页脚占位符 2"/>
          <p:cNvSpPr>
            <a:spLocks noGrp="1"/>
          </p:cNvSpPr>
          <p:nvPr>
            <p:ph type="ftr" sz="quarter" idx="11"/>
            <p:custDataLst>
              <p:tags r:id="rId3"/>
            </p:custDataLst>
          </p:nvPr>
        </p:nvSpPr>
        <p:spPr/>
        <p:txBody>
          <a:bodyPr/>
          <a:lstStyle/>
          <a:p>
            <a:endParaRPr lang="zh-CN" altLang="en-US"/>
          </a:p>
        </p:txBody>
      </p:sp>
      <p:sp>
        <p:nvSpPr>
          <p:cNvPr id="4" name="灯片编号占位符 3"/>
          <p:cNvSpPr>
            <a:spLocks noGrp="1"/>
          </p:cNvSpPr>
          <p:nvPr>
            <p:ph type="sldNum" sz="quarter" idx="12"/>
            <p:custDataLst>
              <p:tags r:id="rId4"/>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图片与标题">
    <p:spTree>
      <p:nvGrpSpPr>
        <p:cNvPr id="1" name=""/>
        <p:cNvGrpSpPr/>
        <p:nvPr/>
      </p:nvGrpSpPr>
      <p:grpSpPr>
        <a:xfrm>
          <a:off x="0" y="0"/>
          <a:ext cx="0" cy="0"/>
          <a:chOff x="0" y="0"/>
          <a:chExt cx="0" cy="0"/>
        </a:xfrm>
      </p:grpSpPr>
      <p:sp>
        <p:nvSpPr>
          <p:cNvPr id="3" name="图片占位符 2"/>
          <p:cNvSpPr>
            <a:spLocks noGrp="1"/>
          </p:cNvSpPr>
          <p:nvPr>
            <p:ph type="pic" idx="1"/>
            <p:custDataLst>
              <p:tags r:id="rId2"/>
            </p:custDataLst>
          </p:nvPr>
        </p:nvSpPr>
        <p:spPr>
          <a:xfrm>
            <a:off x="608330" y="1555115"/>
            <a:ext cx="5233035" cy="4608195"/>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1000"/>
              </a:spcAft>
              <a:buFont typeface="Arial" panose="020B0604020202020204" pitchFamily="34" charset="0"/>
              <a:buNone/>
              <a:defRPr kumimoji="0" lang="zh-CN" altLang="en-US" sz="1600" b="0" i="0" u="none" strike="noStrike" kern="1200" cap="none" spc="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685800" marR="0" lvl="1" indent="-228600" algn="l" defTabSz="914400" rtl="0" eaLnBrk="1" fontAlgn="auto" latinLnBrk="0" hangingPunct="1">
              <a:lnSpc>
                <a:spcPct val="130000"/>
              </a:lnSpc>
              <a:spcBef>
                <a:spcPts val="0"/>
              </a:spcBef>
              <a:spcAft>
                <a:spcPts val="1000"/>
              </a:spcAft>
              <a:buFont typeface="Arial" panose="020B0604020202020204" pitchFamily="34" charset="0"/>
              <a:buChar char="•"/>
              <a:tabLst>
                <a:tab pos="1609725" algn="l"/>
              </a:tabLst>
              <a:defRPr kumimoji="0" lang="zh-CN" altLang="en-US" sz="1600" b="0" i="0" u="none" strike="noStrike" kern="1200" cap="none" spc="150" normalizeH="0" baseline="0" noProof="1" dirty="0">
                <a:solidFill>
                  <a:schemeClr val="tx1"/>
                </a:solidFill>
                <a:uFillTx/>
                <a:latin typeface="+mn-lt"/>
                <a:ea typeface="+mn-ea"/>
                <a:cs typeface="+mn-cs"/>
                <a:sym typeface="+mn-ea"/>
              </a:defRPr>
            </a:lvl2pPr>
            <a:lvl3pPr marL="1143000" marR="0" lvl="2"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3pPr>
            <a:lvl4pPr marL="1600200" marR="0" lvl="3"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4pPr>
            <a:lvl5pPr marL="2057400" marR="0" lvl="4" indent="-228600" algn="l" defTabSz="914400" rtl="0" eaLnBrk="1" fontAlgn="auto" latinLnBrk="0" hangingPunct="1">
              <a:lnSpc>
                <a:spcPct val="130000"/>
              </a:lnSpc>
              <a:spcBef>
                <a:spcPts val="0"/>
              </a:spcBef>
              <a:spcAft>
                <a:spcPts val="1000"/>
              </a:spcAft>
              <a:buFont typeface="Arial" panose="020B0604020202020204" pitchFamily="34" charset="0"/>
              <a:buChar char="•"/>
              <a:defRPr kumimoji="0" lang="zh-CN" altLang="en-US" sz="1600" b="0" i="0" u="none" strike="noStrike" kern="1200" cap="none" spc="150" normalizeH="0" baseline="0" noProof="1" dirty="0">
                <a:solidFill>
                  <a:schemeClr val="tx1"/>
                </a:solidFill>
                <a:uFillTx/>
                <a:latin typeface="+mn-lt"/>
                <a:ea typeface="+mn-ea"/>
                <a:cs typeface="+mn-cs"/>
                <a:sym typeface="+mn-ea"/>
              </a:defRPr>
            </a:lvl5pPr>
          </a:lstStyle>
          <a:p>
            <a:pPr lvl="0"/>
            <a:endParaRPr dirty="0">
              <a:sym typeface="+mn-ea"/>
            </a:endParaRPr>
          </a:p>
        </p:txBody>
      </p:sp>
      <p:sp>
        <p:nvSpPr>
          <p:cNvPr id="4" name="文本占位符 3"/>
          <p:cNvSpPr>
            <a:spLocks noGrp="1"/>
          </p:cNvSpPr>
          <p:nvPr>
            <p:ph type="body" sz="half" idx="2"/>
            <p:custDataLst>
              <p:tags r:id="rId3"/>
            </p:custDataLst>
          </p:nvPr>
        </p:nvSpPr>
        <p:spPr>
          <a:xfrm>
            <a:off x="6350400" y="1555200"/>
            <a:ext cx="5227200" cy="4608000"/>
          </a:xfrm>
        </p:spPr>
        <p:txBody>
          <a:bodyPr vert="horz" lIns="90000" tIns="46800" rIns="90000" bIns="46800" rtlCol="0">
            <a:normAutofit/>
          </a:bodyPr>
          <a:lstStyle>
            <a:lvl1pPr marL="0" marR="0" lvl="0" indent="0" algn="l" defTabSz="914400" rtl="0" eaLnBrk="1" fontAlgn="auto" latinLnBrk="0" hangingPunct="1">
              <a:lnSpc>
                <a:spcPct val="130000"/>
              </a:lnSpc>
              <a:spcBef>
                <a:spcPts val="0"/>
              </a:spcBef>
              <a:spcAft>
                <a:spcPts val="600"/>
              </a:spcAft>
              <a:buFont typeface="Arial" panose="020B0604020202020204" pitchFamily="34" charset="0"/>
              <a:buNone/>
              <a:defRPr kumimoji="0" lang="zh-CN" altLang="en-US" sz="1600" b="0" i="0" u="none" strike="noStrike" kern="1200" cap="none" spc="150" normalizeH="0" baseline="0" noProof="1" dirty="0">
                <a:solidFill>
                  <a:schemeClr val="tx1">
                    <a:lumMod val="65000"/>
                    <a:lumOff val="35000"/>
                  </a:schemeClr>
                </a:solidFill>
                <a:uFillTx/>
                <a:latin typeface="Arial" panose="020B0604020202020204" pitchFamily="34" charset="0"/>
                <a:ea typeface="微软雅黑" panose="020B0503020204020204" pitchFamily="34" charset="-122"/>
                <a:cs typeface="+mn-cs"/>
                <a:sym typeface="+mn-ea"/>
              </a:defRPr>
            </a:lvl1pPr>
            <a:lvl2pPr marL="457200" indent="0" defTabSz="914400" eaLnBrk="1" fontAlgn="auto" latinLnBrk="0" hangingPunct="1">
              <a:buNone/>
              <a:tabLst>
                <a:tab pos="1609725" algn="l"/>
                <a:tab pos="1609725" algn="l"/>
                <a:tab pos="1609725" algn="l"/>
                <a:tab pos="1609725" algn="l"/>
                <a:tab pos="1609725" algn="l"/>
                <a:tab pos="1609725" algn="l"/>
                <a:tab pos="1609725" algn="l"/>
                <a:tab pos="1609725" algn="l"/>
              </a:tabLst>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2pPr>
            <a:lvl3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3pPr>
            <a:lvl4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4pPr>
            <a:lvl5pPr eaLnBrk="1" fontAlgn="auto" latinLnBrk="0" hangingPunct="1">
              <a:defRPr u="none" strike="noStrike" kern="1200" cap="none" spc="150" normalizeH="0">
                <a:solidFill>
                  <a:schemeClr val="tx1">
                    <a:lumMod val="65000"/>
                    <a:lumOff val="35000"/>
                  </a:schemeClr>
                </a:solidFill>
                <a:uFillTx/>
                <a:latin typeface="Arial" panose="020B0604020202020204" pitchFamily="34" charset="0"/>
                <a:ea typeface="微软雅黑" panose="020B0503020204020204" pitchFamily="34" charset="-122"/>
              </a:defRPr>
            </a:lvl5pPr>
          </a:lstStyle>
          <a:p>
            <a:pPr lvl="0"/>
            <a:r>
              <a:rPr dirty="0">
                <a:sym typeface="+mn-ea"/>
              </a:rPr>
              <a:t>单击此处编辑母版文本样式</a:t>
            </a:r>
            <a:endParaRPr dirty="0">
              <a:sym typeface="+mn-ea"/>
            </a:endParaRPr>
          </a:p>
        </p:txBody>
      </p:sp>
      <p:sp>
        <p:nvSpPr>
          <p:cNvPr id="5" name="日期占位符 4"/>
          <p:cNvSpPr>
            <a:spLocks noGrp="1"/>
          </p:cNvSpPr>
          <p:nvPr>
            <p:ph type="dt" sz="half" idx="10"/>
            <p:custDataLst>
              <p:tags r:id="rId4"/>
            </p:custDataLst>
          </p:nvPr>
        </p:nvSpPr>
        <p:spPr/>
        <p:txBody>
          <a:bodyPr/>
          <a:lstStyle/>
          <a:p>
            <a:fld id="{9EFD9D74-47D9-4702-A33C-335B63B48DBF}" type="datetimeFigureOut">
              <a:rPr lang="zh-CN" altLang="en-US" smtClean="0"/>
            </a:fld>
            <a:endParaRPr lang="zh-CN" altLang="en-US" dirty="0"/>
          </a:p>
        </p:txBody>
      </p:sp>
      <p:sp>
        <p:nvSpPr>
          <p:cNvPr id="6" name="页脚占位符 5"/>
          <p:cNvSpPr>
            <a:spLocks noGrp="1"/>
          </p:cNvSpPr>
          <p:nvPr>
            <p:ph type="ftr" sz="quarter" idx="11"/>
            <p:custDataLst>
              <p:tags r:id="rId5"/>
            </p:custDataLst>
          </p:nvPr>
        </p:nvSpPr>
        <p:spPr/>
        <p:txBody>
          <a:bodyPr/>
          <a:lstStyle/>
          <a:p>
            <a:endParaRPr lang="zh-CN" altLang="en-US" dirty="0"/>
          </a:p>
        </p:txBody>
      </p:sp>
      <p:sp>
        <p:nvSpPr>
          <p:cNvPr id="7" name="灯片编号占位符 6"/>
          <p:cNvSpPr>
            <a:spLocks noGrp="1"/>
          </p:cNvSpPr>
          <p:nvPr>
            <p:ph type="sldNum" sz="quarter" idx="12"/>
            <p:custDataLst>
              <p:tags r:id="rId6"/>
            </p:custDataLst>
          </p:nvPr>
        </p:nvSpPr>
        <p:spPr/>
        <p:txBody>
          <a:bodyPr/>
          <a:lstStyle/>
          <a:p>
            <a:fld id="{FABC47A4-756D-490B-A52F-7D9E2C9FC05F}" type="slidenum">
              <a:rPr lang="zh-CN" altLang="en-US" smtClean="0"/>
            </a:fld>
            <a:endParaRPr lang="zh-CN" altLang="en-US"/>
          </a:p>
        </p:txBody>
      </p:sp>
      <p:sp>
        <p:nvSpPr>
          <p:cNvPr id="9" name="标题 8"/>
          <p:cNvSpPr>
            <a:spLocks noGrp="1"/>
          </p:cNvSpPr>
          <p:nvPr>
            <p:ph type="title"/>
            <p:custDataLst>
              <p:tags r:id="rId7"/>
            </p:custDataLst>
          </p:nvPr>
        </p:nvSpPr>
        <p:spPr/>
        <p:txBody>
          <a:bodyPr/>
          <a:lstStyle>
            <a:lvl1pPr>
              <a:defRPr baseline="0"/>
            </a:lvl1pPr>
          </a:lstStyle>
          <a:p>
            <a:r>
              <a:rPr lang="zh-CN" altLang="en-US"/>
              <a:t>单击此处编辑母版标题样式</a:t>
            </a:r>
            <a:endParaRPr lang="zh-CN" alt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p:cNvSpPr>
            <a:spLocks noGrp="1"/>
          </p:cNvSpPr>
          <p:nvPr>
            <p:ph type="title" orient="vert" hasCustomPrompt="1"/>
            <p:custDataLst>
              <p:tags r:id="rId2"/>
            </p:custDataLst>
          </p:nvPr>
        </p:nvSpPr>
        <p:spPr>
          <a:xfrm>
            <a:off x="10234800" y="914400"/>
            <a:ext cx="1044000" cy="5029200"/>
          </a:xfrm>
        </p:spPr>
        <p:txBody>
          <a:bodyPr vert="eaVert" lIns="90000" tIns="46800" rIns="90000" bIns="46800" rtlCol="0" anchor="ctr" anchorCtr="0">
            <a:normAutofit/>
          </a:bodyPr>
          <a:lstStyle>
            <a:lvl1pPr marL="0" marR="0" lvl="0" algn="l" defTabSz="914400" rtl="0" eaLnBrk="1" fontAlgn="auto" latinLnBrk="0" hangingPunct="1">
              <a:lnSpc>
                <a:spcPct val="100000"/>
              </a:lnSpc>
              <a:spcAft>
                <a:spcPts val="0"/>
              </a:spcAft>
              <a:buNone/>
              <a:defRPr kumimoji="0" lang="zh-CN" altLang="en-US" sz="2800" b="1" i="0" u="none" strike="noStrike" kern="1200" cap="none" spc="300" normalizeH="0" baseline="0" noProof="1" dirty="0">
                <a:solidFill>
                  <a:schemeClr val="tx1">
                    <a:lumMod val="85000"/>
                    <a:lumOff val="15000"/>
                  </a:schemeClr>
                </a:solidFill>
                <a:uFillTx/>
                <a:latin typeface="Arial" panose="020B0604020202020204" pitchFamily="34" charset="0"/>
                <a:ea typeface="微软雅黑" panose="020B0503020204020204" pitchFamily="34" charset="-122"/>
                <a:cs typeface="+mj-cs"/>
                <a:sym typeface="+mn-ea"/>
              </a:defRPr>
            </a:lvl1pPr>
          </a:lstStyle>
          <a:p>
            <a:pPr lvl="0"/>
            <a:r>
              <a:rPr dirty="0">
                <a:sym typeface="+mn-ea"/>
              </a:rPr>
              <a:t>单击此处编辑标题</a:t>
            </a:r>
            <a:endParaRPr dirty="0">
              <a:sym typeface="+mn-ea"/>
            </a:endParaRPr>
          </a:p>
        </p:txBody>
      </p:sp>
      <p:sp>
        <p:nvSpPr>
          <p:cNvPr id="3" name="竖排文字占位符 2"/>
          <p:cNvSpPr>
            <a:spLocks noGrp="1"/>
          </p:cNvSpPr>
          <p:nvPr>
            <p:ph type="body" orient="vert" idx="1"/>
            <p:custDataLst>
              <p:tags r:id="rId3"/>
            </p:custDataLst>
          </p:nvPr>
        </p:nvSpPr>
        <p:spPr>
          <a:xfrm>
            <a:off x="914400" y="914400"/>
            <a:ext cx="9169200" cy="5029200"/>
          </a:xfrm>
        </p:spPr>
        <p:txBody>
          <a:bodyPr vert="eaVert" lIns="46800" tIns="46800" rIns="46800" bIns="46800"/>
          <a:lstStyle>
            <a:lvl1pPr marL="228600" indent="-228600" eaLnBrk="1" fontAlgn="auto" latinLnBrk="0" hangingPunct="1">
              <a:lnSpc>
                <a:spcPct val="130000"/>
              </a:lnSpc>
              <a:spcAft>
                <a:spcPts val="1000"/>
              </a:spcAft>
              <a:buFont typeface="Arial" panose="020B0604020202020204" pitchFamily="34" charset="0"/>
              <a:buChar char="●"/>
              <a:defRPr u="none" strike="noStrike" kern="1200" cap="none" spc="150" normalizeH="0" baseline="0">
                <a:solidFill>
                  <a:schemeClr val="tx1">
                    <a:lumMod val="65000"/>
                    <a:lumOff val="35000"/>
                  </a:schemeClr>
                </a:solidFill>
                <a:uFillTx/>
              </a:defRPr>
            </a:lvl1pPr>
            <a:lvl2pPr marL="685800" indent="-228600" defTabSz="914400" eaLnBrk="1" fontAlgn="auto" latinLnBrk="0" hangingPunct="1">
              <a:lnSpc>
                <a:spcPct val="120000"/>
              </a:lnSpc>
              <a:spcAft>
                <a:spcPts val="600"/>
              </a:spcAft>
              <a:buFont typeface="Arial" panose="020B0604020202020204" pitchFamily="34" charset="0"/>
              <a:buChar char="●"/>
              <a:tabLst>
                <a:tab pos="1609725" algn="l"/>
                <a:tab pos="1609725" algn="l"/>
                <a:tab pos="1609725" algn="l"/>
                <a:tab pos="1609725" algn="l"/>
              </a:tabLst>
              <a:defRPr u="none" strike="noStrike" kern="1200" cap="none" spc="150" normalizeH="0" baseline="0">
                <a:solidFill>
                  <a:schemeClr val="tx1">
                    <a:lumMod val="65000"/>
                    <a:lumOff val="35000"/>
                  </a:schemeClr>
                </a:solidFill>
                <a:uFillTx/>
              </a:defRPr>
            </a:lvl2pPr>
            <a:lvl3pPr marL="1143000" indent="-228600" eaLnBrk="1" fontAlgn="auto" latinLnBrk="0" hangingPunct="1">
              <a:lnSpc>
                <a:spcPct val="120000"/>
              </a:lnSpc>
              <a:spcAft>
                <a:spcPts val="600"/>
              </a:spcAft>
              <a:buFont typeface="Arial" panose="020B0604020202020204" pitchFamily="34" charset="0"/>
              <a:buChar char="●"/>
              <a:defRPr u="none" strike="noStrike" kern="1200" cap="none" spc="150" normalizeH="0" baseline="0">
                <a:solidFill>
                  <a:schemeClr val="tx1">
                    <a:lumMod val="65000"/>
                    <a:lumOff val="35000"/>
                  </a:schemeClr>
                </a:solidFill>
                <a:uFillTx/>
              </a:defRPr>
            </a:lvl3pPr>
            <a:lvl4pPr marL="1600200" indent="-228600" eaLnBrk="1" fontAlgn="auto" latinLnBrk="0" hangingPunct="1">
              <a:lnSpc>
                <a:spcPct val="120000"/>
              </a:lnSpc>
              <a:spcAft>
                <a:spcPts val="300"/>
              </a:spcAft>
              <a:buFont typeface="Wingdings" panose="05000000000000000000" charset="0"/>
              <a:buChar char=""/>
              <a:defRPr u="none" strike="noStrike" kern="1200" cap="none" spc="150" normalizeH="0" baseline="0">
                <a:solidFill>
                  <a:schemeClr val="tx1">
                    <a:lumMod val="65000"/>
                    <a:lumOff val="35000"/>
                  </a:schemeClr>
                </a:solidFill>
                <a:uFillTx/>
              </a:defRPr>
            </a:lvl4pPr>
            <a:lvl5pPr marL="2057400" indent="-228600" eaLnBrk="1" fontAlgn="auto" latinLnBrk="0" hangingPunct="1">
              <a:lnSpc>
                <a:spcPct val="120000"/>
              </a:lnSpc>
              <a:spcAft>
                <a:spcPts val="300"/>
              </a:spcAft>
              <a:buFont typeface="Arial" panose="020B0604020202020204" pitchFamily="34" charset="0"/>
              <a:buChar char="•"/>
              <a:defRPr u="none" strike="noStrike" kern="1200" cap="none" spc="150" normalizeH="0" baseline="0">
                <a:solidFill>
                  <a:schemeClr val="tx1">
                    <a:lumMod val="65000"/>
                    <a:lumOff val="35000"/>
                  </a:schemeClr>
                </a:solidFill>
                <a:uFillTx/>
              </a:defRPr>
            </a:lvl5p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10"/>
            <p:custDataLst>
              <p:tags r:id="rId4"/>
            </p:custDataLst>
          </p:nvPr>
        </p:nvSpPr>
        <p:spPr/>
        <p:txBody>
          <a:bodyPr/>
          <a:lstStyle/>
          <a:p>
            <a:fld id="{760FBDFE-C587-4B4C-A407-44438C67B59E}" type="datetimeFigureOut">
              <a:rPr lang="zh-CN" altLang="en-US" smtClean="0"/>
            </a:fld>
            <a:endParaRPr lang="zh-CN" altLang="en-US"/>
          </a:p>
        </p:txBody>
      </p:sp>
      <p:sp>
        <p:nvSpPr>
          <p:cNvPr id="5" name="页脚占位符 4"/>
          <p:cNvSpPr>
            <a:spLocks noGrp="1"/>
          </p:cNvSpPr>
          <p:nvPr>
            <p:ph type="ftr" sz="quarter" idx="11"/>
            <p:custDataLst>
              <p:tags r:id="rId5"/>
            </p:custDataLst>
          </p:nvPr>
        </p:nvSpPr>
        <p:spPr/>
        <p:txBody>
          <a:bodyPr/>
          <a:lstStyle/>
          <a:p>
            <a:endParaRPr lang="zh-CN" altLang="en-US"/>
          </a:p>
        </p:txBody>
      </p:sp>
      <p:sp>
        <p:nvSpPr>
          <p:cNvPr id="6" name="灯片编号占位符 5"/>
          <p:cNvSpPr>
            <a:spLocks noGrp="1"/>
          </p:cNvSpPr>
          <p:nvPr>
            <p:ph type="sldNum" sz="quarter" idx="12"/>
            <p:custDataLst>
              <p:tags r:id="rId6"/>
            </p:custDataLst>
          </p:nvPr>
        </p:nvSpPr>
        <p:spPr/>
        <p:txBody>
          <a:bodyPr/>
          <a:lstStyle/>
          <a:p>
            <a:fld id="{49AE70B2-8BF9-45C0-BB95-33D1B9D3A854}" type="slidenum">
              <a:rPr lang="zh-CN" altLang="en-US" smtClean="0"/>
            </a:fld>
            <a:endParaRPr lang="zh-CN" altLang="en-U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8" Type="http://schemas.openxmlformats.org/officeDocument/2006/relationships/theme" Target="../theme/theme1.xml"/><Relationship Id="rId17" Type="http://schemas.openxmlformats.org/officeDocument/2006/relationships/tags" Target="../tags/tag62.xml"/><Relationship Id="rId16" Type="http://schemas.openxmlformats.org/officeDocument/2006/relationships/tags" Target="../tags/tag61.xml"/><Relationship Id="rId15" Type="http://schemas.openxmlformats.org/officeDocument/2006/relationships/tags" Target="../tags/tag60.xml"/><Relationship Id="rId14" Type="http://schemas.openxmlformats.org/officeDocument/2006/relationships/tags" Target="../tags/tag59.xml"/><Relationship Id="rId13" Type="http://schemas.openxmlformats.org/officeDocument/2006/relationships/tags" Target="../tags/tag58.xml"/><Relationship Id="rId12" Type="http://schemas.openxmlformats.org/officeDocument/2006/relationships/tags" Target="../tags/tag57.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gradFill>
          <a:gsLst>
            <a:gs pos="0">
              <a:srgbClr val="FFFFFF"/>
            </a:gs>
            <a:gs pos="100000">
              <a:srgbClr val="D9D9D9"/>
            </a:gs>
          </a:gsLst>
          <a:lin ang="5400000" scaled="0"/>
        </a:gradFill>
        <a:effectLst/>
      </p:bgPr>
    </p:bg>
    <p:spTree>
      <p:nvGrpSpPr>
        <p:cNvPr id="1" name=""/>
        <p:cNvGrpSpPr/>
        <p:nvPr/>
      </p:nvGrpSpPr>
      <p:grpSpPr>
        <a:xfrm>
          <a:off x="0" y="0"/>
          <a:ext cx="0" cy="0"/>
          <a:chOff x="0" y="0"/>
          <a:chExt cx="0" cy="0"/>
        </a:xfrm>
      </p:grpSpPr>
      <p:sp>
        <p:nvSpPr>
          <p:cNvPr id="2" name="标题占位符 1"/>
          <p:cNvSpPr>
            <a:spLocks noGrp="1"/>
          </p:cNvSpPr>
          <p:nvPr>
            <p:ph type="title"/>
            <p:custDataLst>
              <p:tags r:id="rId12"/>
            </p:custDataLst>
          </p:nvPr>
        </p:nvSpPr>
        <p:spPr>
          <a:xfrm>
            <a:off x="608400" y="608400"/>
            <a:ext cx="10969200" cy="705600"/>
          </a:xfrm>
          <a:prstGeom prst="rect">
            <a:avLst/>
          </a:prstGeom>
        </p:spPr>
        <p:txBody>
          <a:bodyPr vert="horz" lIns="90170" tIns="46990" rIns="90170" bIns="46990" rtlCol="0" anchor="ctr" anchorCtr="0">
            <a:normAutofit/>
          </a:bodyPr>
          <a:lstStyle/>
          <a:p>
            <a:r>
              <a:rPr lang="zh-CN" altLang="en-US" dirty="0"/>
              <a:t>单击此处编辑母版标题样式</a:t>
            </a:r>
            <a:endParaRPr lang="zh-CN" altLang="en-US" dirty="0"/>
          </a:p>
        </p:txBody>
      </p:sp>
      <p:sp>
        <p:nvSpPr>
          <p:cNvPr id="3" name="文本占位符 2"/>
          <p:cNvSpPr>
            <a:spLocks noGrp="1"/>
          </p:cNvSpPr>
          <p:nvPr>
            <p:ph type="body" idx="1"/>
            <p:custDataLst>
              <p:tags r:id="rId13"/>
            </p:custDataLst>
          </p:nvPr>
        </p:nvSpPr>
        <p:spPr>
          <a:xfrm>
            <a:off x="608400" y="1490400"/>
            <a:ext cx="10969200" cy="4759200"/>
          </a:xfrm>
          <a:prstGeom prst="rect">
            <a:avLst/>
          </a:prstGeom>
        </p:spPr>
        <p:txBody>
          <a:bodyPr vert="horz" lIns="90000" tIns="46800" rIns="90000" bIns="46800" rtlCol="0">
            <a:normAutofit/>
          </a:bodyPr>
          <a:lstStyle/>
          <a:p>
            <a:pPr lvl="0"/>
            <a:r>
              <a:rPr lang="zh-CN" altLang="en-US" dirty="0"/>
              <a:t>单击此处编辑母版文本样式</a:t>
            </a:r>
            <a:endParaRPr lang="zh-CN" altLang="en-US" dirty="0"/>
          </a:p>
          <a:p>
            <a:pPr lvl="1"/>
            <a:r>
              <a:rPr lang="zh-CN" altLang="en-US" dirty="0"/>
              <a:t>第二级</a:t>
            </a:r>
            <a:endParaRPr lang="zh-CN" altLang="en-US" dirty="0"/>
          </a:p>
          <a:p>
            <a:pPr lvl="2"/>
            <a:r>
              <a:rPr lang="zh-CN" altLang="en-US" dirty="0"/>
              <a:t>第三级</a:t>
            </a:r>
            <a:endParaRPr lang="zh-CN" altLang="en-US" dirty="0"/>
          </a:p>
          <a:p>
            <a:pPr lvl="3"/>
            <a:r>
              <a:rPr lang="zh-CN" altLang="en-US" dirty="0"/>
              <a:t>第四级</a:t>
            </a:r>
            <a:endParaRPr lang="zh-CN" altLang="en-US" dirty="0"/>
          </a:p>
          <a:p>
            <a:pPr lvl="4"/>
            <a:r>
              <a:rPr lang="zh-CN" altLang="en-US" dirty="0"/>
              <a:t>第五级</a:t>
            </a:r>
            <a:endParaRPr lang="zh-CN" altLang="en-US" dirty="0"/>
          </a:p>
        </p:txBody>
      </p:sp>
      <p:sp>
        <p:nvSpPr>
          <p:cNvPr id="4" name="日期占位符 3"/>
          <p:cNvSpPr>
            <a:spLocks noGrp="1"/>
          </p:cNvSpPr>
          <p:nvPr>
            <p:ph type="dt" sz="half" idx="2"/>
            <p:custDataLst>
              <p:tags r:id="rId14"/>
            </p:custDataLst>
          </p:nvPr>
        </p:nvSpPr>
        <p:spPr>
          <a:xfrm>
            <a:off x="612000" y="6314400"/>
            <a:ext cx="2700000" cy="316800"/>
          </a:xfrm>
          <a:prstGeom prst="rect">
            <a:avLst/>
          </a:prstGeom>
        </p:spPr>
        <p:txBody>
          <a:bodyPr vert="horz" lIns="91440" tIns="45720" rIns="91440" bIns="45720" rtlCol="0" anchor="ctr">
            <a:normAutofit/>
          </a:bodyPr>
          <a:lstStyle>
            <a:lvl1pPr algn="l">
              <a:defRPr sz="1000" baseline="0">
                <a:solidFill>
                  <a:schemeClr val="tx1">
                    <a:tint val="75000"/>
                  </a:schemeClr>
                </a:solidFill>
                <a:latin typeface="Arial" panose="020B0604020202020204" pitchFamily="34" charset="0"/>
                <a:ea typeface="微软雅黑" panose="020B0503020204020204" pitchFamily="34" charset="-122"/>
              </a:defRPr>
            </a:lvl1pPr>
          </a:lstStyle>
          <a:p>
            <a:fld id="{760FBDFE-C587-4B4C-A407-44438C67B59E}" type="datetimeFigureOut">
              <a:rPr lang="zh-CN" altLang="en-US" smtClean="0"/>
            </a:fld>
            <a:endParaRPr lang="zh-CN" altLang="en-US"/>
          </a:p>
        </p:txBody>
      </p:sp>
      <p:sp>
        <p:nvSpPr>
          <p:cNvPr id="5" name="页脚占位符 4"/>
          <p:cNvSpPr>
            <a:spLocks noGrp="1"/>
          </p:cNvSpPr>
          <p:nvPr>
            <p:ph type="ftr" sz="quarter" idx="3"/>
            <p:custDataLst>
              <p:tags r:id="rId15"/>
            </p:custDataLst>
          </p:nvPr>
        </p:nvSpPr>
        <p:spPr>
          <a:xfrm>
            <a:off x="4116000" y="6314400"/>
            <a:ext cx="3960000" cy="316800"/>
          </a:xfrm>
          <a:prstGeom prst="rect">
            <a:avLst/>
          </a:prstGeom>
        </p:spPr>
        <p:txBody>
          <a:bodyPr vert="horz" lIns="91440" tIns="45720" rIns="91440" bIns="45720" rtlCol="0" anchor="ctr">
            <a:normAutofit/>
          </a:bodyPr>
          <a:lstStyle>
            <a:lvl1pPr algn="ctr">
              <a:defRPr sz="1000" baseline="0">
                <a:solidFill>
                  <a:schemeClr val="tx1">
                    <a:tint val="75000"/>
                  </a:schemeClr>
                </a:solidFill>
                <a:latin typeface="Arial" panose="020B0604020202020204" pitchFamily="34" charset="0"/>
                <a:ea typeface="微软雅黑" panose="020B0503020204020204" pitchFamily="34" charset="-122"/>
              </a:defRPr>
            </a:lvl1pPr>
          </a:lstStyle>
          <a:p>
            <a:endParaRPr lang="zh-CN" altLang="en-US" dirty="0"/>
          </a:p>
        </p:txBody>
      </p:sp>
      <p:sp>
        <p:nvSpPr>
          <p:cNvPr id="6" name="灯片编号占位符 5"/>
          <p:cNvSpPr>
            <a:spLocks noGrp="1"/>
          </p:cNvSpPr>
          <p:nvPr>
            <p:ph type="sldNum" sz="quarter" idx="4"/>
            <p:custDataLst>
              <p:tags r:id="rId16"/>
            </p:custDataLst>
          </p:nvPr>
        </p:nvSpPr>
        <p:spPr>
          <a:xfrm>
            <a:off x="8877600" y="6314400"/>
            <a:ext cx="2700000" cy="316800"/>
          </a:xfrm>
          <a:prstGeom prst="rect">
            <a:avLst/>
          </a:prstGeom>
        </p:spPr>
        <p:txBody>
          <a:bodyPr vert="horz" lIns="91440" tIns="45720" rIns="91440" bIns="45720" rtlCol="0" anchor="ctr">
            <a:normAutofit/>
          </a:bodyPr>
          <a:lstStyle>
            <a:lvl1pPr algn="r">
              <a:defRPr sz="1000" baseline="0">
                <a:solidFill>
                  <a:schemeClr val="tx1">
                    <a:tint val="75000"/>
                  </a:schemeClr>
                </a:solidFill>
                <a:latin typeface="Arial" panose="020B0604020202020204" pitchFamily="34" charset="0"/>
                <a:ea typeface="微软雅黑" panose="020B0503020204020204" pitchFamily="34" charset="-122"/>
              </a:defRPr>
            </a:lvl1pPr>
          </a:lstStyle>
          <a:p>
            <a:fld id="{49AE70B2-8BF9-45C0-BB95-33D1B9D3A854}" type="slidenum">
              <a:rPr lang="zh-CN" altLang="en-US" smtClean="0"/>
            </a:fld>
            <a:endParaRPr lang="zh-CN" altLang="en-US" dirty="0"/>
          </a:p>
        </p:txBody>
      </p:sp>
      <p:sp>
        <p:nvSpPr>
          <p:cNvPr id="7" name="KSO_TEMPLATE" hidden="1"/>
          <p:cNvSpPr/>
          <p:nvPr>
            <p:custDataLst>
              <p:tags r:id="rId17"/>
            </p:custDataLst>
          </p:nvPr>
        </p:nvSpPr>
        <p:spPr>
          <a:xfrm>
            <a:off x="0" y="0"/>
            <a:ext cx="0" cy="0"/>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fontAlgn="auto" latinLnBrk="0" hangingPunct="1">
        <a:lnSpc>
          <a:spcPct val="100000"/>
        </a:lnSpc>
        <a:spcBef>
          <a:spcPct val="0"/>
        </a:spcBef>
        <a:buNone/>
        <a:defRPr sz="3600" b="1" u="none" strike="noStrike" kern="1200" cap="none" spc="300" normalizeH="0" baseline="0">
          <a:solidFill>
            <a:schemeClr val="tx1">
              <a:lumMod val="85000"/>
              <a:lumOff val="15000"/>
            </a:schemeClr>
          </a:solidFill>
          <a:uFillTx/>
          <a:latin typeface="Arial" panose="020B0604020202020204" pitchFamily="34" charset="0"/>
          <a:ea typeface="微软雅黑" panose="020B0503020204020204" pitchFamily="34" charset="-122"/>
          <a:cs typeface="+mj-cs"/>
        </a:defRPr>
      </a:lvl1pPr>
    </p:titleStyle>
    <p:bodyStyle>
      <a:lvl1pPr marL="228600" indent="-228600" algn="l" defTabSz="914400" rtl="0" eaLnBrk="1" fontAlgn="auto" latinLnBrk="0" hangingPunct="1">
        <a:lnSpc>
          <a:spcPct val="130000"/>
        </a:lnSpc>
        <a:spcBef>
          <a:spcPts val="0"/>
        </a:spcBef>
        <a:spcAft>
          <a:spcPts val="1000"/>
        </a:spcAft>
        <a:buFont typeface="Arial" panose="020B0604020202020204" pitchFamily="34" charset="0"/>
        <a:buChar char="●"/>
        <a:defRPr sz="18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1pPr>
      <a:lvl2pPr marL="685800" indent="-228600" algn="l" defTabSz="914400" rtl="0" eaLnBrk="1" fontAlgn="auto" latinLnBrk="0" hangingPunct="1">
        <a:lnSpc>
          <a:spcPct val="120000"/>
        </a:lnSpc>
        <a:spcBef>
          <a:spcPts val="0"/>
        </a:spcBef>
        <a:spcAft>
          <a:spcPts val="600"/>
        </a:spcAft>
        <a:buFont typeface="Arial" panose="020B0604020202020204" pitchFamily="34" charset="0"/>
        <a:buChar char="●"/>
        <a:tabLst>
          <a:tab pos="1609725" algn="l"/>
          <a:tab pos="1609725" algn="l"/>
          <a:tab pos="1609725" algn="l"/>
          <a:tab pos="1609725" algn="l"/>
        </a:tabLst>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2pPr>
      <a:lvl3pPr marL="1143000" indent="-228600" algn="l" defTabSz="914400" rtl="0" eaLnBrk="1" fontAlgn="auto" latinLnBrk="0" hangingPunct="1">
        <a:lnSpc>
          <a:spcPct val="120000"/>
        </a:lnSpc>
        <a:spcBef>
          <a:spcPts val="0"/>
        </a:spcBef>
        <a:spcAft>
          <a:spcPts val="600"/>
        </a:spcAft>
        <a:buFont typeface="Arial" panose="020B0604020202020204" pitchFamily="34" charset="0"/>
        <a:buChar char="●"/>
        <a:defRPr sz="16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3pPr>
      <a:lvl4pPr marL="1600200" indent="-228600" algn="l" defTabSz="914400" rtl="0" eaLnBrk="1" fontAlgn="auto" latinLnBrk="0" hangingPunct="1">
        <a:lnSpc>
          <a:spcPct val="120000"/>
        </a:lnSpc>
        <a:spcBef>
          <a:spcPts val="0"/>
        </a:spcBef>
        <a:spcAft>
          <a:spcPts val="300"/>
        </a:spcAft>
        <a:buFont typeface="Wingdings" panose="05000000000000000000"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4pPr>
      <a:lvl5pPr marL="2057400" indent="-228600" algn="l" defTabSz="914400" rtl="0" eaLnBrk="1" fontAlgn="auto" latinLnBrk="0" hangingPunct="1">
        <a:lnSpc>
          <a:spcPct val="120000"/>
        </a:lnSpc>
        <a:spcBef>
          <a:spcPts val="0"/>
        </a:spcBef>
        <a:spcAft>
          <a:spcPts val="300"/>
        </a:spcAft>
        <a:buFont typeface="Arial" panose="020B0604020202020204" pitchFamily="34" charset="0"/>
        <a:buChar char="•"/>
        <a:defRPr sz="1400" u="none" strike="noStrike" kern="1200" cap="none" spc="150" normalizeH="0" baseline="0">
          <a:solidFill>
            <a:schemeClr val="tx1">
              <a:lumMod val="65000"/>
              <a:lumOff val="35000"/>
            </a:schemeClr>
          </a:solidFill>
          <a:uFillTx/>
          <a:latin typeface="Arial" panose="020B0604020202020204" pitchFamily="34" charset="0"/>
          <a:ea typeface="微软雅黑" panose="020B0503020204020204" pitchFamily="34" charset="-122"/>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65.xml"/><Relationship Id="rId2" Type="http://schemas.openxmlformats.org/officeDocument/2006/relationships/tags" Target="../tags/tag64.xml"/><Relationship Id="rId1" Type="http://schemas.openxmlformats.org/officeDocument/2006/relationships/tags" Target="../tags/tag63.x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6.x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7.x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8.xml"/></Relationships>
</file>

<file path=ppt/slides/_rels/slide13.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0.xml"/><Relationship Id="rId1" Type="http://schemas.openxmlformats.org/officeDocument/2006/relationships/tags" Target="../tags/tag79.xml"/></Relationships>
</file>

<file path=ppt/slides/_rels/slide14.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83.xml"/><Relationship Id="rId2" Type="http://schemas.openxmlformats.org/officeDocument/2006/relationships/tags" Target="../tags/tag82.xml"/><Relationship Id="rId1" Type="http://schemas.openxmlformats.org/officeDocument/2006/relationships/tags" Target="../tags/tag81.xml"/></Relationships>
</file>

<file path=ppt/slides/_rels/slide1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4.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85.xml"/></Relationships>
</file>

<file path=ppt/slides/_rels/slide1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7.xml"/><Relationship Id="rId1" Type="http://schemas.openxmlformats.org/officeDocument/2006/relationships/tags" Target="../tags/tag86.xml"/></Relationships>
</file>

<file path=ppt/slides/_rels/slide18.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89.xml"/><Relationship Id="rId1" Type="http://schemas.openxmlformats.org/officeDocument/2006/relationships/tags" Target="../tags/tag88.xml"/></Relationships>
</file>

<file path=ppt/slides/_rels/slide19.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tags" Target="../tags/tag92.xml"/><Relationship Id="rId2" Type="http://schemas.openxmlformats.org/officeDocument/2006/relationships/tags" Target="../tags/tag91.xml"/><Relationship Id="rId1" Type="http://schemas.openxmlformats.org/officeDocument/2006/relationships/tags" Target="../tags/tag90.x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6.xml"/></Relationships>
</file>

<file path=ppt/slides/_rels/slide2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4.xml"/></Relationships>
</file>

<file path=ppt/slides/_rels/slide22.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6.xml"/><Relationship Id="rId1" Type="http://schemas.openxmlformats.org/officeDocument/2006/relationships/tags" Target="../tags/tag95.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97.xml"/></Relationships>
</file>

<file path=ppt/slides/_rels/slide2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99.xml"/><Relationship Id="rId1" Type="http://schemas.openxmlformats.org/officeDocument/2006/relationships/tags" Target="../tags/tag9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100.xml"/></Relationships>
</file>

<file path=ppt/slides/_rels/slide26.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102.xml"/><Relationship Id="rId1" Type="http://schemas.openxmlformats.org/officeDocument/2006/relationships/tags" Target="../tags/tag101.x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67.xml"/></Relationships>
</file>

<file path=ppt/slides/_rels/slide4.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69.xml"/><Relationship Id="rId1" Type="http://schemas.openxmlformats.org/officeDocument/2006/relationships/tags" Target="../tags/tag68.x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0.x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1.xml"/></Relationships>
</file>

<file path=ppt/slides/_rels/slide7.xml.rels><?xml version="1.0" encoding="UTF-8" standalone="yes"?>
<Relationships xmlns="http://schemas.openxmlformats.org/package/2006/relationships"><Relationship Id="rId3" Type="http://schemas.openxmlformats.org/officeDocument/2006/relationships/slideLayout" Target="../slideLayouts/slideLayout2.xml"/><Relationship Id="rId2" Type="http://schemas.openxmlformats.org/officeDocument/2006/relationships/tags" Target="../tags/tag73.xml"/><Relationship Id="rId1" Type="http://schemas.openxmlformats.org/officeDocument/2006/relationships/tags" Target="../tags/tag72.x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4.x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tags" Target="../tags/tag7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第七章 场外衍生品</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第一节 场外互换</a:t>
            </a:r>
            <a:endParaRPr lang="zh-CN" altLang="en-US"/>
          </a:p>
        </p:txBody>
      </p:sp>
    </p:spTree>
    <p:custDataLst>
      <p:tags r:id="rId3"/>
    </p:custData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货币互换</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除了各类商业机构利用货币互换之外，政府机构之间也会签署货币互换协议，比较典型的就是各国的中央银行通过签署货币互换协议来开展区域内的金融合作，同时实施货币政策。这类互换被称为</a:t>
            </a:r>
            <a:r>
              <a:rPr lang="en-US" altLang="zh-CN"/>
              <a:t>“</a:t>
            </a:r>
            <a:r>
              <a:t>央行货币互换</a:t>
            </a:r>
            <a:r>
              <a:rPr lang="en-US" altLang="zh-CN"/>
              <a:t>”</a:t>
            </a:r>
            <a:endParaRPr lang="en-US" altLang="zh-CN"/>
          </a:p>
          <a:p>
            <a:pPr marL="0" indent="0">
              <a:buNone/>
            </a:pPr>
            <a:r>
              <a:rPr lang="en-US" altLang="zh-CN"/>
              <a:t>      </a:t>
            </a:r>
            <a:r>
              <a:t>央行货币互换的运作机制是中央银行将通过互换协议而得到的外币注入本国金融体系，使本国的商业机构可以从本国金融机构借入对方国家的货币并用于支付从对方国家进口的商品。</a:t>
            </a:r>
          </a:p>
          <a:p>
            <a:pPr marL="0" indent="0">
              <a:buNone/>
            </a:pPr>
            <a:r>
              <a:t>      央行货币互换通常用于国际金融市场中的小币种，因为相对于美元、欧元、日元等主要币种，小币种的使用量比较低，比较容易受到流动性冲击。</a:t>
            </a:r>
          </a:p>
          <a:p>
            <a:pPr marL="0" indent="0">
              <a:buNone/>
            </a:pPr>
            <a:r>
              <a:t>      当前，我国中央银行已经与多个国家签署了货币互换协议，包括韩国、澳大利亚、俄罗斯、巴西等</a:t>
            </a:r>
            <a:r>
              <a:rPr lang="en-US" altLang="zh-CN"/>
              <a:t>22</a:t>
            </a:r>
            <a:r>
              <a:t>个国家，总金额达到</a:t>
            </a:r>
            <a:r>
              <a:rPr lang="en-US" altLang="zh-CN"/>
              <a:t>1.7</a:t>
            </a:r>
            <a:r>
              <a:t>万亿人民币。</a:t>
            </a:r>
          </a:p>
        </p:txBody>
      </p:sp>
    </p:spTree>
    <p:custDataLst>
      <p:tags r:id="rId1"/>
    </p:custData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股票收益互换</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股票收益互换合约交换两个系列的现金流，其中一系列挂钩于某个股票的价格或某个股票价格指数，另一系列现金流则挂钩于某个固定或浮动的利率，也可以挂钩于另外一个股票或股指的价格。</a:t>
            </a:r>
          </a:p>
          <a:p>
            <a:pPr marL="0" indent="0">
              <a:buNone/>
            </a:pPr>
          </a:p>
          <a:p>
            <a:pPr marL="0" indent="0">
              <a:buNone/>
            </a:pPr>
            <a:r>
              <a:t>      通过股票收益互换，投资者可以实现杠杆交易、股票套期保值或创建结构化产品等目的。</a:t>
            </a:r>
          </a:p>
        </p:txBody>
      </p:sp>
    </p:spTree>
    <p:custDataLst>
      <p:tags r:id="rId1"/>
    </p:custData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股票收益互换</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【例】某机构投资者持有某上市公司将近</a:t>
            </a:r>
            <a:r>
              <a:rPr lang="en-US" altLang="zh-CN"/>
              <a:t>5%</a:t>
            </a:r>
            <a:r>
              <a:t>的股权，并在公司董事会中拥有两个席位。这家上市公司从事煤炭开采和销售。随着煤炭价格的持续下跌，该公司的股票价格也将会持续下跌。为了避免所投入的资金的价值损失，该机构投资者可以将其所持有的股票卖出，但是所持有的两个董事会席位就将被取消。</a:t>
            </a:r>
          </a:p>
          <a:p>
            <a:pPr marL="0" indent="0">
              <a:buNone/>
            </a:pPr>
            <a:r>
              <a:t>       某金融机构了解到该机构投资者的情况后，为其设计了一份股票收益互换合约。</a:t>
            </a:r>
          </a:p>
        </p:txBody>
      </p:sp>
    </p:spTree>
    <p:custDataLst>
      <p:tags r:id="rId1"/>
    </p:custData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股票收益互换</a:t>
            </a:r>
            <a:endParaRPr sz="2800" spc="0">
              <a:solidFill>
                <a:schemeClr val="tx1"/>
              </a:solidFill>
              <a:effectLst>
                <a:outerShdw blurRad="38100" dist="38100" dir="2700000" algn="tl">
                  <a:srgbClr val="000000">
                    <a:alpha val="43137"/>
                  </a:srgbClr>
                </a:outerShdw>
              </a:effectLst>
              <a:latin typeface="+mj-lt"/>
              <a:ea typeface="+mj-ea"/>
            </a:endParaRPr>
          </a:p>
        </p:txBody>
      </p:sp>
      <p:graphicFrame>
        <p:nvGraphicFramePr>
          <p:cNvPr id="5" name="表格 4"/>
          <p:cNvGraphicFramePr/>
          <p:nvPr>
            <p:custDataLst>
              <p:tags r:id="rId1"/>
            </p:custDataLst>
          </p:nvPr>
        </p:nvGraphicFramePr>
        <p:xfrm>
          <a:off x="728980" y="1804670"/>
          <a:ext cx="10951210" cy="3813175"/>
        </p:xfrm>
        <a:graphic>
          <a:graphicData uri="http://schemas.openxmlformats.org/drawingml/2006/table">
            <a:tbl>
              <a:tblPr firstRow="1" bandRow="1">
                <a:tableStyleId>{5C22544A-7EE6-4342-B048-85BDC9FD1C3A}</a:tableStyleId>
              </a:tblPr>
              <a:tblGrid>
                <a:gridCol w="2571115"/>
                <a:gridCol w="8380095"/>
              </a:tblGrid>
              <a:tr h="379730">
                <a:tc>
                  <a:txBody>
                    <a:bodyPr/>
                    <a:p>
                      <a:pPr algn="ctr">
                        <a:buNone/>
                      </a:pPr>
                      <a:r>
                        <a:rPr lang="zh-CN" altLang="en-US"/>
                        <a:t>项目</a:t>
                      </a:r>
                      <a:endParaRPr lang="zh-CN" altLang="en-US"/>
                    </a:p>
                  </a:txBody>
                  <a:tcPr/>
                </a:tc>
                <a:tc>
                  <a:txBody>
                    <a:bodyPr/>
                    <a:p>
                      <a:pPr algn="ctr">
                        <a:buNone/>
                      </a:pPr>
                      <a:r>
                        <a:rPr lang="zh-CN" altLang="en-US"/>
                        <a:t>条款</a:t>
                      </a:r>
                      <a:endParaRPr lang="zh-CN" altLang="en-US"/>
                    </a:p>
                  </a:txBody>
                  <a:tcPr/>
                </a:tc>
              </a:tr>
              <a:tr h="380365">
                <a:tc>
                  <a:txBody>
                    <a:bodyPr/>
                    <a:p>
                      <a:pPr algn="ctr">
                        <a:buNone/>
                      </a:pPr>
                      <a:r>
                        <a:rPr lang="zh-CN" altLang="en-US"/>
                        <a:t>合约甲方</a:t>
                      </a:r>
                      <a:endParaRPr lang="zh-CN" altLang="en-US"/>
                    </a:p>
                  </a:txBody>
                  <a:tcPr/>
                </a:tc>
                <a:tc>
                  <a:txBody>
                    <a:bodyPr/>
                    <a:p>
                      <a:pPr algn="l">
                        <a:buNone/>
                      </a:pPr>
                      <a:r>
                        <a:rPr lang="zh-CN" altLang="en-US"/>
                        <a:t>某机构投资者</a:t>
                      </a:r>
                      <a:endParaRPr lang="zh-CN" altLang="en-US"/>
                    </a:p>
                  </a:txBody>
                  <a:tcPr/>
                </a:tc>
              </a:tr>
              <a:tr h="380365">
                <a:tc>
                  <a:txBody>
                    <a:bodyPr/>
                    <a:p>
                      <a:pPr algn="ctr">
                        <a:buNone/>
                      </a:pPr>
                      <a:r>
                        <a:rPr lang="zh-CN" altLang="en-US"/>
                        <a:t>合约乙方</a:t>
                      </a:r>
                      <a:endParaRPr lang="zh-CN" altLang="en-US"/>
                    </a:p>
                  </a:txBody>
                  <a:tcPr/>
                </a:tc>
                <a:tc>
                  <a:txBody>
                    <a:bodyPr/>
                    <a:p>
                      <a:pPr algn="l">
                        <a:buNone/>
                      </a:pPr>
                      <a:r>
                        <a:rPr lang="zh-CN" altLang="en-US"/>
                        <a:t>某金融机构</a:t>
                      </a:r>
                      <a:endParaRPr lang="zh-CN" altLang="en-US"/>
                    </a:p>
                  </a:txBody>
                  <a:tcPr/>
                </a:tc>
              </a:tr>
              <a:tr h="380365">
                <a:tc>
                  <a:txBody>
                    <a:bodyPr/>
                    <a:p>
                      <a:pPr algn="ctr">
                        <a:buNone/>
                      </a:pPr>
                      <a:r>
                        <a:rPr lang="zh-CN" altLang="en-US"/>
                        <a:t>标的股票</a:t>
                      </a:r>
                      <a:endParaRPr lang="zh-CN" altLang="en-US"/>
                    </a:p>
                  </a:txBody>
                  <a:tcPr/>
                </a:tc>
                <a:tc>
                  <a:txBody>
                    <a:bodyPr/>
                    <a:p>
                      <a:pPr algn="l">
                        <a:buNone/>
                      </a:pPr>
                      <a:r>
                        <a:rPr lang="en-US" altLang="zh-CN"/>
                        <a:t>XXXX</a:t>
                      </a:r>
                      <a:r>
                        <a:rPr lang="zh-CN" altLang="en-US"/>
                        <a:t>上市公司的股票</a:t>
                      </a:r>
                      <a:endParaRPr lang="zh-CN" altLang="en-US"/>
                    </a:p>
                  </a:txBody>
                  <a:tcPr/>
                </a:tc>
              </a:tr>
              <a:tr h="379730">
                <a:tc>
                  <a:txBody>
                    <a:bodyPr/>
                    <a:p>
                      <a:pPr algn="ctr">
                        <a:buNone/>
                      </a:pPr>
                      <a:r>
                        <a:rPr lang="zh-CN" altLang="en-US"/>
                        <a:t>名义金额</a:t>
                      </a:r>
                      <a:endParaRPr lang="zh-CN" altLang="en-US"/>
                    </a:p>
                  </a:txBody>
                  <a:tcPr/>
                </a:tc>
                <a:tc>
                  <a:txBody>
                    <a:bodyPr/>
                    <a:p>
                      <a:pPr algn="l">
                        <a:buNone/>
                      </a:pPr>
                      <a:r>
                        <a:rPr lang="en-US" altLang="zh-CN"/>
                        <a:t>2.5</a:t>
                      </a:r>
                      <a:r>
                        <a:rPr lang="zh-CN" altLang="en-US"/>
                        <a:t>亿元人民币</a:t>
                      </a:r>
                      <a:endParaRPr lang="zh-CN" altLang="en-US"/>
                    </a:p>
                  </a:txBody>
                  <a:tcPr/>
                </a:tc>
              </a:tr>
              <a:tr h="379730">
                <a:tc>
                  <a:txBody>
                    <a:bodyPr/>
                    <a:p>
                      <a:pPr algn="ctr">
                        <a:buNone/>
                      </a:pPr>
                      <a:r>
                        <a:rPr lang="zh-CN" altLang="en-US"/>
                        <a:t>起始日期</a:t>
                      </a:r>
                      <a:endParaRPr lang="zh-CN" altLang="en-US"/>
                    </a:p>
                  </a:txBody>
                  <a:tcPr/>
                </a:tc>
                <a:tc>
                  <a:txBody>
                    <a:bodyPr/>
                    <a:p>
                      <a:pPr algn="l">
                        <a:buNone/>
                      </a:pPr>
                      <a:r>
                        <a:rPr lang="en-US" altLang="zh-CN"/>
                        <a:t>XXXX</a:t>
                      </a:r>
                      <a:r>
                        <a:rPr lang="zh-CN" altLang="en-US"/>
                        <a:t>年</a:t>
                      </a:r>
                      <a:r>
                        <a:rPr lang="en-US" altLang="zh-CN"/>
                        <a:t>4</a:t>
                      </a:r>
                      <a:r>
                        <a:rPr lang="zh-CN" altLang="en-US"/>
                        <a:t>月</a:t>
                      </a:r>
                      <a:r>
                        <a:rPr lang="en-US" altLang="zh-CN"/>
                        <a:t>1</a:t>
                      </a:r>
                      <a:r>
                        <a:rPr lang="zh-CN" altLang="en-US"/>
                        <a:t>日</a:t>
                      </a:r>
                      <a:endParaRPr lang="zh-CN" altLang="en-US"/>
                    </a:p>
                  </a:txBody>
                  <a:tcPr/>
                </a:tc>
              </a:tr>
              <a:tr h="392430">
                <a:tc>
                  <a:txBody>
                    <a:bodyPr/>
                    <a:p>
                      <a:pPr algn="ctr">
                        <a:buNone/>
                      </a:pPr>
                      <a:r>
                        <a:rPr lang="zh-CN" altLang="en-US"/>
                        <a:t>终止日期</a:t>
                      </a:r>
                      <a:endParaRPr lang="zh-CN" altLang="en-US"/>
                    </a:p>
                  </a:txBody>
                  <a:tcPr/>
                </a:tc>
                <a:tc>
                  <a:txBody>
                    <a:bodyPr/>
                    <a:p>
                      <a:pPr algn="l">
                        <a:buNone/>
                      </a:pPr>
                      <a:r>
                        <a:rPr lang="zh-CN" altLang="en-US"/>
                        <a:t>次年</a:t>
                      </a:r>
                      <a:r>
                        <a:rPr lang="en-US" altLang="zh-CN"/>
                        <a:t>4</a:t>
                      </a:r>
                      <a:r>
                        <a:rPr lang="zh-CN" altLang="en-US"/>
                        <a:t>月</a:t>
                      </a:r>
                      <a:r>
                        <a:rPr lang="en-US" altLang="zh-CN"/>
                        <a:t>1</a:t>
                      </a:r>
                      <a:r>
                        <a:rPr lang="zh-CN" altLang="en-US"/>
                        <a:t>日</a:t>
                      </a:r>
                      <a:endParaRPr lang="zh-CN" altLang="en-US"/>
                    </a:p>
                  </a:txBody>
                  <a:tcPr/>
                </a:tc>
              </a:tr>
              <a:tr h="380365">
                <a:tc>
                  <a:txBody>
                    <a:bodyPr/>
                    <a:p>
                      <a:pPr algn="ctr">
                        <a:buNone/>
                      </a:pPr>
                      <a:r>
                        <a:rPr lang="zh-CN" altLang="en-US"/>
                        <a:t>结算日期</a:t>
                      </a:r>
                      <a:endParaRPr lang="zh-CN" altLang="en-US"/>
                    </a:p>
                  </a:txBody>
                  <a:tcPr/>
                </a:tc>
                <a:tc>
                  <a:txBody>
                    <a:bodyPr/>
                    <a:p>
                      <a:pPr algn="l">
                        <a:buNone/>
                      </a:pPr>
                      <a:r>
                        <a:rPr lang="en-US" altLang="zh-CN"/>
                        <a:t>XXXX</a:t>
                      </a:r>
                      <a:r>
                        <a:rPr lang="zh-CN" altLang="en-US"/>
                        <a:t>年的</a:t>
                      </a:r>
                      <a:r>
                        <a:rPr lang="en-US" altLang="zh-CN"/>
                        <a:t>7</a:t>
                      </a:r>
                      <a:r>
                        <a:rPr lang="zh-CN" altLang="en-US"/>
                        <a:t>月</a:t>
                      </a:r>
                      <a:r>
                        <a:rPr lang="en-US" altLang="zh-CN"/>
                        <a:t>1</a:t>
                      </a:r>
                      <a:r>
                        <a:rPr lang="zh-CN" altLang="en-US"/>
                        <a:t>日、</a:t>
                      </a:r>
                      <a:r>
                        <a:rPr lang="en-US" altLang="zh-CN"/>
                        <a:t>10</a:t>
                      </a:r>
                      <a:r>
                        <a:rPr lang="zh-CN" altLang="en-US"/>
                        <a:t>月</a:t>
                      </a:r>
                      <a:r>
                        <a:rPr lang="en-US" altLang="zh-CN"/>
                        <a:t>1</a:t>
                      </a:r>
                      <a:r>
                        <a:rPr lang="zh-CN" altLang="en-US"/>
                        <a:t>日、次年</a:t>
                      </a:r>
                      <a:r>
                        <a:rPr lang="en-US" altLang="zh-CN"/>
                        <a:t>1</a:t>
                      </a:r>
                      <a:r>
                        <a:rPr lang="zh-CN" altLang="en-US"/>
                        <a:t>月</a:t>
                      </a:r>
                      <a:r>
                        <a:rPr lang="en-US" altLang="zh-CN"/>
                        <a:t>1</a:t>
                      </a:r>
                      <a:r>
                        <a:rPr lang="zh-CN" altLang="en-US"/>
                        <a:t>日及</a:t>
                      </a:r>
                      <a:r>
                        <a:rPr lang="en-US" altLang="zh-CN"/>
                        <a:t>4</a:t>
                      </a:r>
                      <a:r>
                        <a:rPr lang="zh-CN" altLang="en-US"/>
                        <a:t>月</a:t>
                      </a:r>
                      <a:r>
                        <a:rPr lang="en-US" altLang="zh-CN"/>
                        <a:t>1</a:t>
                      </a:r>
                      <a:r>
                        <a:rPr lang="zh-CN" altLang="en-US"/>
                        <a:t>日</a:t>
                      </a:r>
                      <a:endParaRPr lang="zh-CN" altLang="en-US"/>
                    </a:p>
                  </a:txBody>
                  <a:tcPr/>
                </a:tc>
              </a:tr>
              <a:tr h="380365">
                <a:tc>
                  <a:txBody>
                    <a:bodyPr/>
                    <a:p>
                      <a:pPr algn="ctr">
                        <a:buNone/>
                      </a:pPr>
                      <a:r>
                        <a:rPr lang="zh-CN" altLang="en-US"/>
                        <a:t>甲方义务</a:t>
                      </a:r>
                      <a:endParaRPr lang="zh-CN" altLang="en-US"/>
                    </a:p>
                  </a:txBody>
                  <a:tcPr/>
                </a:tc>
                <a:tc>
                  <a:txBody>
                    <a:bodyPr/>
                    <a:p>
                      <a:pPr algn="l">
                        <a:buNone/>
                      </a:pPr>
                      <a:r>
                        <a:rPr lang="zh-CN" altLang="en-US"/>
                        <a:t>在结算日，如果股票涨幅大于零，则支付以该涨幅计算的现金</a:t>
                      </a:r>
                      <a:endParaRPr lang="zh-CN" altLang="en-US"/>
                    </a:p>
                  </a:txBody>
                  <a:tcPr/>
                </a:tc>
              </a:tr>
              <a:tr h="379730">
                <a:tc>
                  <a:txBody>
                    <a:bodyPr/>
                    <a:p>
                      <a:pPr algn="ctr">
                        <a:buNone/>
                      </a:pPr>
                      <a:r>
                        <a:rPr lang="zh-CN" altLang="en-US"/>
                        <a:t>乙方义务</a:t>
                      </a:r>
                      <a:endParaRPr lang="zh-CN" altLang="en-US"/>
                    </a:p>
                  </a:txBody>
                  <a:tcPr/>
                </a:tc>
                <a:tc>
                  <a:txBody>
                    <a:bodyPr/>
                    <a:p>
                      <a:pPr algn="l">
                        <a:buNone/>
                      </a:pPr>
                      <a:r>
                        <a:rPr lang="zh-CN" altLang="en-US"/>
                        <a:t>在结算日，支付甲方以三月期</a:t>
                      </a:r>
                      <a:r>
                        <a:rPr lang="en-US" altLang="zh-CN"/>
                        <a:t>Shibor+56bp</a:t>
                      </a:r>
                      <a:r>
                        <a:rPr lang="zh-CN" altLang="en-US"/>
                        <a:t>计的利息，同时，如果股票价格下跌，则应向甲方支付以该跌幅计算的现金</a:t>
                      </a:r>
                      <a:endParaRPr lang="zh-CN" altLang="en-US"/>
                    </a:p>
                  </a:txBody>
                  <a:tcPr/>
                </a:tc>
              </a:tr>
            </a:tbl>
          </a:graphicData>
        </a:graphic>
      </p:graphicFrame>
      <p:sp>
        <p:nvSpPr>
          <p:cNvPr id="6" name="文本框 5"/>
          <p:cNvSpPr txBox="1"/>
          <p:nvPr/>
        </p:nvSpPr>
        <p:spPr>
          <a:xfrm>
            <a:off x="4766310" y="1160780"/>
            <a:ext cx="2877185" cy="521970"/>
          </a:xfrm>
          <a:prstGeom prst="rect">
            <a:avLst/>
          </a:prstGeom>
          <a:noFill/>
        </p:spPr>
        <p:txBody>
          <a:bodyPr wrap="square" rtlCol="0">
            <a:spAutoFit/>
          </a:bodyPr>
          <a:p>
            <a:r>
              <a:rPr lang="zh-CN" altLang="en-US" sz="2800"/>
              <a:t>合约的主要条款</a:t>
            </a:r>
            <a:endParaRPr lang="zh-CN" altLang="en-US" sz="2800"/>
          </a:p>
        </p:txBody>
      </p:sp>
      <p:sp>
        <p:nvSpPr>
          <p:cNvPr id="7" name="文本框 6"/>
          <p:cNvSpPr txBox="1"/>
          <p:nvPr/>
        </p:nvSpPr>
        <p:spPr>
          <a:xfrm>
            <a:off x="728980" y="6095365"/>
            <a:ext cx="10848975" cy="645160"/>
          </a:xfrm>
          <a:prstGeom prst="rect">
            <a:avLst/>
          </a:prstGeom>
          <a:noFill/>
        </p:spPr>
        <p:txBody>
          <a:bodyPr wrap="square" rtlCol="0">
            <a:spAutoFit/>
          </a:bodyPr>
          <a:p>
            <a:r>
              <a:rPr lang="en-US" altLang="zh-CN"/>
              <a:t>       </a:t>
            </a:r>
            <a:r>
              <a:rPr lang="zh-CN" altLang="en-US"/>
              <a:t>通过该股票收益互换合约，甲方机构投资者相当于将股票价格下跌的风险转移出去了，达到了套期保值的目的。</a:t>
            </a:r>
            <a:endParaRPr lang="zh-CN" altLang="en-US"/>
          </a:p>
        </p:txBody>
      </p:sp>
    </p:spTree>
    <p:custDataLst>
      <p:tags r:id="rId2"/>
    </p:custData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第七章 场外衍生品</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第二节 场外期权</a:t>
            </a:r>
            <a:endParaRPr lang="zh-CN" altLang="en-US"/>
          </a:p>
        </p:txBody>
      </p:sp>
    </p:spTree>
    <p:custDataLst>
      <p:tags r:id="rId3"/>
    </p:custData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场外期权</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场外期权是在证券或期货交易所场外交易的期权。</a:t>
            </a:r>
          </a:p>
          <a:p>
            <a:pPr marL="0" indent="0">
              <a:buNone/>
            </a:pPr>
            <a:r>
              <a:t>相对于场内期权而言，场外期权合约通常不是标准化的，所以该期权基本上难以在市场上流通，不像场内期权那样有那么多的潜在交易对手方。</a:t>
            </a:r>
          </a:p>
          <a:p>
            <a:pPr marL="0" indent="0">
              <a:buNone/>
            </a:pPr>
            <a:r>
              <a:t>场外期权通常根据另一方的特定需求来设计场外期权合约，确定合约条款，并且报出期权价格。</a:t>
            </a:r>
          </a:p>
        </p:txBody>
      </p:sp>
    </p:spTree>
    <p:custDataLst>
      <p:tags r:id="rId1"/>
    </p:custData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场外期权</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场内期权基本上都是普通的（</a:t>
            </a:r>
            <a:r>
              <a:rPr lang="en-US" altLang="zh-CN"/>
              <a:t>Vanilla</a:t>
            </a:r>
            <a:r>
              <a:t>）欧式期权或美式期权，而在场外交易的期权，要么是普通期权的简单组合，要么就是奇异期权（</a:t>
            </a:r>
            <a:r>
              <a:rPr lang="en-US" altLang="zh-CN"/>
              <a:t>Exotic</a:t>
            </a:r>
            <a:r>
              <a:t>）及其组合。</a:t>
            </a:r>
          </a:p>
          <a:p>
            <a:pPr marL="0" indent="0">
              <a:buNone/>
            </a:pPr>
            <a:r>
              <a:t>常见的奇异期权包括路径依赖期权、相关性期权和其他奇异期权。</a:t>
            </a:r>
          </a:p>
        </p:txBody>
      </p:sp>
    </p:spTree>
    <p:custDataLst>
      <p:tags r:id="rId1"/>
    </p:custData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场外期权</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路径依赖期权</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路径依赖期权，是指期权的收益函数依赖于标的资产价格在期权存续期间所经过的路径。典型的路径依赖期权包括亚式期权（</a:t>
            </a:r>
            <a:r>
              <a:rPr lang="en-US" altLang="zh-CN"/>
              <a:t>Asian Option</a:t>
            </a:r>
            <a:r>
              <a:t>）、远期签发期权</a:t>
            </a:r>
            <a:r>
              <a:rPr lang="en-US" altLang="zh-CN"/>
              <a:t>(Forward-start Option)</a:t>
            </a:r>
            <a:r>
              <a:t>、障碍期权（</a:t>
            </a:r>
            <a:r>
              <a:rPr lang="en-US" altLang="zh-CN"/>
              <a:t>Barrier Option</a:t>
            </a:r>
            <a:r>
              <a:t>）和回望期权（</a:t>
            </a:r>
            <a:r>
              <a:rPr lang="en-US" altLang="zh-CN"/>
              <a:t>Look-back Option</a:t>
            </a:r>
            <a:r>
              <a:t>）等</a:t>
            </a:r>
          </a:p>
        </p:txBody>
      </p:sp>
      <p:graphicFrame>
        <p:nvGraphicFramePr>
          <p:cNvPr id="4" name="表格 3"/>
          <p:cNvGraphicFramePr/>
          <p:nvPr>
            <p:custDataLst>
              <p:tags r:id="rId1"/>
            </p:custDataLst>
          </p:nvPr>
        </p:nvGraphicFramePr>
        <p:xfrm>
          <a:off x="670560" y="2841625"/>
          <a:ext cx="10862310" cy="3406140"/>
        </p:xfrm>
        <a:graphic>
          <a:graphicData uri="http://schemas.openxmlformats.org/drawingml/2006/table">
            <a:tbl>
              <a:tblPr firstRow="1" bandRow="1">
                <a:tableStyleId>{5C22544A-7EE6-4342-B048-85BDC9FD1C3A}</a:tableStyleId>
              </a:tblPr>
              <a:tblGrid>
                <a:gridCol w="2582545"/>
                <a:gridCol w="8279765"/>
              </a:tblGrid>
              <a:tr h="502920">
                <a:tc>
                  <a:txBody>
                    <a:bodyPr/>
                    <a:p>
                      <a:pPr algn="ctr">
                        <a:buNone/>
                      </a:pPr>
                      <a:r>
                        <a:rPr lang="zh-CN" altLang="en-US"/>
                        <a:t>期权烈类型</a:t>
                      </a:r>
                      <a:endParaRPr lang="en-US" altLang="zh-CN"/>
                    </a:p>
                  </a:txBody>
                  <a:tcPr anchor="ctr" anchorCtr="0"/>
                </a:tc>
                <a:tc>
                  <a:txBody>
                    <a:bodyPr/>
                    <a:p>
                      <a:pPr algn="ctr">
                        <a:buNone/>
                      </a:pPr>
                      <a:r>
                        <a:rPr lang="zh-CN" altLang="en-US"/>
                        <a:t>特点</a:t>
                      </a:r>
                      <a:endParaRPr lang="zh-CN" altLang="en-US"/>
                    </a:p>
                  </a:txBody>
                  <a:tcPr anchor="ctr" anchorCtr="0"/>
                </a:tc>
              </a:tr>
              <a:tr h="725805">
                <a:tc>
                  <a:txBody>
                    <a:bodyPr/>
                    <a:p>
                      <a:pPr algn="ctr">
                        <a:buNone/>
                      </a:pPr>
                      <a:r>
                        <a:rPr lang="zh-CN" altLang="en-US"/>
                        <a:t>亚式期权</a:t>
                      </a:r>
                      <a:endParaRPr lang="zh-CN" altLang="en-US"/>
                    </a:p>
                  </a:txBody>
                  <a:tcPr anchor="ctr" anchorCtr="0"/>
                </a:tc>
                <a:tc>
                  <a:txBody>
                    <a:bodyPr/>
                    <a:p>
                      <a:pPr algn="l">
                        <a:buNone/>
                      </a:pPr>
                      <a:r>
                        <a:rPr lang="zh-CN" altLang="en-US"/>
                        <a:t>期权收益函数依赖于标的资产价格在某一段时间的平均值。行权价格</a:t>
                      </a:r>
                      <a:r>
                        <a:rPr lang="en-US" altLang="zh-CN"/>
                        <a:t>K</a:t>
                      </a:r>
                      <a:r>
                        <a:rPr lang="zh-CN" altLang="en-US"/>
                        <a:t>是期间平均值，或是</a:t>
                      </a:r>
                      <a:r>
                        <a:rPr lang="en-US" altLang="zh-CN"/>
                        <a:t>S</a:t>
                      </a:r>
                      <a:r>
                        <a:rPr lang="en-US" altLang="zh-CN" baseline="-25000">
                          <a:solidFill>
                            <a:schemeClr val="tx1"/>
                          </a:solidFill>
                          <a:uFillTx/>
                        </a:rPr>
                        <a:t>T</a:t>
                      </a:r>
                      <a:r>
                        <a:rPr lang="zh-CN" altLang="en-US"/>
                        <a:t>为期间平均值。</a:t>
                      </a:r>
                      <a:endParaRPr lang="zh-CN" altLang="en-US"/>
                    </a:p>
                  </a:txBody>
                  <a:tcPr anchor="ctr" anchorCtr="0"/>
                </a:tc>
              </a:tr>
              <a:tr h="725805">
                <a:tc>
                  <a:txBody>
                    <a:bodyPr/>
                    <a:p>
                      <a:pPr algn="ctr">
                        <a:buNone/>
                      </a:pPr>
                      <a:r>
                        <a:rPr lang="zh-CN" altLang="en-US"/>
                        <a:t>远期签发期权</a:t>
                      </a:r>
                      <a:endParaRPr lang="zh-CN" altLang="en-US"/>
                    </a:p>
                  </a:txBody>
                  <a:tcPr anchor="ctr" anchorCtr="0"/>
                </a:tc>
                <a:tc>
                  <a:txBody>
                    <a:bodyPr/>
                    <a:p>
                      <a:pPr algn="l">
                        <a:buNone/>
                      </a:pPr>
                      <a:r>
                        <a:rPr lang="zh-CN" altLang="en-US"/>
                        <a:t>期权合约签订之后一段时间才生效的期权。行权价格只有在期权生效时才确定，且等于标的资产在当时的价格。</a:t>
                      </a:r>
                      <a:endParaRPr lang="zh-CN" altLang="en-US"/>
                    </a:p>
                  </a:txBody>
                  <a:tcPr anchor="ctr" anchorCtr="0"/>
                </a:tc>
              </a:tr>
              <a:tr h="725805">
                <a:tc>
                  <a:txBody>
                    <a:bodyPr/>
                    <a:p>
                      <a:pPr algn="ctr">
                        <a:buNone/>
                      </a:pPr>
                      <a:r>
                        <a:rPr lang="zh-CN" altLang="en-US"/>
                        <a:t>障碍期权</a:t>
                      </a:r>
                      <a:endParaRPr lang="zh-CN" altLang="en-US"/>
                    </a:p>
                  </a:txBody>
                  <a:tcPr anchor="ctr" anchorCtr="0"/>
                </a:tc>
                <a:tc>
                  <a:txBody>
                    <a:bodyPr/>
                    <a:p>
                      <a:pPr algn="l">
                        <a:buNone/>
                      </a:pPr>
                      <a:r>
                        <a:rPr lang="zh-CN" altLang="en-US"/>
                        <a:t>期权生效与否取决于标的资产价格在特定期间是否达到或穿越既定的价格水平。</a:t>
                      </a:r>
                      <a:endParaRPr lang="zh-CN" altLang="en-US"/>
                    </a:p>
                  </a:txBody>
                  <a:tcPr anchor="ctr" anchorCtr="0"/>
                </a:tc>
              </a:tr>
              <a:tr h="725805">
                <a:tc>
                  <a:txBody>
                    <a:bodyPr/>
                    <a:p>
                      <a:pPr algn="ctr">
                        <a:buNone/>
                      </a:pPr>
                      <a:r>
                        <a:rPr lang="zh-CN" altLang="en-US"/>
                        <a:t>回望期权</a:t>
                      </a:r>
                      <a:endParaRPr lang="zh-CN" altLang="en-US"/>
                    </a:p>
                  </a:txBody>
                  <a:tcPr anchor="ctr" anchorCtr="0"/>
                </a:tc>
                <a:tc>
                  <a:txBody>
                    <a:bodyPr/>
                    <a:p>
                      <a:pPr algn="l">
                        <a:buNone/>
                      </a:pPr>
                      <a:r>
                        <a:rPr lang="zh-CN" altLang="en-US"/>
                        <a:t>期权收益函数取决于标的资产在期权存续期间的最高价或最低价。</a:t>
                      </a:r>
                      <a:endParaRPr lang="zh-CN" altLang="en-US"/>
                    </a:p>
                  </a:txBody>
                  <a:tcPr anchor="ctr" anchorCtr="0"/>
                </a:tc>
              </a:tr>
            </a:tbl>
          </a:graphicData>
        </a:graphic>
      </p:graphicFrame>
    </p:spTree>
    <p:custDataLst>
      <p:tags r:id="rId2"/>
    </p:custData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场外期权</a:t>
            </a:r>
            <a:r>
              <a:rPr lang="en-US" altLang="zh-CN" sz="2800" spc="0">
                <a:solidFill>
                  <a:schemeClr val="tx1"/>
                </a:solidFill>
                <a:effectLst>
                  <a:outerShdw blurRad="38100" dist="38100" dir="2700000" algn="tl">
                    <a:srgbClr val="000000">
                      <a:alpha val="43137"/>
                    </a:srgbClr>
                  </a:outerShdw>
                </a:effectLst>
                <a:latin typeface="+mj-lt"/>
                <a:ea typeface="+mj-ea"/>
              </a:rPr>
              <a:t>——</a:t>
            </a:r>
            <a:r>
              <a:rPr sz="2800" spc="0">
                <a:solidFill>
                  <a:schemeClr val="tx1"/>
                </a:solidFill>
                <a:effectLst>
                  <a:outerShdw blurRad="38100" dist="38100" dir="2700000" algn="tl">
                    <a:srgbClr val="000000">
                      <a:alpha val="43137"/>
                    </a:srgbClr>
                  </a:outerShdw>
                </a:effectLst>
                <a:latin typeface="+mj-lt"/>
                <a:ea typeface="+mj-ea"/>
              </a:rPr>
              <a:t>路径依赖期权</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奇异期权的另外一大类型是相关性期权，也称多资产期权，其典型代表包括交换期权（</a:t>
            </a:r>
            <a:r>
              <a:rPr lang="en-US" altLang="zh-CN"/>
              <a:t>Exchange Option</a:t>
            </a:r>
            <a:r>
              <a:t>）、最优（最差）期权、二元期权（</a:t>
            </a:r>
            <a:r>
              <a:rPr lang="en-US" altLang="zh-CN"/>
              <a:t>Digital Option</a:t>
            </a:r>
            <a:r>
              <a:t>）、比值期权（</a:t>
            </a:r>
            <a:r>
              <a:rPr lang="en-US" altLang="zh-CN"/>
              <a:t>Quotient Option</a:t>
            </a:r>
            <a:r>
              <a:t>）、彩虹期权等。</a:t>
            </a:r>
            <a:endParaRPr lang="en-US" altLang="zh-CN"/>
          </a:p>
        </p:txBody>
      </p:sp>
      <p:graphicFrame>
        <p:nvGraphicFramePr>
          <p:cNvPr id="4" name="表格 3"/>
          <p:cNvGraphicFramePr/>
          <p:nvPr>
            <p:custDataLst>
              <p:tags r:id="rId1"/>
            </p:custDataLst>
          </p:nvPr>
        </p:nvGraphicFramePr>
        <p:xfrm>
          <a:off x="670560" y="2841625"/>
          <a:ext cx="10557510" cy="3453130"/>
        </p:xfrm>
        <a:graphic>
          <a:graphicData uri="http://schemas.openxmlformats.org/drawingml/2006/table">
            <a:tbl>
              <a:tblPr firstRow="1" bandRow="1">
                <a:tableStyleId>{5C22544A-7EE6-4342-B048-85BDC9FD1C3A}</a:tableStyleId>
              </a:tblPr>
              <a:tblGrid>
                <a:gridCol w="2510155"/>
                <a:gridCol w="8047355"/>
              </a:tblGrid>
              <a:tr h="412115">
                <a:tc>
                  <a:txBody>
                    <a:bodyPr/>
                    <a:p>
                      <a:pPr algn="ctr">
                        <a:buNone/>
                      </a:pPr>
                      <a:r>
                        <a:rPr lang="zh-CN" altLang="en-US"/>
                        <a:t>期权烈类型</a:t>
                      </a:r>
                      <a:endParaRPr lang="en-US" altLang="zh-CN"/>
                    </a:p>
                  </a:txBody>
                  <a:tcPr anchor="ctr" anchorCtr="0"/>
                </a:tc>
                <a:tc>
                  <a:txBody>
                    <a:bodyPr/>
                    <a:p>
                      <a:pPr algn="ctr">
                        <a:buNone/>
                      </a:pPr>
                      <a:r>
                        <a:rPr lang="zh-CN" altLang="en-US"/>
                        <a:t>特点</a:t>
                      </a:r>
                      <a:endParaRPr lang="zh-CN" altLang="en-US"/>
                    </a:p>
                  </a:txBody>
                  <a:tcPr anchor="ctr" anchorCtr="0"/>
                </a:tc>
              </a:tr>
              <a:tr h="593725">
                <a:tc>
                  <a:txBody>
                    <a:bodyPr/>
                    <a:p>
                      <a:pPr algn="ctr">
                        <a:buNone/>
                      </a:pPr>
                      <a:r>
                        <a:rPr lang="zh-CN" altLang="en-US"/>
                        <a:t>交换期权</a:t>
                      </a:r>
                      <a:endParaRPr lang="zh-CN" altLang="en-US"/>
                    </a:p>
                  </a:txBody>
                  <a:tcPr anchor="ctr" anchorCtr="0"/>
                </a:tc>
                <a:tc>
                  <a:txBody>
                    <a:bodyPr/>
                    <a:p>
                      <a:pPr algn="l">
                        <a:buNone/>
                      </a:pPr>
                      <a:r>
                        <a:rPr lang="zh-CN" altLang="en-US"/>
                        <a:t>期权到期日时可用一个资产来交换标的资产。</a:t>
                      </a:r>
                      <a:endParaRPr lang="zh-CN" altLang="en-US"/>
                    </a:p>
                  </a:txBody>
                  <a:tcPr anchor="ctr" anchorCtr="0"/>
                </a:tc>
              </a:tr>
              <a:tr h="664210">
                <a:tc>
                  <a:txBody>
                    <a:bodyPr/>
                    <a:p>
                      <a:pPr algn="ctr">
                        <a:buNone/>
                      </a:pPr>
                      <a:r>
                        <a:rPr lang="zh-CN" altLang="en-US"/>
                        <a:t>最优（最差）期权</a:t>
                      </a:r>
                      <a:endParaRPr lang="zh-CN" altLang="en-US"/>
                    </a:p>
                  </a:txBody>
                  <a:tcPr anchor="ctr" anchorCtr="0"/>
                </a:tc>
                <a:tc>
                  <a:txBody>
                    <a:bodyPr/>
                    <a:p>
                      <a:pPr algn="l">
                        <a:buNone/>
                      </a:pPr>
                      <a:r>
                        <a:rPr lang="zh-CN" altLang="en-US"/>
                        <a:t>期权具有固定的行权价格，标的资产有两个或者多个，到期结算时，结算价格取价格最高或最低者。</a:t>
                      </a:r>
                      <a:endParaRPr lang="zh-CN" altLang="en-US"/>
                    </a:p>
                  </a:txBody>
                  <a:tcPr anchor="ctr" anchorCtr="0"/>
                </a:tc>
              </a:tr>
              <a:tr h="594995">
                <a:tc>
                  <a:txBody>
                    <a:bodyPr/>
                    <a:p>
                      <a:pPr algn="ctr">
                        <a:buNone/>
                      </a:pPr>
                      <a:r>
                        <a:rPr lang="zh-CN" altLang="en-US"/>
                        <a:t>二元期权</a:t>
                      </a:r>
                      <a:endParaRPr lang="zh-CN" altLang="en-US"/>
                    </a:p>
                  </a:txBody>
                  <a:tcPr anchor="ctr" anchorCtr="0"/>
                </a:tc>
                <a:tc>
                  <a:txBody>
                    <a:bodyPr/>
                    <a:p>
                      <a:pPr algn="l">
                        <a:buNone/>
                      </a:pPr>
                      <a:r>
                        <a:rPr lang="zh-CN" altLang="en-US"/>
                        <a:t>分为或有现金期权或或有资产期权，到期时分别进行现金结算或实务交割。</a:t>
                      </a:r>
                      <a:endParaRPr lang="zh-CN" altLang="en-US"/>
                    </a:p>
                  </a:txBody>
                  <a:tcPr anchor="ctr" anchorCtr="0"/>
                </a:tc>
              </a:tr>
              <a:tr h="593725">
                <a:tc>
                  <a:txBody>
                    <a:bodyPr/>
                    <a:p>
                      <a:pPr algn="ctr">
                        <a:buNone/>
                      </a:pPr>
                      <a:r>
                        <a:rPr lang="zh-CN" altLang="en-US"/>
                        <a:t>比值期权</a:t>
                      </a:r>
                      <a:endParaRPr lang="zh-CN" altLang="en-US"/>
                    </a:p>
                  </a:txBody>
                  <a:tcPr anchor="ctr" anchorCtr="0"/>
                </a:tc>
                <a:tc>
                  <a:txBody>
                    <a:bodyPr/>
                    <a:p>
                      <a:pPr algn="l">
                        <a:buNone/>
                      </a:pPr>
                      <a:r>
                        <a:rPr lang="zh-CN" altLang="en-US"/>
                        <a:t>其收益函数取决于两个标的资产的价格的比值。</a:t>
                      </a:r>
                      <a:endParaRPr lang="zh-CN" altLang="en-US"/>
                    </a:p>
                  </a:txBody>
                  <a:tcPr anchor="ctr" anchorCtr="0"/>
                </a:tc>
              </a:tr>
              <a:tr h="594360">
                <a:tc>
                  <a:txBody>
                    <a:bodyPr/>
                    <a:p>
                      <a:pPr algn="ctr">
                        <a:buNone/>
                      </a:pPr>
                      <a:r>
                        <a:rPr lang="zh-CN" altLang="en-US"/>
                        <a:t>彩虹期权</a:t>
                      </a:r>
                      <a:endParaRPr lang="zh-CN" altLang="en-US"/>
                    </a:p>
                  </a:txBody>
                  <a:tcPr anchor="ctr" anchorCtr="0"/>
                </a:tc>
                <a:tc>
                  <a:txBody>
                    <a:bodyPr/>
                    <a:p>
                      <a:pPr algn="l">
                        <a:buNone/>
                      </a:pPr>
                      <a:r>
                        <a:rPr lang="zh-CN" altLang="en-US"/>
                        <a:t>标的为一些列资产组合，到期日收益取决于组合中收益的较高者。</a:t>
                      </a:r>
                      <a:endParaRPr lang="zh-CN" altLang="en-US"/>
                    </a:p>
                  </a:txBody>
                  <a:tcPr anchor="ctr" anchorCtr="0"/>
                </a:tc>
              </a:tr>
            </a:tbl>
          </a:graphicData>
        </a:graphic>
      </p:graphicFrame>
    </p:spTree>
    <p:custDataLst>
      <p:tags r:id="rId2"/>
    </p:custData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标题 1"/>
          <p:cNvSpPr>
            <a:spLocks noGrp="1"/>
          </p:cNvSpPr>
          <p:nvPr>
            <p:ph type="ctrTitle"/>
            <p:custDataLst>
              <p:tags r:id="rId1"/>
            </p:custDataLst>
          </p:nvPr>
        </p:nvSpPr>
        <p:spPr/>
        <p:txBody>
          <a:bodyPr/>
          <a:p>
            <a:r>
              <a:rPr lang="zh-CN" altLang="en-US" sz="5400" b="0" spc="0" dirty="0">
                <a:solidFill>
                  <a:schemeClr val="tx1"/>
                </a:solidFill>
                <a:effectLst>
                  <a:outerShdw blurRad="38100" dist="38100" dir="2700000" algn="tl">
                    <a:srgbClr val="000000">
                      <a:alpha val="43137"/>
                    </a:srgbClr>
                  </a:outerShdw>
                </a:effectLst>
                <a:latin typeface="+mj-lt"/>
                <a:ea typeface="+mj-ea"/>
              </a:rPr>
              <a:t>第七章 场外衍生品</a:t>
            </a:r>
            <a:endParaRPr lang="zh-CN" altLang="zh-CN" sz="5400">
              <a:latin typeface="+mj-ea"/>
              <a:ea typeface="+mj-ea"/>
              <a:cs typeface="+mj-ea"/>
            </a:endParaRPr>
          </a:p>
        </p:txBody>
      </p:sp>
      <p:sp>
        <p:nvSpPr>
          <p:cNvPr id="3" name="副标题 2"/>
          <p:cNvSpPr>
            <a:spLocks noGrp="1"/>
          </p:cNvSpPr>
          <p:nvPr>
            <p:ph type="subTitle" idx="1"/>
            <p:custDataLst>
              <p:tags r:id="rId2"/>
            </p:custDataLst>
          </p:nvPr>
        </p:nvSpPr>
        <p:spPr/>
        <p:txBody>
          <a:bodyPr/>
          <a:p>
            <a:r>
              <a:rPr lang="zh-CN" altLang="en-US"/>
              <a:t>第三节信用衍生品</a:t>
            </a:r>
            <a:endParaRPr lang="zh-CN" altLang="en-US"/>
          </a:p>
        </p:txBody>
      </p:sp>
    </p:spTree>
    <p:custDataLst>
      <p:tags r:id="rId3"/>
    </p:custData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场外衍生品</a:t>
            </a:r>
            <a:endParaRPr lang="zh-CN" altLang="en-US"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场外衍生品是在交易所场外市场交易的衍生品。</a:t>
            </a:r>
          </a:p>
          <a:p>
            <a:pPr marL="0" indent="0">
              <a:buNone/>
            </a:pPr>
            <a:r>
              <a:t>相对于金融交易所内上市交易的标准化的场内衍生品而言，场外衍生品的基本条款大多是个性定制的，是由交易双方根据各自的需求和条件而协商设定的。</a:t>
            </a:r>
          </a:p>
        </p:txBody>
      </p:sp>
    </p:spTree>
    <p:custDataLst>
      <p:tags r:id="rId1"/>
    </p:custData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信用衍生品</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信用事件，是指债务人无法按时且足额地偿还债务的本金或利息。</a:t>
            </a:r>
          </a:p>
          <a:p>
            <a:pPr marL="0" indent="0">
              <a:buNone/>
            </a:pPr>
            <a:r>
              <a:t>信用事件的发生，将使债权人蒙受损失，这就是信用事件。</a:t>
            </a:r>
          </a:p>
          <a:p>
            <a:pPr marL="0" indent="0">
              <a:buNone/>
            </a:pPr>
            <a:r>
              <a:t>信用衍生品，是指用以管理信用风险的衍生品合约，当信用事件发生时，信用衍生品的卖方将按照合约要求向买方提供合约规定的损失补偿，从而在一定程度上降低或者规避了信用事件给合约买方带来的损失。</a:t>
            </a:r>
            <a:endParaRPr lang="en-US" altLang="zh-CN"/>
          </a:p>
        </p:txBody>
      </p:sp>
    </p:spTree>
    <p:custDataLst>
      <p:tags r:id="rId1"/>
    </p:custData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信用违约互换（</a:t>
            </a:r>
            <a:r>
              <a:rPr lang="en-US" altLang="zh-CN" sz="2800" spc="0">
                <a:solidFill>
                  <a:schemeClr val="tx1"/>
                </a:solidFill>
                <a:effectLst>
                  <a:outerShdw blurRad="38100" dist="38100" dir="2700000" algn="tl">
                    <a:srgbClr val="000000">
                      <a:alpha val="43137"/>
                    </a:srgbClr>
                  </a:outerShdw>
                </a:effectLst>
                <a:latin typeface="+mj-lt"/>
                <a:ea typeface="+mj-ea"/>
              </a:rPr>
              <a:t>Credit Default Swap</a:t>
            </a:r>
            <a:r>
              <a:rPr sz="2800" spc="0">
                <a:solidFill>
                  <a:schemeClr val="tx1"/>
                </a:solidFill>
                <a:effectLst>
                  <a:outerShdw blurRad="38100" dist="38100" dir="2700000" algn="tl">
                    <a:srgbClr val="000000">
                      <a:alpha val="43137"/>
                    </a:srgbClr>
                  </a:outerShdw>
                </a:effectLst>
                <a:latin typeface="+mj-lt"/>
                <a:ea typeface="+mj-ea"/>
              </a:rPr>
              <a:t>，</a:t>
            </a:r>
            <a:r>
              <a:rPr lang="en-US" altLang="zh-CN" sz="2800" spc="0">
                <a:solidFill>
                  <a:schemeClr val="tx1"/>
                </a:solidFill>
                <a:effectLst>
                  <a:outerShdw blurRad="38100" dist="38100" dir="2700000" algn="tl">
                    <a:srgbClr val="000000">
                      <a:alpha val="43137"/>
                    </a:srgbClr>
                  </a:outerShdw>
                </a:effectLst>
                <a:latin typeface="+mj-lt"/>
                <a:ea typeface="+mj-ea"/>
              </a:rPr>
              <a:t>CDS</a:t>
            </a:r>
            <a:r>
              <a:rPr lang="zh-CN" altLang="en-US" sz="2800" spc="0">
                <a:solidFill>
                  <a:schemeClr val="tx1"/>
                </a:solidFill>
                <a:effectLst>
                  <a:outerShdw blurRad="38100" dist="38100" dir="2700000" algn="tl">
                    <a:srgbClr val="000000">
                      <a:alpha val="43137"/>
                    </a:srgbClr>
                  </a:outerShdw>
                </a:effectLst>
                <a:latin typeface="+mj-lt"/>
                <a:ea typeface="+mj-ea"/>
              </a:rPr>
              <a:t>）</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信用违约互换（</a:t>
            </a:r>
            <a:r>
              <a:rPr lang="en-US" altLang="zh-CN"/>
              <a:t>CDS</a:t>
            </a:r>
            <a:r>
              <a:t>）是基本的信用衍生品合约。</a:t>
            </a:r>
          </a:p>
          <a:p>
            <a:pPr marL="0" indent="0">
              <a:buNone/>
            </a:pPr>
            <a:r>
              <a:t>当投资者认为参考实体的信用状况变差，就可以购买一定名义金额的</a:t>
            </a:r>
            <a:r>
              <a:rPr lang="en-US" altLang="zh-CN"/>
              <a:t>CDS</a:t>
            </a:r>
            <a:r>
              <a:t>，并支付一定的费用。支付的费用与该参考实体的信用水平相关，其信用利差越高，支付的费用越高。</a:t>
            </a:r>
          </a:p>
          <a:p>
            <a:pPr marL="0" indent="0">
              <a:buNone/>
            </a:pPr>
            <a:r>
              <a:rPr lang="en-US" altLang="zh-CN"/>
              <a:t>CDS</a:t>
            </a:r>
            <a:r>
              <a:t>的卖方在获得费用的同时承担了参考实体的信用风险，并在参考实体发生违约时向买方支付相当于名义金额减去回收金额之外的损失。</a:t>
            </a:r>
          </a:p>
          <a:p>
            <a:pPr marL="0" indent="0">
              <a:buNone/>
            </a:pPr>
            <a:r>
              <a:rPr lang="en-US" altLang="zh-CN"/>
              <a:t>CDS</a:t>
            </a:r>
            <a:r>
              <a:t>与保险类似，投资者买入</a:t>
            </a:r>
            <a:r>
              <a:rPr lang="en-US" altLang="zh-CN"/>
              <a:t>CDS</a:t>
            </a:r>
            <a:r>
              <a:t>，相当于投了保险，当风险事件（信用事件）发生时，投资者可获得赔偿。</a:t>
            </a:r>
          </a:p>
        </p:txBody>
      </p:sp>
    </p:spTree>
    <p:custDataLst>
      <p:tags r:id="rId1"/>
    </p:custData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信用违约互换（</a:t>
            </a:r>
            <a:r>
              <a:rPr lang="en-US" altLang="zh-CN" sz="2800" spc="0">
                <a:solidFill>
                  <a:schemeClr val="tx1"/>
                </a:solidFill>
                <a:effectLst>
                  <a:outerShdw blurRad="38100" dist="38100" dir="2700000" algn="tl">
                    <a:srgbClr val="000000">
                      <a:alpha val="43137"/>
                    </a:srgbClr>
                  </a:outerShdw>
                </a:effectLst>
                <a:latin typeface="+mj-lt"/>
                <a:ea typeface="+mj-ea"/>
              </a:rPr>
              <a:t>Credit Default Swap</a:t>
            </a:r>
            <a:r>
              <a:rPr sz="2800" spc="0">
                <a:solidFill>
                  <a:schemeClr val="tx1"/>
                </a:solidFill>
                <a:effectLst>
                  <a:outerShdw blurRad="38100" dist="38100" dir="2700000" algn="tl">
                    <a:srgbClr val="000000">
                      <a:alpha val="43137"/>
                    </a:srgbClr>
                  </a:outerShdw>
                </a:effectLst>
                <a:latin typeface="+mj-lt"/>
                <a:ea typeface="+mj-ea"/>
              </a:rPr>
              <a:t>，</a:t>
            </a:r>
            <a:r>
              <a:rPr lang="en-US" altLang="zh-CN" sz="2800" spc="0">
                <a:solidFill>
                  <a:schemeClr val="tx1"/>
                </a:solidFill>
                <a:effectLst>
                  <a:outerShdw blurRad="38100" dist="38100" dir="2700000" algn="tl">
                    <a:srgbClr val="000000">
                      <a:alpha val="43137"/>
                    </a:srgbClr>
                  </a:outerShdw>
                </a:effectLst>
                <a:latin typeface="+mj-lt"/>
                <a:ea typeface="+mj-ea"/>
              </a:rPr>
              <a:t>CDS</a:t>
            </a:r>
            <a:r>
              <a:rPr lang="zh-CN" altLang="en-US" sz="2800" spc="0">
                <a:solidFill>
                  <a:schemeClr val="tx1"/>
                </a:solidFill>
                <a:effectLst>
                  <a:outerShdw blurRad="38100" dist="38100" dir="2700000" algn="tl">
                    <a:srgbClr val="000000">
                      <a:alpha val="43137"/>
                    </a:srgbClr>
                  </a:outerShdw>
                </a:effectLst>
                <a:latin typeface="+mj-lt"/>
                <a:ea typeface="+mj-ea"/>
              </a:rPr>
              <a:t>）</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【例】某投资机构持有俄罗斯政府发行的国债，该国债尚有</a:t>
            </a:r>
            <a:r>
              <a:rPr lang="en-US" altLang="zh-CN"/>
              <a:t>3</a:t>
            </a:r>
            <a:r>
              <a:t>年剩余期限。该机构担心俄罗斯政府由于国内经济衰退而无法筹集足够的资金来还债并违约，所以希望在国际市场上购买</a:t>
            </a:r>
            <a:r>
              <a:rPr lang="en-US" altLang="zh-CN"/>
              <a:t>CDS</a:t>
            </a:r>
            <a:r>
              <a:t>来规避信用风险。美国的一家投资银行为其提供了一份</a:t>
            </a:r>
            <a:r>
              <a:rPr lang="en-US" altLang="zh-CN"/>
              <a:t>CDS</a:t>
            </a:r>
            <a:r>
              <a:t>合约，合约的基本条款为：</a:t>
            </a:r>
          </a:p>
          <a:p>
            <a:pPr marL="0" indent="0">
              <a:buNone/>
            </a:pPr>
          </a:p>
        </p:txBody>
      </p:sp>
      <p:graphicFrame>
        <p:nvGraphicFramePr>
          <p:cNvPr id="4" name="表格 3"/>
          <p:cNvGraphicFramePr/>
          <p:nvPr>
            <p:custDataLst>
              <p:tags r:id="rId1"/>
            </p:custDataLst>
          </p:nvPr>
        </p:nvGraphicFramePr>
        <p:xfrm>
          <a:off x="1670050" y="2999740"/>
          <a:ext cx="8533130" cy="3429000"/>
        </p:xfrm>
        <a:graphic>
          <a:graphicData uri="http://schemas.openxmlformats.org/drawingml/2006/table">
            <a:tbl>
              <a:tblPr firstRow="1" bandRow="1">
                <a:tableStyleId>{5C22544A-7EE6-4342-B048-85BDC9FD1C3A}</a:tableStyleId>
              </a:tblPr>
              <a:tblGrid>
                <a:gridCol w="1568450"/>
                <a:gridCol w="6964680"/>
              </a:tblGrid>
              <a:tr h="381000">
                <a:tc>
                  <a:txBody>
                    <a:bodyPr/>
                    <a:p>
                      <a:pPr algn="ctr">
                        <a:buNone/>
                      </a:pPr>
                      <a:r>
                        <a:rPr lang="zh-CN" altLang="en-US"/>
                        <a:t>项目</a:t>
                      </a:r>
                      <a:endParaRPr lang="zh-CN" altLang="en-US"/>
                    </a:p>
                  </a:txBody>
                  <a:tcPr/>
                </a:tc>
                <a:tc>
                  <a:txBody>
                    <a:bodyPr/>
                    <a:p>
                      <a:pPr algn="ctr">
                        <a:buNone/>
                      </a:pPr>
                      <a:r>
                        <a:rPr lang="zh-CN" altLang="en-US"/>
                        <a:t>条款</a:t>
                      </a:r>
                      <a:endParaRPr lang="zh-CN" altLang="en-US"/>
                    </a:p>
                  </a:txBody>
                  <a:tcPr/>
                </a:tc>
              </a:tr>
              <a:tr h="381000">
                <a:tc>
                  <a:txBody>
                    <a:bodyPr/>
                    <a:p>
                      <a:pPr algn="ctr">
                        <a:buNone/>
                      </a:pPr>
                      <a:r>
                        <a:rPr lang="zh-CN" altLang="en-US"/>
                        <a:t>债务实体</a:t>
                      </a:r>
                      <a:endParaRPr lang="zh-CN" altLang="en-US"/>
                    </a:p>
                  </a:txBody>
                  <a:tcPr/>
                </a:tc>
                <a:tc>
                  <a:txBody>
                    <a:bodyPr/>
                    <a:p>
                      <a:pPr>
                        <a:buNone/>
                      </a:pPr>
                      <a:r>
                        <a:rPr lang="zh-CN" altLang="en-US"/>
                        <a:t>俄罗斯政府</a:t>
                      </a:r>
                      <a:endParaRPr lang="zh-CN" altLang="en-US"/>
                    </a:p>
                  </a:txBody>
                  <a:tcPr/>
                </a:tc>
              </a:tr>
              <a:tr h="381000">
                <a:tc>
                  <a:txBody>
                    <a:bodyPr/>
                    <a:p>
                      <a:pPr algn="ctr">
                        <a:buNone/>
                      </a:pPr>
                      <a:r>
                        <a:rPr lang="zh-CN" altLang="en-US"/>
                        <a:t>参考债务</a:t>
                      </a:r>
                      <a:endParaRPr lang="zh-CN" altLang="en-US"/>
                    </a:p>
                  </a:txBody>
                  <a:tcPr/>
                </a:tc>
                <a:tc>
                  <a:txBody>
                    <a:bodyPr/>
                    <a:p>
                      <a:pPr>
                        <a:buNone/>
                      </a:pPr>
                      <a:r>
                        <a:rPr lang="zh-CN" altLang="en-US"/>
                        <a:t>美国政府发行的</a:t>
                      </a:r>
                      <a:r>
                        <a:rPr lang="en-US" altLang="zh-CN"/>
                        <a:t>7</a:t>
                      </a:r>
                      <a:r>
                        <a:rPr lang="zh-CN" altLang="en-US"/>
                        <a:t>年期国债</a:t>
                      </a:r>
                      <a:endParaRPr lang="zh-CN" altLang="en-US"/>
                    </a:p>
                  </a:txBody>
                  <a:tcPr/>
                </a:tc>
              </a:tr>
              <a:tr h="381000">
                <a:tc>
                  <a:txBody>
                    <a:bodyPr/>
                    <a:p>
                      <a:pPr algn="ctr">
                        <a:buNone/>
                      </a:pPr>
                      <a:r>
                        <a:rPr lang="zh-CN" altLang="en-US"/>
                        <a:t>名义金额</a:t>
                      </a:r>
                      <a:endParaRPr lang="zh-CN" altLang="en-US"/>
                    </a:p>
                  </a:txBody>
                  <a:tcPr/>
                </a:tc>
                <a:tc>
                  <a:txBody>
                    <a:bodyPr/>
                    <a:p>
                      <a:pPr>
                        <a:buNone/>
                      </a:pPr>
                      <a:r>
                        <a:rPr lang="en-US" altLang="zh-CN"/>
                        <a:t>4000</a:t>
                      </a:r>
                      <a:r>
                        <a:rPr lang="zh-CN" altLang="en-US"/>
                        <a:t>万美元</a:t>
                      </a:r>
                      <a:endParaRPr lang="zh-CN" altLang="en-US"/>
                    </a:p>
                  </a:txBody>
                  <a:tcPr/>
                </a:tc>
              </a:tr>
              <a:tr h="381000">
                <a:tc>
                  <a:txBody>
                    <a:bodyPr/>
                    <a:p>
                      <a:pPr algn="ctr">
                        <a:buNone/>
                      </a:pPr>
                      <a:r>
                        <a:rPr lang="zh-CN" altLang="en-US"/>
                        <a:t>息票利率</a:t>
                      </a:r>
                      <a:endParaRPr lang="zh-CN" altLang="en-US"/>
                    </a:p>
                  </a:txBody>
                  <a:tcPr/>
                </a:tc>
                <a:tc>
                  <a:txBody>
                    <a:bodyPr/>
                    <a:p>
                      <a:pPr>
                        <a:buNone/>
                      </a:pPr>
                      <a:r>
                        <a:rPr lang="zh-CN" altLang="en-US"/>
                        <a:t>季度</a:t>
                      </a:r>
                      <a:endParaRPr lang="zh-CN" altLang="en-US"/>
                    </a:p>
                  </a:txBody>
                  <a:tcPr/>
                </a:tc>
              </a:tr>
              <a:tr h="381000">
                <a:tc>
                  <a:txBody>
                    <a:bodyPr/>
                    <a:p>
                      <a:pPr algn="ctr">
                        <a:buNone/>
                      </a:pPr>
                      <a:r>
                        <a:rPr lang="zh-CN" altLang="en-US"/>
                        <a:t>货币</a:t>
                      </a:r>
                      <a:endParaRPr lang="zh-CN" altLang="en-US"/>
                    </a:p>
                  </a:txBody>
                  <a:tcPr/>
                </a:tc>
                <a:tc>
                  <a:txBody>
                    <a:bodyPr/>
                    <a:p>
                      <a:pPr>
                        <a:buNone/>
                      </a:pPr>
                      <a:r>
                        <a:rPr lang="zh-CN" altLang="en-US"/>
                        <a:t>美元</a:t>
                      </a:r>
                      <a:endParaRPr lang="zh-CN" altLang="en-US"/>
                    </a:p>
                  </a:txBody>
                  <a:tcPr/>
                </a:tc>
              </a:tr>
              <a:tr h="381000">
                <a:tc>
                  <a:txBody>
                    <a:bodyPr/>
                    <a:p>
                      <a:pPr algn="ctr">
                        <a:buNone/>
                      </a:pPr>
                      <a:r>
                        <a:rPr lang="zh-CN" altLang="en-US"/>
                        <a:t>期限</a:t>
                      </a:r>
                      <a:endParaRPr lang="zh-CN" altLang="en-US"/>
                    </a:p>
                  </a:txBody>
                  <a:tcPr/>
                </a:tc>
                <a:tc>
                  <a:txBody>
                    <a:bodyPr/>
                    <a:p>
                      <a:pPr>
                        <a:buNone/>
                      </a:pPr>
                      <a:r>
                        <a:rPr lang="en-US" altLang="zh-CN"/>
                        <a:t>3</a:t>
                      </a:r>
                      <a:r>
                        <a:rPr lang="zh-CN" altLang="en-US"/>
                        <a:t>年</a:t>
                      </a:r>
                      <a:endParaRPr lang="zh-CN" altLang="en-US"/>
                    </a:p>
                  </a:txBody>
                  <a:tcPr/>
                </a:tc>
              </a:tr>
              <a:tr h="381000">
                <a:tc>
                  <a:txBody>
                    <a:bodyPr/>
                    <a:p>
                      <a:pPr algn="ctr">
                        <a:buNone/>
                      </a:pPr>
                      <a:r>
                        <a:rPr lang="zh-CN" altLang="en-US"/>
                        <a:t>息票</a:t>
                      </a:r>
                      <a:endParaRPr lang="zh-CN" altLang="en-US"/>
                    </a:p>
                  </a:txBody>
                  <a:tcPr/>
                </a:tc>
                <a:tc>
                  <a:txBody>
                    <a:bodyPr/>
                    <a:p>
                      <a:pPr>
                        <a:buNone/>
                      </a:pPr>
                      <a:r>
                        <a:rPr lang="en-US" altLang="zh-CN"/>
                        <a:t>120BP</a:t>
                      </a:r>
                      <a:endParaRPr lang="en-US" altLang="zh-CN"/>
                    </a:p>
                  </a:txBody>
                  <a:tcPr/>
                </a:tc>
              </a:tr>
              <a:tr h="381000">
                <a:tc>
                  <a:txBody>
                    <a:bodyPr/>
                    <a:p>
                      <a:pPr algn="ctr">
                        <a:buNone/>
                      </a:pPr>
                      <a:r>
                        <a:rPr lang="zh-CN" altLang="en-US"/>
                        <a:t>贴现曲线</a:t>
                      </a:r>
                      <a:endParaRPr lang="zh-CN" altLang="en-US"/>
                    </a:p>
                  </a:txBody>
                  <a:tcPr/>
                </a:tc>
                <a:tc>
                  <a:txBody>
                    <a:bodyPr/>
                    <a:p>
                      <a:pPr>
                        <a:buNone/>
                      </a:pPr>
                      <a:r>
                        <a:rPr lang="zh-CN" altLang="en-US"/>
                        <a:t>美国固定期限互换曲线</a:t>
                      </a:r>
                      <a:endParaRPr lang="zh-CN" altLang="en-US"/>
                    </a:p>
                  </a:txBody>
                  <a:tcPr/>
                </a:tc>
              </a:tr>
            </a:tbl>
          </a:graphicData>
        </a:graphic>
      </p:graphicFrame>
    </p:spTree>
    <p:custDataLst>
      <p:tags r:id="rId2"/>
    </p:custData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信用风险缓释工具</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在我国境内，与信用违约互换具有类似结构特征的工具是信用风险缓释工具，主要包括信用风险缓释合约（</a:t>
            </a:r>
            <a:r>
              <a:rPr lang="en-US" altLang="zh-CN"/>
              <a:t>CRMA</a:t>
            </a:r>
            <a:r>
              <a:t>）、信用风险缓释凭证（</a:t>
            </a:r>
            <a:r>
              <a:rPr lang="en-US" altLang="zh-CN"/>
              <a:t>CRMW</a:t>
            </a:r>
            <a:r>
              <a:t>）。</a:t>
            </a:r>
          </a:p>
          <a:p>
            <a:pPr marL="0" indent="0">
              <a:buNone/>
            </a:pPr>
            <a:r>
              <a:t>信用风险缓释合约（</a:t>
            </a:r>
            <a:r>
              <a:rPr lang="en-US" altLang="zh-CN"/>
              <a:t>CRMA</a:t>
            </a:r>
            <a:r>
              <a:t>）类似于典型的</a:t>
            </a:r>
            <a:r>
              <a:rPr lang="en-US" altLang="zh-CN"/>
              <a:t>CDS</a:t>
            </a:r>
            <a:r>
              <a:t>合约，由银行间市场交易商私下约定，并不在二级市场交易。</a:t>
            </a:r>
          </a:p>
          <a:p>
            <a:pPr marL="0" indent="0">
              <a:buNone/>
            </a:pPr>
            <a:r>
              <a:t>信用风险缓释凭证（</a:t>
            </a:r>
            <a:r>
              <a:rPr lang="en-US" altLang="zh-CN"/>
              <a:t>CRMW</a:t>
            </a:r>
            <a:r>
              <a:t>）是我国首创信用衍生工具，是指针对参考实体的参考债务，由参考实体之外的第三方机构创设的凭证，目的是为凭证持有人提供针对参考债务的信用风险保护。</a:t>
            </a:r>
            <a:r>
              <a:rPr lang="en-US" altLang="zh-CN"/>
              <a:t>CRMW</a:t>
            </a:r>
            <a:r>
              <a:t>可以在二级市场上流通，其价格会随着参考实体信用风险的变化而变化。</a:t>
            </a:r>
          </a:p>
        </p:txBody>
      </p:sp>
    </p:spTree>
    <p:custDataLst>
      <p:tags r:id="rId1"/>
    </p:custData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信用风险缓释工具</a:t>
            </a:r>
            <a:endParaRPr sz="2800" spc="0">
              <a:solidFill>
                <a:schemeClr val="tx1"/>
              </a:solidFill>
              <a:effectLst>
                <a:outerShdw blurRad="38100" dist="38100" dir="2700000" algn="tl">
                  <a:srgbClr val="000000">
                    <a:alpha val="43137"/>
                  </a:srgbClr>
                </a:outerShdw>
              </a:effectLst>
              <a:latin typeface="+mj-lt"/>
              <a:ea typeface="+mj-ea"/>
            </a:endParaRPr>
          </a:p>
        </p:txBody>
      </p:sp>
      <p:graphicFrame>
        <p:nvGraphicFramePr>
          <p:cNvPr id="4" name="表格 3"/>
          <p:cNvGraphicFramePr/>
          <p:nvPr>
            <p:custDataLst>
              <p:tags r:id="rId1"/>
            </p:custDataLst>
          </p:nvPr>
        </p:nvGraphicFramePr>
        <p:xfrm>
          <a:off x="2240915" y="1642110"/>
          <a:ext cx="8073390" cy="5120640"/>
        </p:xfrm>
        <a:graphic>
          <a:graphicData uri="http://schemas.openxmlformats.org/drawingml/2006/table">
            <a:tbl>
              <a:tblPr firstRow="1" bandRow="1">
                <a:tableStyleId>{5C22544A-7EE6-4342-B048-85BDC9FD1C3A}</a:tableStyleId>
              </a:tblPr>
              <a:tblGrid>
                <a:gridCol w="1499235"/>
                <a:gridCol w="6574155"/>
              </a:tblGrid>
              <a:tr h="365760">
                <a:tc>
                  <a:txBody>
                    <a:bodyPr/>
                    <a:p>
                      <a:pPr algn="ctr">
                        <a:buNone/>
                      </a:pPr>
                      <a:r>
                        <a:rPr lang="zh-CN" altLang="en-US"/>
                        <a:t>项目</a:t>
                      </a:r>
                      <a:endParaRPr lang="zh-CN" altLang="en-US"/>
                    </a:p>
                  </a:txBody>
                  <a:tcPr/>
                </a:tc>
                <a:tc>
                  <a:txBody>
                    <a:bodyPr/>
                    <a:p>
                      <a:pPr algn="ctr">
                        <a:buNone/>
                      </a:pPr>
                      <a:r>
                        <a:rPr lang="zh-CN" altLang="en-US"/>
                        <a:t>条款</a:t>
                      </a:r>
                      <a:endParaRPr lang="zh-CN" altLang="en-US"/>
                    </a:p>
                  </a:txBody>
                  <a:tcPr/>
                </a:tc>
              </a:tr>
              <a:tr h="365760">
                <a:tc>
                  <a:txBody>
                    <a:bodyPr/>
                    <a:p>
                      <a:pPr algn="ctr">
                        <a:buNone/>
                      </a:pPr>
                      <a:r>
                        <a:rPr lang="zh-CN" altLang="en-US"/>
                        <a:t>凭证全称</a:t>
                      </a:r>
                      <a:endParaRPr lang="zh-CN" altLang="en-US"/>
                    </a:p>
                  </a:txBody>
                  <a:tcPr/>
                </a:tc>
                <a:tc>
                  <a:txBody>
                    <a:bodyPr/>
                    <a:p>
                      <a:pPr>
                        <a:buNone/>
                      </a:pPr>
                      <a:r>
                        <a:rPr lang="zh-CN" altLang="en-US"/>
                        <a:t>兴业银行股份有限公司</a:t>
                      </a:r>
                      <a:r>
                        <a:rPr lang="en-US" altLang="zh-CN"/>
                        <a:t>2010</a:t>
                      </a:r>
                      <a:r>
                        <a:rPr lang="zh-CN" altLang="en-US"/>
                        <a:t>年度第一期信用风险缓释凭证</a:t>
                      </a:r>
                      <a:endParaRPr lang="zh-CN" altLang="en-US"/>
                    </a:p>
                  </a:txBody>
                  <a:tcPr/>
                </a:tc>
              </a:tr>
              <a:tr h="365760">
                <a:tc>
                  <a:txBody>
                    <a:bodyPr/>
                    <a:p>
                      <a:pPr algn="ctr">
                        <a:buNone/>
                      </a:pPr>
                      <a:r>
                        <a:rPr lang="zh-CN" altLang="en-US"/>
                        <a:t>标的实体</a:t>
                      </a:r>
                      <a:endParaRPr lang="zh-CN" altLang="en-US"/>
                    </a:p>
                  </a:txBody>
                  <a:tcPr/>
                </a:tc>
                <a:tc>
                  <a:txBody>
                    <a:bodyPr/>
                    <a:p>
                      <a:pPr>
                        <a:buNone/>
                      </a:pPr>
                      <a:r>
                        <a:rPr lang="zh-CN" altLang="en-US"/>
                        <a:t>攀钢集团</a:t>
                      </a:r>
                      <a:endParaRPr lang="zh-CN" altLang="en-US"/>
                    </a:p>
                  </a:txBody>
                  <a:tcPr/>
                </a:tc>
              </a:tr>
              <a:tr h="365760">
                <a:tc>
                  <a:txBody>
                    <a:bodyPr/>
                    <a:p>
                      <a:pPr algn="ctr">
                        <a:buNone/>
                      </a:pPr>
                      <a:r>
                        <a:rPr lang="zh-CN" altLang="en-US"/>
                        <a:t>标的债券</a:t>
                      </a:r>
                      <a:endParaRPr lang="zh-CN" altLang="en-US"/>
                    </a:p>
                  </a:txBody>
                  <a:tcPr/>
                </a:tc>
                <a:tc>
                  <a:txBody>
                    <a:bodyPr/>
                    <a:p>
                      <a:pPr>
                        <a:buNone/>
                      </a:pPr>
                      <a:r>
                        <a:rPr lang="en-US" altLang="zh-CN"/>
                        <a:t>10</a:t>
                      </a:r>
                      <a:r>
                        <a:rPr lang="zh-CN" altLang="en-US"/>
                        <a:t>攀钢集</a:t>
                      </a:r>
                      <a:r>
                        <a:rPr lang="en-US" altLang="zh-CN"/>
                        <a:t>CP02</a:t>
                      </a:r>
                      <a:endParaRPr lang="en-US" altLang="zh-CN"/>
                    </a:p>
                  </a:txBody>
                  <a:tcPr/>
                </a:tc>
              </a:tr>
              <a:tr h="365760">
                <a:tc>
                  <a:txBody>
                    <a:bodyPr/>
                    <a:p>
                      <a:pPr algn="ctr">
                        <a:buNone/>
                      </a:pPr>
                      <a:r>
                        <a:rPr lang="zh-CN" altLang="en-US"/>
                        <a:t>信用事件</a:t>
                      </a:r>
                      <a:endParaRPr lang="zh-CN" altLang="en-US"/>
                    </a:p>
                  </a:txBody>
                  <a:tcPr/>
                </a:tc>
                <a:tc>
                  <a:txBody>
                    <a:bodyPr/>
                    <a:p>
                      <a:pPr>
                        <a:buNone/>
                      </a:pPr>
                      <a:r>
                        <a:rPr lang="zh-CN" altLang="en-US"/>
                        <a:t>标的实体在标的债务项下发生支付违约，标的实体破产</a:t>
                      </a:r>
                      <a:endParaRPr lang="zh-CN" altLang="en-US"/>
                    </a:p>
                  </a:txBody>
                  <a:tcPr/>
                </a:tc>
              </a:tr>
              <a:tr h="365760">
                <a:tc>
                  <a:txBody>
                    <a:bodyPr/>
                    <a:p>
                      <a:pPr algn="ctr">
                        <a:buNone/>
                      </a:pPr>
                      <a:r>
                        <a:rPr lang="zh-CN" altLang="en-US"/>
                        <a:t>凭证起始日</a:t>
                      </a:r>
                      <a:endParaRPr lang="zh-CN" altLang="en-US"/>
                    </a:p>
                  </a:txBody>
                  <a:tcPr/>
                </a:tc>
                <a:tc>
                  <a:txBody>
                    <a:bodyPr/>
                    <a:p>
                      <a:pPr>
                        <a:buNone/>
                      </a:pPr>
                      <a:r>
                        <a:rPr lang="en-US" altLang="zh-CN"/>
                        <a:t>2010</a:t>
                      </a:r>
                      <a:r>
                        <a:rPr lang="zh-CN" altLang="en-US"/>
                        <a:t>年</a:t>
                      </a:r>
                      <a:r>
                        <a:rPr lang="en-US" altLang="zh-CN"/>
                        <a:t>12</a:t>
                      </a:r>
                      <a:r>
                        <a:rPr lang="zh-CN" altLang="en-US"/>
                        <a:t>月</a:t>
                      </a:r>
                      <a:r>
                        <a:rPr lang="en-US" altLang="zh-CN"/>
                        <a:t>31</a:t>
                      </a:r>
                      <a:r>
                        <a:rPr lang="zh-CN" altLang="en-US"/>
                        <a:t>日</a:t>
                      </a:r>
                      <a:endParaRPr lang="zh-CN" altLang="en-US"/>
                    </a:p>
                  </a:txBody>
                  <a:tcPr/>
                </a:tc>
              </a:tr>
              <a:tr h="365760">
                <a:tc>
                  <a:txBody>
                    <a:bodyPr/>
                    <a:p>
                      <a:pPr algn="ctr">
                        <a:buNone/>
                      </a:pPr>
                      <a:r>
                        <a:rPr lang="zh-CN" altLang="en-US"/>
                        <a:t>凭证到期日</a:t>
                      </a:r>
                      <a:endParaRPr lang="zh-CN" altLang="en-US"/>
                    </a:p>
                  </a:txBody>
                  <a:tcPr/>
                </a:tc>
                <a:tc>
                  <a:txBody>
                    <a:bodyPr/>
                    <a:p>
                      <a:pPr>
                        <a:buNone/>
                      </a:pPr>
                      <a:r>
                        <a:rPr lang="en-US" altLang="zh-CN"/>
                        <a:t>2011</a:t>
                      </a:r>
                      <a:r>
                        <a:rPr lang="zh-CN" altLang="en-US"/>
                        <a:t>年</a:t>
                      </a:r>
                      <a:r>
                        <a:rPr lang="en-US" altLang="zh-CN"/>
                        <a:t>10</a:t>
                      </a:r>
                      <a:r>
                        <a:rPr lang="zh-CN" altLang="en-US"/>
                        <a:t>月</a:t>
                      </a:r>
                      <a:r>
                        <a:rPr lang="en-US" altLang="zh-CN"/>
                        <a:t>13</a:t>
                      </a:r>
                      <a:r>
                        <a:rPr lang="zh-CN" altLang="en-US"/>
                        <a:t>日</a:t>
                      </a:r>
                      <a:endParaRPr lang="zh-CN" altLang="en-US"/>
                    </a:p>
                  </a:txBody>
                  <a:tcPr/>
                </a:tc>
              </a:tr>
              <a:tr h="365760">
                <a:tc>
                  <a:txBody>
                    <a:bodyPr/>
                    <a:p>
                      <a:pPr algn="ctr">
                        <a:buNone/>
                      </a:pPr>
                      <a:r>
                        <a:rPr lang="zh-CN" altLang="en-US"/>
                        <a:t>期限</a:t>
                      </a:r>
                      <a:endParaRPr lang="zh-CN" altLang="en-US"/>
                    </a:p>
                  </a:txBody>
                  <a:tcPr/>
                </a:tc>
                <a:tc>
                  <a:txBody>
                    <a:bodyPr/>
                    <a:p>
                      <a:pPr>
                        <a:buNone/>
                      </a:pPr>
                      <a:r>
                        <a:rPr lang="en-US" altLang="zh-CN"/>
                        <a:t>0.78</a:t>
                      </a:r>
                      <a:r>
                        <a:rPr lang="zh-CN" altLang="en-US"/>
                        <a:t>年</a:t>
                      </a:r>
                      <a:endParaRPr lang="zh-CN" altLang="en-US"/>
                    </a:p>
                  </a:txBody>
                  <a:tcPr/>
                </a:tc>
              </a:tr>
              <a:tr h="365760">
                <a:tc>
                  <a:txBody>
                    <a:bodyPr/>
                    <a:p>
                      <a:pPr algn="ctr">
                        <a:buNone/>
                      </a:pPr>
                      <a:r>
                        <a:rPr lang="zh-CN" altLang="en-US"/>
                        <a:t>结算方式</a:t>
                      </a:r>
                      <a:endParaRPr lang="zh-CN" altLang="en-US"/>
                    </a:p>
                  </a:txBody>
                  <a:tcPr/>
                </a:tc>
                <a:tc>
                  <a:txBody>
                    <a:bodyPr/>
                    <a:p>
                      <a:pPr>
                        <a:buNone/>
                      </a:pPr>
                      <a:r>
                        <a:rPr lang="zh-CN" altLang="en-US"/>
                        <a:t>实务资产或现金</a:t>
                      </a:r>
                      <a:endParaRPr lang="zh-CN" altLang="en-US"/>
                    </a:p>
                  </a:txBody>
                  <a:tcPr/>
                </a:tc>
              </a:tr>
              <a:tr h="365760">
                <a:tc>
                  <a:txBody>
                    <a:bodyPr/>
                    <a:p>
                      <a:pPr algn="ctr">
                        <a:buNone/>
                      </a:pPr>
                      <a:r>
                        <a:rPr lang="zh-CN" altLang="en-US"/>
                        <a:t>交易市场</a:t>
                      </a:r>
                      <a:endParaRPr lang="zh-CN" altLang="en-US"/>
                    </a:p>
                  </a:txBody>
                  <a:tcPr/>
                </a:tc>
                <a:tc>
                  <a:txBody>
                    <a:bodyPr/>
                    <a:p>
                      <a:pPr>
                        <a:buNone/>
                      </a:pPr>
                      <a:r>
                        <a:rPr lang="zh-CN" altLang="en-US"/>
                        <a:t>银行间市场</a:t>
                      </a:r>
                      <a:endParaRPr lang="zh-CN" altLang="en-US"/>
                    </a:p>
                  </a:txBody>
                  <a:tcPr/>
                </a:tc>
              </a:tr>
              <a:tr h="365760">
                <a:tc>
                  <a:txBody>
                    <a:bodyPr/>
                    <a:p>
                      <a:pPr algn="ctr">
                        <a:buNone/>
                      </a:pPr>
                      <a:r>
                        <a:rPr lang="zh-CN" altLang="en-US"/>
                        <a:t>上市日期</a:t>
                      </a:r>
                      <a:endParaRPr lang="zh-CN" altLang="en-US"/>
                    </a:p>
                  </a:txBody>
                  <a:tcPr/>
                </a:tc>
                <a:tc>
                  <a:txBody>
                    <a:bodyPr/>
                    <a:p>
                      <a:pPr>
                        <a:buNone/>
                      </a:pPr>
                      <a:r>
                        <a:rPr lang="en-US" altLang="zh-CN"/>
                        <a:t>2011</a:t>
                      </a:r>
                      <a:r>
                        <a:rPr lang="zh-CN" altLang="en-US"/>
                        <a:t>年</a:t>
                      </a:r>
                      <a:r>
                        <a:rPr lang="en-US" altLang="zh-CN"/>
                        <a:t>1</a:t>
                      </a:r>
                      <a:r>
                        <a:rPr lang="zh-CN" altLang="en-US"/>
                        <a:t>月</a:t>
                      </a:r>
                      <a:r>
                        <a:rPr lang="en-US" altLang="zh-CN"/>
                        <a:t>4</a:t>
                      </a:r>
                      <a:r>
                        <a:rPr lang="zh-CN" altLang="en-US"/>
                        <a:t>日</a:t>
                      </a:r>
                      <a:endParaRPr lang="en-US" altLang="zh-CN"/>
                    </a:p>
                  </a:txBody>
                  <a:tcPr/>
                </a:tc>
              </a:tr>
              <a:tr h="365760">
                <a:tc>
                  <a:txBody>
                    <a:bodyPr/>
                    <a:p>
                      <a:pPr algn="ctr">
                        <a:buNone/>
                      </a:pPr>
                      <a:r>
                        <a:rPr lang="zh-CN" altLang="en-US"/>
                        <a:t>发行金额</a:t>
                      </a:r>
                      <a:endParaRPr lang="zh-CN" altLang="en-US"/>
                    </a:p>
                  </a:txBody>
                  <a:tcPr/>
                </a:tc>
                <a:tc>
                  <a:txBody>
                    <a:bodyPr/>
                    <a:p>
                      <a:pPr>
                        <a:buNone/>
                      </a:pPr>
                      <a:r>
                        <a:rPr lang="en-US" altLang="zh-CN"/>
                        <a:t>5000</a:t>
                      </a:r>
                      <a:r>
                        <a:rPr lang="zh-CN" altLang="en-US"/>
                        <a:t>万元</a:t>
                      </a:r>
                      <a:endParaRPr lang="zh-CN" altLang="en-US"/>
                    </a:p>
                  </a:txBody>
                  <a:tcPr/>
                </a:tc>
              </a:tr>
              <a:tr h="365760">
                <a:tc>
                  <a:txBody>
                    <a:bodyPr/>
                    <a:p>
                      <a:pPr algn="ctr">
                        <a:buNone/>
                      </a:pPr>
                      <a:r>
                        <a:rPr lang="zh-CN" altLang="en-US"/>
                        <a:t>付费方式</a:t>
                      </a:r>
                      <a:endParaRPr lang="zh-CN" altLang="en-US"/>
                    </a:p>
                  </a:txBody>
                  <a:tcPr/>
                </a:tc>
                <a:tc>
                  <a:txBody>
                    <a:bodyPr/>
                    <a:p>
                      <a:pPr>
                        <a:buNone/>
                      </a:pPr>
                      <a:r>
                        <a:rPr lang="zh-CN" altLang="en-US"/>
                        <a:t>前端一次性付费</a:t>
                      </a:r>
                      <a:endParaRPr lang="zh-CN" altLang="en-US"/>
                    </a:p>
                  </a:txBody>
                  <a:tcPr/>
                </a:tc>
              </a:tr>
              <a:tr h="365760">
                <a:tc>
                  <a:txBody>
                    <a:bodyPr/>
                    <a:p>
                      <a:pPr algn="ctr">
                        <a:buNone/>
                      </a:pPr>
                      <a:r>
                        <a:rPr lang="zh-CN" altLang="en-US"/>
                        <a:t>创设价格</a:t>
                      </a:r>
                      <a:endParaRPr lang="zh-CN" altLang="en-US"/>
                    </a:p>
                  </a:txBody>
                  <a:tcPr/>
                </a:tc>
                <a:tc>
                  <a:txBody>
                    <a:bodyPr/>
                    <a:p>
                      <a:pPr>
                        <a:buNone/>
                      </a:pPr>
                      <a:r>
                        <a:rPr lang="en-US" altLang="zh-CN"/>
                        <a:t>0.3</a:t>
                      </a:r>
                      <a:r>
                        <a:rPr lang="zh-CN" altLang="en-US"/>
                        <a:t>元</a:t>
                      </a:r>
                      <a:endParaRPr lang="zh-CN" altLang="en-US"/>
                    </a:p>
                  </a:txBody>
                  <a:tcPr/>
                </a:tc>
              </a:tr>
            </a:tbl>
          </a:graphicData>
        </a:graphic>
      </p:graphicFrame>
      <p:sp>
        <p:nvSpPr>
          <p:cNvPr id="5" name="文本框 4"/>
          <p:cNvSpPr txBox="1"/>
          <p:nvPr/>
        </p:nvSpPr>
        <p:spPr>
          <a:xfrm>
            <a:off x="3851910" y="1190625"/>
            <a:ext cx="5492750" cy="460375"/>
          </a:xfrm>
          <a:prstGeom prst="rect">
            <a:avLst/>
          </a:prstGeom>
          <a:noFill/>
        </p:spPr>
        <p:txBody>
          <a:bodyPr wrap="square" rtlCol="0">
            <a:spAutoFit/>
          </a:bodyPr>
          <a:p>
            <a:pPr algn="ctr"/>
            <a:r>
              <a:rPr lang="en-US" altLang="zh-CN" sz="2400">
                <a:latin typeface="黑体" panose="02010609060101010101" charset="-122"/>
                <a:ea typeface="黑体" panose="02010609060101010101" charset="-122"/>
                <a:cs typeface="黑体" panose="02010609060101010101" charset="-122"/>
              </a:rPr>
              <a:t>CRMW</a:t>
            </a:r>
            <a:r>
              <a:rPr lang="zh-CN" altLang="en-US" sz="2400">
                <a:latin typeface="黑体" panose="02010609060101010101" charset="-122"/>
                <a:ea typeface="黑体" panose="02010609060101010101" charset="-122"/>
                <a:cs typeface="黑体" panose="02010609060101010101" charset="-122"/>
              </a:rPr>
              <a:t>基本条款</a:t>
            </a:r>
            <a:endParaRPr lang="zh-CN" altLang="en-US" sz="2400">
              <a:latin typeface="黑体" panose="02010609060101010101" charset="-122"/>
              <a:ea typeface="黑体" panose="02010609060101010101" charset="-122"/>
              <a:cs typeface="黑体" panose="02010609060101010101" charset="-122"/>
            </a:endParaRPr>
          </a:p>
        </p:txBody>
      </p:sp>
    </p:spTree>
    <p:custDataLst>
      <p:tags r:id="rId2"/>
    </p:custData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合成担保债务凭证（合成</a:t>
            </a:r>
            <a:r>
              <a:rPr lang="en-US" altLang="zh-CN" sz="2800" spc="0">
                <a:solidFill>
                  <a:schemeClr val="tx1"/>
                </a:solidFill>
                <a:effectLst>
                  <a:outerShdw blurRad="38100" dist="38100" dir="2700000" algn="tl">
                    <a:srgbClr val="000000">
                      <a:alpha val="43137"/>
                    </a:srgbClr>
                  </a:outerShdw>
                </a:effectLst>
                <a:latin typeface="+mj-lt"/>
                <a:ea typeface="+mj-ea"/>
              </a:rPr>
              <a:t>CDO</a:t>
            </a:r>
            <a:r>
              <a:rPr lang="zh-CN" altLang="en-US" sz="2800" spc="0">
                <a:solidFill>
                  <a:schemeClr val="tx1"/>
                </a:solidFill>
                <a:effectLst>
                  <a:outerShdw blurRad="38100" dist="38100" dir="2700000" algn="tl">
                    <a:srgbClr val="000000">
                      <a:alpha val="43137"/>
                    </a:srgbClr>
                  </a:outerShdw>
                </a:effectLst>
                <a:latin typeface="+mj-lt"/>
                <a:ea typeface="+mj-ea"/>
              </a:rPr>
              <a:t>）</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债务担保凭证（</a:t>
            </a:r>
            <a:r>
              <a:rPr lang="en-US" altLang="zh-CN"/>
              <a:t>CDO</a:t>
            </a:r>
            <a:r>
              <a:t>）是资产证券化产品中的一类，包括以债券作为资产池的</a:t>
            </a:r>
            <a:r>
              <a:rPr lang="en-US" altLang="zh-CN"/>
              <a:t>CBO</a:t>
            </a:r>
            <a:r>
              <a:t>（</a:t>
            </a:r>
            <a:r>
              <a:rPr lang="en-US" altLang="zh-CN"/>
              <a:t>Collateralized Bond Obligation</a:t>
            </a:r>
            <a:r>
              <a:t>）和以贷款为资产池的</a:t>
            </a:r>
            <a:r>
              <a:rPr lang="en-US" altLang="zh-CN"/>
              <a:t>CLO</a:t>
            </a:r>
            <a:r>
              <a:t>（</a:t>
            </a:r>
            <a:r>
              <a:rPr lang="en-US" altLang="zh-CN">
                <a:sym typeface="+mn-ea"/>
              </a:rPr>
              <a:t>Collateralized Loan Obligation</a:t>
            </a:r>
            <a:r>
              <a:t>）。在典型的</a:t>
            </a:r>
            <a:r>
              <a:rPr lang="en-US" altLang="zh-CN"/>
              <a:t>CDO</a:t>
            </a:r>
            <a:r>
              <a:t>结构中，信用资产池的所有者（发起人）把该资产池打包转让给一个特殊目的机构（</a:t>
            </a:r>
            <a:r>
              <a:rPr lang="en-US" altLang="zh-CN"/>
              <a:t>SPV</a:t>
            </a:r>
            <a:r>
              <a:t>），然后该</a:t>
            </a:r>
            <a:r>
              <a:rPr lang="en-US" altLang="zh-CN"/>
              <a:t>SPV</a:t>
            </a:r>
            <a:r>
              <a:t>再以该资产池的未来收益为基础向投资者发行票据进行融资，该票据就是所谓的</a:t>
            </a:r>
            <a:r>
              <a:rPr lang="en-US" altLang="zh-CN"/>
              <a:t>CDO</a:t>
            </a:r>
            <a:r>
              <a:t>，而融资所得资金则用于偿付转让出这部分资产的发起人。</a:t>
            </a:r>
          </a:p>
        </p:txBody>
      </p:sp>
      <p:grpSp>
        <p:nvGrpSpPr>
          <p:cNvPr id="17" name="组合 16"/>
          <p:cNvGrpSpPr/>
          <p:nvPr/>
        </p:nvGrpSpPr>
        <p:grpSpPr>
          <a:xfrm>
            <a:off x="2470785" y="4220210"/>
            <a:ext cx="6952615" cy="1440815"/>
            <a:chOff x="2316" y="6877"/>
            <a:chExt cx="10949" cy="2269"/>
          </a:xfrm>
        </p:grpSpPr>
        <p:sp>
          <p:nvSpPr>
            <p:cNvPr id="4" name="圆角矩形 3"/>
            <p:cNvSpPr/>
            <p:nvPr/>
          </p:nvSpPr>
          <p:spPr>
            <a:xfrm>
              <a:off x="2316" y="7025"/>
              <a:ext cx="2675" cy="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发起人</a:t>
              </a:r>
              <a:endParaRPr lang="zh-CN" altLang="en-US"/>
            </a:p>
          </p:txBody>
        </p:sp>
        <p:sp>
          <p:nvSpPr>
            <p:cNvPr id="5" name="圆角矩形 4"/>
            <p:cNvSpPr/>
            <p:nvPr/>
          </p:nvSpPr>
          <p:spPr>
            <a:xfrm>
              <a:off x="6442" y="7025"/>
              <a:ext cx="2675" cy="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en-US" altLang="zh-CN"/>
                <a:t>SPV</a:t>
              </a:r>
              <a:endParaRPr lang="en-US" altLang="zh-CN"/>
            </a:p>
          </p:txBody>
        </p:sp>
        <p:sp>
          <p:nvSpPr>
            <p:cNvPr id="6" name="圆角矩形 5"/>
            <p:cNvSpPr/>
            <p:nvPr/>
          </p:nvSpPr>
          <p:spPr>
            <a:xfrm>
              <a:off x="10591" y="7025"/>
              <a:ext cx="2675" cy="97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投资者</a:t>
              </a:r>
              <a:endParaRPr lang="zh-CN" altLang="en-US"/>
            </a:p>
          </p:txBody>
        </p:sp>
        <p:cxnSp>
          <p:nvCxnSpPr>
            <p:cNvPr id="7" name="直接箭头连接符 6"/>
            <p:cNvCxnSpPr/>
            <p:nvPr/>
          </p:nvCxnSpPr>
          <p:spPr>
            <a:xfrm flipV="1">
              <a:off x="4991" y="7274"/>
              <a:ext cx="1479" cy="1"/>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8" name="直接箭头连接符 7"/>
            <p:cNvCxnSpPr/>
            <p:nvPr/>
          </p:nvCxnSpPr>
          <p:spPr>
            <a:xfrm>
              <a:off x="9139" y="7263"/>
              <a:ext cx="1456" cy="11"/>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9" name="直接箭头连接符 8"/>
            <p:cNvCxnSpPr/>
            <p:nvPr/>
          </p:nvCxnSpPr>
          <p:spPr>
            <a:xfrm flipV="1">
              <a:off x="9105" y="7750"/>
              <a:ext cx="1486" cy="17"/>
            </a:xfrm>
            <a:prstGeom prst="straightConnector1">
              <a:avLst/>
            </a:prstGeom>
            <a:ln>
              <a:headEnd type="arrow"/>
              <a:tailEnd type="none" w="med" len="med"/>
            </a:ln>
          </p:spPr>
          <p:style>
            <a:lnRef idx="3">
              <a:schemeClr val="dk1"/>
            </a:lnRef>
            <a:fillRef idx="0">
              <a:schemeClr val="dk1"/>
            </a:fillRef>
            <a:effectRef idx="2">
              <a:schemeClr val="dk1"/>
            </a:effectRef>
            <a:fontRef idx="minor">
              <a:schemeClr val="tx1"/>
            </a:fontRef>
          </p:style>
        </p:cxnSp>
        <p:cxnSp>
          <p:nvCxnSpPr>
            <p:cNvPr id="10" name="直接箭头连接符 9"/>
            <p:cNvCxnSpPr/>
            <p:nvPr/>
          </p:nvCxnSpPr>
          <p:spPr>
            <a:xfrm flipV="1">
              <a:off x="4956" y="7733"/>
              <a:ext cx="1486" cy="17"/>
            </a:xfrm>
            <a:prstGeom prst="straightConnector1">
              <a:avLst/>
            </a:prstGeom>
            <a:ln>
              <a:headEnd type="arrow"/>
              <a:tailEnd type="none" w="med" len="med"/>
            </a:ln>
          </p:spPr>
          <p:style>
            <a:lnRef idx="3">
              <a:schemeClr val="dk1"/>
            </a:lnRef>
            <a:fillRef idx="0">
              <a:schemeClr val="dk1"/>
            </a:fillRef>
            <a:effectRef idx="2">
              <a:schemeClr val="dk1"/>
            </a:effectRef>
            <a:fontRef idx="minor">
              <a:schemeClr val="tx1"/>
            </a:fontRef>
          </p:style>
        </p:cxnSp>
        <p:sp>
          <p:nvSpPr>
            <p:cNvPr id="11" name="文本框 10"/>
            <p:cNvSpPr txBox="1"/>
            <p:nvPr/>
          </p:nvSpPr>
          <p:spPr>
            <a:xfrm>
              <a:off x="5152" y="6877"/>
              <a:ext cx="1917" cy="386"/>
            </a:xfrm>
            <a:prstGeom prst="rect">
              <a:avLst/>
            </a:prstGeom>
            <a:noFill/>
          </p:spPr>
          <p:txBody>
            <a:bodyPr wrap="square" rtlCol="0">
              <a:spAutoFit/>
            </a:bodyPr>
            <a:p>
              <a:r>
                <a:rPr lang="zh-CN" altLang="en-US" sz="1000"/>
                <a:t>信用资产</a:t>
              </a:r>
              <a:endParaRPr lang="zh-CN" altLang="en-US" sz="1000"/>
            </a:p>
          </p:txBody>
        </p:sp>
        <p:sp>
          <p:nvSpPr>
            <p:cNvPr id="13" name="文本框 12"/>
            <p:cNvSpPr txBox="1"/>
            <p:nvPr/>
          </p:nvSpPr>
          <p:spPr>
            <a:xfrm>
              <a:off x="9364" y="6877"/>
              <a:ext cx="1917" cy="386"/>
            </a:xfrm>
            <a:prstGeom prst="rect">
              <a:avLst/>
            </a:prstGeom>
            <a:noFill/>
          </p:spPr>
          <p:txBody>
            <a:bodyPr wrap="square" rtlCol="0">
              <a:spAutoFit/>
            </a:bodyPr>
            <a:p>
              <a:r>
                <a:rPr lang="en-US" altLang="zh-CN" sz="1000"/>
                <a:t>CDO</a:t>
              </a:r>
              <a:endParaRPr lang="en-US" altLang="zh-CN" sz="1000"/>
            </a:p>
          </p:txBody>
        </p:sp>
        <p:sp>
          <p:nvSpPr>
            <p:cNvPr id="14" name="文本框 13"/>
            <p:cNvSpPr txBox="1"/>
            <p:nvPr/>
          </p:nvSpPr>
          <p:spPr>
            <a:xfrm>
              <a:off x="9364" y="7767"/>
              <a:ext cx="1917" cy="386"/>
            </a:xfrm>
            <a:prstGeom prst="rect">
              <a:avLst/>
            </a:prstGeom>
            <a:noFill/>
          </p:spPr>
          <p:txBody>
            <a:bodyPr wrap="square" rtlCol="0">
              <a:spAutoFit/>
            </a:bodyPr>
            <a:p>
              <a:r>
                <a:rPr lang="zh-CN" altLang="en-US" sz="1000"/>
                <a:t>现金</a:t>
              </a:r>
              <a:endParaRPr lang="zh-CN" altLang="en-US" sz="1000"/>
            </a:p>
          </p:txBody>
        </p:sp>
        <p:sp>
          <p:nvSpPr>
            <p:cNvPr id="15" name="文本框 14"/>
            <p:cNvSpPr txBox="1"/>
            <p:nvPr/>
          </p:nvSpPr>
          <p:spPr>
            <a:xfrm>
              <a:off x="5152" y="7767"/>
              <a:ext cx="1917" cy="386"/>
            </a:xfrm>
            <a:prstGeom prst="rect">
              <a:avLst/>
            </a:prstGeom>
            <a:noFill/>
          </p:spPr>
          <p:txBody>
            <a:bodyPr wrap="square" rtlCol="0">
              <a:spAutoFit/>
            </a:bodyPr>
            <a:p>
              <a:r>
                <a:rPr lang="zh-CN" altLang="en-US" sz="1000"/>
                <a:t>现金</a:t>
              </a:r>
              <a:endParaRPr lang="zh-CN" altLang="en-US" sz="1000"/>
            </a:p>
          </p:txBody>
        </p:sp>
        <p:sp>
          <p:nvSpPr>
            <p:cNvPr id="16" name="文本框 15"/>
            <p:cNvSpPr txBox="1"/>
            <p:nvPr/>
          </p:nvSpPr>
          <p:spPr>
            <a:xfrm>
              <a:off x="6022" y="8566"/>
              <a:ext cx="4947" cy="580"/>
            </a:xfrm>
            <a:prstGeom prst="rect">
              <a:avLst/>
            </a:prstGeom>
            <a:noFill/>
          </p:spPr>
          <p:txBody>
            <a:bodyPr wrap="square" rtlCol="0">
              <a:spAutoFit/>
            </a:bodyPr>
            <a:p>
              <a:r>
                <a:rPr lang="zh-CN" altLang="en-US"/>
                <a:t>图  </a:t>
              </a:r>
              <a:r>
                <a:rPr lang="en-US" altLang="zh-CN"/>
                <a:t>CDO </a:t>
              </a:r>
              <a:r>
                <a:rPr lang="zh-CN" altLang="en-US"/>
                <a:t>的基本结构</a:t>
              </a:r>
              <a:endParaRPr lang="zh-CN" altLang="en-US"/>
            </a:p>
          </p:txBody>
        </p:sp>
      </p:grpSp>
    </p:spTree>
    <p:custDataLst>
      <p:tags r:id="rId1"/>
    </p:custData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p:sp>
        <p:nvSpPr>
          <p:cNvPr id="2" name="标题 1"/>
          <p:cNvSpPr>
            <a:spLocks noGrp="1"/>
          </p:cNvSpPr>
          <p:nvPr>
            <p:ph type="title"/>
          </p:nvPr>
        </p:nvSpPr>
        <p:spPr>
          <a:xfrm>
            <a:off x="608400" y="592525"/>
            <a:ext cx="10969200" cy="705600"/>
          </a:xfrm>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合成担保债务凭证（合成</a:t>
            </a:r>
            <a:r>
              <a:rPr lang="en-US" altLang="zh-CN" sz="2800" spc="0">
                <a:solidFill>
                  <a:schemeClr val="tx1"/>
                </a:solidFill>
                <a:effectLst>
                  <a:outerShdw blurRad="38100" dist="38100" dir="2700000" algn="tl">
                    <a:srgbClr val="000000">
                      <a:alpha val="43137"/>
                    </a:srgbClr>
                  </a:outerShdw>
                </a:effectLst>
                <a:latin typeface="+mj-lt"/>
                <a:ea typeface="+mj-ea"/>
              </a:rPr>
              <a:t>CDO</a:t>
            </a:r>
            <a:r>
              <a:rPr lang="zh-CN" altLang="en-US" sz="2800" spc="0">
                <a:solidFill>
                  <a:schemeClr val="tx1"/>
                </a:solidFill>
                <a:effectLst>
                  <a:outerShdw blurRad="38100" dist="38100" dir="2700000" algn="tl">
                    <a:srgbClr val="000000">
                      <a:alpha val="43137"/>
                    </a:srgbClr>
                  </a:outerShdw>
                </a:effectLst>
                <a:latin typeface="+mj-lt"/>
                <a:ea typeface="+mj-ea"/>
              </a:rPr>
              <a:t>）</a:t>
            </a:r>
            <a:endParaRPr sz="2800" spc="0">
              <a:solidFill>
                <a:schemeClr val="tx1"/>
              </a:solidFill>
              <a:effectLst>
                <a:outerShdw blurRad="38100" dist="38100" dir="2700000" algn="tl">
                  <a:srgbClr val="000000">
                    <a:alpha val="43137"/>
                  </a:srgbClr>
                </a:outerShdw>
              </a:effectLst>
              <a:latin typeface="+mj-lt"/>
              <a:ea typeface="+mj-ea"/>
            </a:endParaRPr>
          </a:p>
        </p:txBody>
      </p:sp>
      <p:graphicFrame>
        <p:nvGraphicFramePr>
          <p:cNvPr id="12" name="表格 11"/>
          <p:cNvGraphicFramePr/>
          <p:nvPr>
            <p:custDataLst>
              <p:tags r:id="rId1"/>
            </p:custDataLst>
          </p:nvPr>
        </p:nvGraphicFramePr>
        <p:xfrm>
          <a:off x="524510" y="2326640"/>
          <a:ext cx="10815320" cy="3173730"/>
        </p:xfrm>
        <a:graphic>
          <a:graphicData uri="http://schemas.openxmlformats.org/drawingml/2006/table">
            <a:tbl>
              <a:tblPr firstRow="1" bandRow="1">
                <a:tableStyleId>{5C22544A-7EE6-4342-B048-85BDC9FD1C3A}</a:tableStyleId>
              </a:tblPr>
              <a:tblGrid>
                <a:gridCol w="2200275"/>
                <a:gridCol w="2840355"/>
                <a:gridCol w="2390775"/>
                <a:gridCol w="3383915"/>
              </a:tblGrid>
              <a:tr h="453390">
                <a:tc>
                  <a:txBody>
                    <a:bodyPr/>
                    <a:p>
                      <a:pPr algn="ctr">
                        <a:buNone/>
                      </a:pPr>
                      <a:r>
                        <a:rPr lang="zh-CN" altLang="en-US"/>
                        <a:t>项目</a:t>
                      </a:r>
                      <a:endParaRPr lang="zh-CN" altLang="en-US"/>
                    </a:p>
                  </a:txBody>
                  <a:tcPr/>
                </a:tc>
                <a:tc>
                  <a:txBody>
                    <a:bodyPr/>
                    <a:p>
                      <a:pPr algn="ctr">
                        <a:buNone/>
                      </a:pPr>
                      <a:r>
                        <a:rPr lang="zh-CN" altLang="en-US"/>
                        <a:t>条款</a:t>
                      </a:r>
                      <a:endParaRPr lang="zh-CN" altLang="en-US"/>
                    </a:p>
                  </a:txBody>
                  <a:tcPr/>
                </a:tc>
                <a:tc>
                  <a:txBody>
                    <a:bodyPr/>
                    <a:p>
                      <a:pPr algn="ctr">
                        <a:buNone/>
                      </a:pPr>
                      <a:r>
                        <a:rPr lang="zh-CN" altLang="en-US"/>
                        <a:t>项目</a:t>
                      </a:r>
                      <a:endParaRPr lang="zh-CN" altLang="en-US"/>
                    </a:p>
                  </a:txBody>
                  <a:tcPr/>
                </a:tc>
                <a:tc>
                  <a:txBody>
                    <a:bodyPr/>
                    <a:p>
                      <a:pPr algn="ctr">
                        <a:buNone/>
                      </a:pPr>
                      <a:r>
                        <a:rPr lang="zh-CN" altLang="en-US"/>
                        <a:t>条款</a:t>
                      </a:r>
                      <a:endParaRPr lang="zh-CN" altLang="en-US"/>
                    </a:p>
                  </a:txBody>
                  <a:tcPr/>
                </a:tc>
              </a:tr>
              <a:tr h="453390">
                <a:tc>
                  <a:txBody>
                    <a:bodyPr/>
                    <a:p>
                      <a:pPr algn="ctr">
                        <a:buNone/>
                      </a:pPr>
                      <a:r>
                        <a:rPr lang="zh-CN" altLang="en-US"/>
                        <a:t>发起人</a:t>
                      </a:r>
                      <a:endParaRPr lang="zh-CN" altLang="en-US"/>
                    </a:p>
                  </a:txBody>
                  <a:tcPr/>
                </a:tc>
                <a:tc>
                  <a:txBody>
                    <a:bodyPr/>
                    <a:p>
                      <a:pPr algn="ctr">
                        <a:buNone/>
                      </a:pPr>
                      <a:r>
                        <a:rPr lang="zh-CN" altLang="en-US"/>
                        <a:t>某投资银行</a:t>
                      </a:r>
                      <a:endParaRPr lang="zh-CN" altLang="en-US"/>
                    </a:p>
                  </a:txBody>
                  <a:tcPr/>
                </a:tc>
                <a:tc>
                  <a:txBody>
                    <a:bodyPr/>
                    <a:p>
                      <a:pPr algn="ctr">
                        <a:buNone/>
                      </a:pPr>
                      <a:r>
                        <a:rPr lang="en-US" altLang="zh-CN"/>
                        <a:t>SPV</a:t>
                      </a:r>
                      <a:endParaRPr lang="en-US" altLang="zh-CN"/>
                    </a:p>
                  </a:txBody>
                  <a:tcPr/>
                </a:tc>
                <a:tc>
                  <a:txBody>
                    <a:bodyPr/>
                    <a:p>
                      <a:pPr algn="ctr">
                        <a:buNone/>
                      </a:pPr>
                      <a:r>
                        <a:rPr lang="zh-CN" altLang="en-US"/>
                        <a:t>某资产管理公司</a:t>
                      </a:r>
                      <a:endParaRPr lang="zh-CN" altLang="en-US"/>
                    </a:p>
                  </a:txBody>
                  <a:tcPr/>
                </a:tc>
              </a:tr>
              <a:tr h="453390">
                <a:tc>
                  <a:txBody>
                    <a:bodyPr/>
                    <a:p>
                      <a:pPr algn="ctr">
                        <a:buNone/>
                      </a:pPr>
                      <a:r>
                        <a:rPr lang="zh-CN" altLang="en-US"/>
                        <a:t>总规模</a:t>
                      </a:r>
                      <a:endParaRPr lang="zh-CN" altLang="en-US"/>
                    </a:p>
                  </a:txBody>
                  <a:tcPr/>
                </a:tc>
                <a:tc>
                  <a:txBody>
                    <a:bodyPr/>
                    <a:p>
                      <a:pPr algn="ctr">
                        <a:buNone/>
                      </a:pPr>
                      <a:r>
                        <a:rPr lang="en-US" altLang="zh-CN"/>
                        <a:t>10</a:t>
                      </a:r>
                      <a:r>
                        <a:rPr lang="zh-CN" altLang="en-US"/>
                        <a:t>亿美元</a:t>
                      </a:r>
                      <a:endParaRPr lang="zh-CN" altLang="en-US"/>
                    </a:p>
                  </a:txBody>
                  <a:tcPr/>
                </a:tc>
                <a:tc>
                  <a:txBody>
                    <a:bodyPr/>
                    <a:p>
                      <a:pPr algn="ctr">
                        <a:buNone/>
                      </a:pPr>
                      <a:r>
                        <a:rPr lang="zh-CN" altLang="en-US"/>
                        <a:t>期限</a:t>
                      </a:r>
                      <a:endParaRPr lang="zh-CN" altLang="en-US"/>
                    </a:p>
                  </a:txBody>
                  <a:tcPr/>
                </a:tc>
                <a:tc>
                  <a:txBody>
                    <a:bodyPr/>
                    <a:p>
                      <a:pPr algn="ctr">
                        <a:buNone/>
                      </a:pPr>
                      <a:r>
                        <a:rPr lang="en-US" altLang="zh-CN"/>
                        <a:t>3</a:t>
                      </a:r>
                      <a:r>
                        <a:rPr lang="zh-CN" altLang="en-US"/>
                        <a:t>年</a:t>
                      </a:r>
                      <a:endParaRPr lang="zh-CN" altLang="en-US"/>
                    </a:p>
                  </a:txBody>
                  <a:tcPr/>
                </a:tc>
              </a:tr>
              <a:tr h="453390">
                <a:tc>
                  <a:txBody>
                    <a:bodyPr/>
                    <a:p>
                      <a:pPr algn="ctr">
                        <a:buNone/>
                      </a:pPr>
                      <a:r>
                        <a:rPr lang="zh-CN" altLang="en-US"/>
                        <a:t>优先级规模</a:t>
                      </a:r>
                      <a:endParaRPr lang="zh-CN" altLang="en-US"/>
                    </a:p>
                  </a:txBody>
                  <a:tcPr/>
                </a:tc>
                <a:tc>
                  <a:txBody>
                    <a:bodyPr/>
                    <a:p>
                      <a:pPr algn="ctr">
                        <a:buNone/>
                      </a:pPr>
                      <a:r>
                        <a:rPr lang="en-US" altLang="zh-CN"/>
                        <a:t>7</a:t>
                      </a:r>
                      <a:r>
                        <a:rPr lang="zh-CN" altLang="en-US"/>
                        <a:t>亿美元</a:t>
                      </a:r>
                      <a:endParaRPr lang="zh-CN" altLang="en-US"/>
                    </a:p>
                  </a:txBody>
                  <a:tcPr/>
                </a:tc>
                <a:tc>
                  <a:txBody>
                    <a:bodyPr/>
                    <a:p>
                      <a:pPr algn="ctr">
                        <a:buNone/>
                      </a:pPr>
                      <a:r>
                        <a:rPr lang="zh-CN" altLang="en-US"/>
                        <a:t>优先级利率</a:t>
                      </a:r>
                      <a:endParaRPr lang="zh-CN" altLang="en-US"/>
                    </a:p>
                  </a:txBody>
                  <a:tcPr/>
                </a:tc>
                <a:tc>
                  <a:txBody>
                    <a:bodyPr/>
                    <a:p>
                      <a:pPr algn="ctr">
                        <a:buNone/>
                      </a:pPr>
                      <a:r>
                        <a:rPr lang="en-US" altLang="zh-CN"/>
                        <a:t>LIBOR+70BP</a:t>
                      </a:r>
                      <a:endParaRPr lang="en-US" altLang="zh-CN"/>
                    </a:p>
                  </a:txBody>
                  <a:tcPr/>
                </a:tc>
              </a:tr>
              <a:tr h="453390">
                <a:tc>
                  <a:txBody>
                    <a:bodyPr/>
                    <a:p>
                      <a:pPr algn="ctr">
                        <a:buNone/>
                      </a:pPr>
                      <a:r>
                        <a:rPr lang="zh-CN" altLang="en-US"/>
                        <a:t>中间级规模</a:t>
                      </a:r>
                      <a:endParaRPr lang="zh-CN" altLang="en-US"/>
                    </a:p>
                  </a:txBody>
                  <a:tcPr/>
                </a:tc>
                <a:tc>
                  <a:txBody>
                    <a:bodyPr/>
                    <a:p>
                      <a:pPr algn="ctr">
                        <a:buNone/>
                      </a:pPr>
                      <a:r>
                        <a:rPr lang="en-US" altLang="zh-CN"/>
                        <a:t>1.5</a:t>
                      </a:r>
                      <a:r>
                        <a:rPr lang="zh-CN" altLang="en-US"/>
                        <a:t>亿美元</a:t>
                      </a:r>
                      <a:endParaRPr lang="zh-CN" altLang="en-US"/>
                    </a:p>
                  </a:txBody>
                  <a:tcPr/>
                </a:tc>
                <a:tc>
                  <a:txBody>
                    <a:bodyPr/>
                    <a:p>
                      <a:pPr algn="ctr">
                        <a:buNone/>
                      </a:pPr>
                      <a:r>
                        <a:rPr lang="zh-CN" altLang="en-US"/>
                        <a:t>中间级利率</a:t>
                      </a:r>
                      <a:endParaRPr lang="zh-CN" altLang="en-US"/>
                    </a:p>
                  </a:txBody>
                  <a:tcPr/>
                </a:tc>
                <a:tc>
                  <a:txBody>
                    <a:bodyPr/>
                    <a:p>
                      <a:pPr algn="ctr">
                        <a:buNone/>
                      </a:pPr>
                      <a:r>
                        <a:rPr lang="en-US" altLang="zh-CN"/>
                        <a:t>5</a:t>
                      </a:r>
                      <a:r>
                        <a:rPr lang="zh-CN" altLang="en-US"/>
                        <a:t>年期国债利率</a:t>
                      </a:r>
                      <a:r>
                        <a:rPr lang="en-US" altLang="zh-CN"/>
                        <a:t>+20BP</a:t>
                      </a:r>
                      <a:endParaRPr lang="en-US" altLang="zh-CN"/>
                    </a:p>
                  </a:txBody>
                  <a:tcPr/>
                </a:tc>
              </a:tr>
              <a:tr h="453390">
                <a:tc>
                  <a:txBody>
                    <a:bodyPr/>
                    <a:p>
                      <a:pPr algn="ctr">
                        <a:buNone/>
                      </a:pPr>
                      <a:r>
                        <a:rPr lang="zh-CN" altLang="en-US"/>
                        <a:t>权益级规模</a:t>
                      </a:r>
                      <a:endParaRPr lang="zh-CN" altLang="en-US"/>
                    </a:p>
                  </a:txBody>
                  <a:tcPr/>
                </a:tc>
                <a:tc>
                  <a:txBody>
                    <a:bodyPr/>
                    <a:p>
                      <a:pPr algn="ctr">
                        <a:buNone/>
                      </a:pPr>
                      <a:r>
                        <a:rPr lang="en-US" altLang="zh-CN"/>
                        <a:t>1.5</a:t>
                      </a:r>
                      <a:r>
                        <a:rPr lang="zh-CN" altLang="en-US"/>
                        <a:t>亿美元</a:t>
                      </a:r>
                      <a:endParaRPr lang="zh-CN" altLang="en-US"/>
                    </a:p>
                  </a:txBody>
                  <a:tcPr/>
                </a:tc>
                <a:tc>
                  <a:txBody>
                    <a:bodyPr/>
                    <a:p>
                      <a:pPr algn="ctr">
                        <a:buNone/>
                      </a:pPr>
                      <a:r>
                        <a:rPr lang="zh-CN" altLang="en-US"/>
                        <a:t>权益级利率</a:t>
                      </a:r>
                      <a:endParaRPr lang="zh-CN" altLang="en-US"/>
                    </a:p>
                  </a:txBody>
                  <a:tcPr/>
                </a:tc>
                <a:tc>
                  <a:txBody>
                    <a:bodyPr/>
                    <a:p>
                      <a:pPr algn="ctr">
                        <a:buNone/>
                      </a:pPr>
                      <a:r>
                        <a:rPr lang="zh-CN" altLang="en-US"/>
                        <a:t>剩余收益</a:t>
                      </a:r>
                      <a:endParaRPr lang="zh-CN" altLang="en-US"/>
                    </a:p>
                  </a:txBody>
                  <a:tcPr/>
                </a:tc>
              </a:tr>
              <a:tr h="453390">
                <a:tc>
                  <a:txBody>
                    <a:bodyPr/>
                    <a:p>
                      <a:pPr algn="ctr">
                        <a:buNone/>
                      </a:pPr>
                      <a:r>
                        <a:rPr lang="zh-CN" altLang="en-US"/>
                        <a:t>利息支付时间</a:t>
                      </a:r>
                      <a:endParaRPr lang="zh-CN" altLang="en-US"/>
                    </a:p>
                  </a:txBody>
                  <a:tcPr/>
                </a:tc>
                <a:tc>
                  <a:txBody>
                    <a:bodyPr/>
                    <a:p>
                      <a:pPr algn="ctr">
                        <a:buNone/>
                      </a:pPr>
                      <a:r>
                        <a:rPr lang="zh-CN" altLang="en-US"/>
                        <a:t>每年</a:t>
                      </a:r>
                      <a:r>
                        <a:rPr lang="en-US" altLang="zh-CN"/>
                        <a:t>6</a:t>
                      </a:r>
                      <a:r>
                        <a:rPr lang="zh-CN" altLang="en-US"/>
                        <a:t>月</a:t>
                      </a:r>
                      <a:r>
                        <a:rPr lang="en-US" altLang="zh-CN"/>
                        <a:t>20</a:t>
                      </a:r>
                      <a:r>
                        <a:rPr lang="zh-CN" altLang="en-US"/>
                        <a:t>日和</a:t>
                      </a:r>
                      <a:r>
                        <a:rPr lang="en-US" altLang="zh-CN"/>
                        <a:t>12</a:t>
                      </a:r>
                      <a:r>
                        <a:rPr lang="zh-CN" altLang="en-US"/>
                        <a:t>月</a:t>
                      </a:r>
                      <a:r>
                        <a:rPr lang="en-US" altLang="zh-CN"/>
                        <a:t>20</a:t>
                      </a:r>
                      <a:r>
                        <a:rPr lang="zh-CN" altLang="en-US"/>
                        <a:t>日</a:t>
                      </a:r>
                      <a:endParaRPr lang="zh-CN" altLang="en-US"/>
                    </a:p>
                  </a:txBody>
                  <a:tcPr/>
                </a:tc>
                <a:tc>
                  <a:txBody>
                    <a:bodyPr/>
                    <a:p>
                      <a:pPr algn="ctr">
                        <a:buNone/>
                      </a:pPr>
                      <a:endParaRPr lang="zh-CN" altLang="en-US"/>
                    </a:p>
                  </a:txBody>
                  <a:tcPr/>
                </a:tc>
                <a:tc>
                  <a:txBody>
                    <a:bodyPr/>
                    <a:p>
                      <a:pPr algn="ctr">
                        <a:buNone/>
                      </a:pPr>
                      <a:endParaRPr lang="zh-CN" altLang="en-US"/>
                    </a:p>
                  </a:txBody>
                  <a:tcPr/>
                </a:tc>
              </a:tr>
            </a:tbl>
          </a:graphicData>
        </a:graphic>
      </p:graphicFrame>
      <p:sp>
        <p:nvSpPr>
          <p:cNvPr id="18" name="文本框 17"/>
          <p:cNvSpPr txBox="1"/>
          <p:nvPr/>
        </p:nvSpPr>
        <p:spPr>
          <a:xfrm>
            <a:off x="4653915" y="1631950"/>
            <a:ext cx="2884805" cy="460375"/>
          </a:xfrm>
          <a:prstGeom prst="rect">
            <a:avLst/>
          </a:prstGeom>
          <a:noFill/>
        </p:spPr>
        <p:txBody>
          <a:bodyPr wrap="square" rtlCol="0">
            <a:spAutoFit/>
          </a:bodyPr>
          <a:p>
            <a:r>
              <a:rPr lang="zh-CN" altLang="en-US" sz="2400"/>
              <a:t>合成</a:t>
            </a:r>
            <a:r>
              <a:rPr lang="en-US" altLang="zh-CN" sz="2400"/>
              <a:t>CDO</a:t>
            </a:r>
            <a:r>
              <a:rPr lang="zh-CN" altLang="en-US" sz="2400"/>
              <a:t>项目条款</a:t>
            </a:r>
            <a:endParaRPr lang="zh-CN" altLang="en-US" sz="2400"/>
          </a:p>
        </p:txBody>
      </p:sp>
    </p:spTree>
    <p:custDataLst>
      <p:tags r:id="rId2"/>
    </p:custData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利率互换</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【例】某企业现有银行信用贷款</a:t>
            </a:r>
            <a:r>
              <a:rPr lang="en-US" altLang="zh-CN"/>
              <a:t>1</a:t>
            </a:r>
            <a:r>
              <a:t>亿元，利率为</a:t>
            </a:r>
            <a:r>
              <a:rPr lang="en-US" altLang="zh-CN"/>
              <a:t>6.7%</a:t>
            </a:r>
            <a:r>
              <a:t>，贷款的剩余期限为</a:t>
            </a:r>
            <a:r>
              <a:rPr lang="en-US" altLang="zh-CN"/>
              <a:t>3</a:t>
            </a:r>
            <a:r>
              <a:t>年，利息每半年支付一次。由于宏观经济形势不乐观，中央银行实施积极的货币政策使得市场上的流动性逐渐增加，利率水平出现长期下行的趋势。在此情况下，该企业的财务负责人决定通过场外利率互换的交易来降低企业的融资成本。因此，该企业与另一家银行签署了如下的利率互换协议。</a:t>
            </a:r>
          </a:p>
        </p:txBody>
      </p:sp>
    </p:spTree>
    <p:custDataLst>
      <p:tags r:id="rId1"/>
    </p:custData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利率互换</a:t>
            </a:r>
            <a:endParaRPr sz="2800" spc="0">
              <a:solidFill>
                <a:schemeClr val="tx1"/>
              </a:solidFill>
              <a:effectLst>
                <a:outerShdw blurRad="38100" dist="38100" dir="2700000" algn="tl">
                  <a:srgbClr val="000000">
                    <a:alpha val="43137"/>
                  </a:srgbClr>
                </a:outerShdw>
              </a:effectLst>
              <a:latin typeface="+mj-lt"/>
              <a:ea typeface="+mj-ea"/>
            </a:endParaRPr>
          </a:p>
        </p:txBody>
      </p:sp>
      <p:graphicFrame>
        <p:nvGraphicFramePr>
          <p:cNvPr id="5" name="表格 4"/>
          <p:cNvGraphicFramePr/>
          <p:nvPr>
            <p:custDataLst>
              <p:tags r:id="rId1"/>
            </p:custDataLst>
          </p:nvPr>
        </p:nvGraphicFramePr>
        <p:xfrm>
          <a:off x="697230" y="1905000"/>
          <a:ext cx="10951210" cy="3813175"/>
        </p:xfrm>
        <a:graphic>
          <a:graphicData uri="http://schemas.openxmlformats.org/drawingml/2006/table">
            <a:tbl>
              <a:tblPr firstRow="1" bandRow="1">
                <a:tableStyleId>{5C22544A-7EE6-4342-B048-85BDC9FD1C3A}</a:tableStyleId>
              </a:tblPr>
              <a:tblGrid>
                <a:gridCol w="2571115"/>
                <a:gridCol w="8380095"/>
              </a:tblGrid>
              <a:tr h="379730">
                <a:tc>
                  <a:txBody>
                    <a:bodyPr/>
                    <a:p>
                      <a:pPr algn="ctr">
                        <a:buNone/>
                      </a:pPr>
                      <a:r>
                        <a:rPr lang="zh-CN" altLang="en-US"/>
                        <a:t>项目</a:t>
                      </a:r>
                      <a:endParaRPr lang="zh-CN" altLang="en-US"/>
                    </a:p>
                  </a:txBody>
                  <a:tcPr/>
                </a:tc>
                <a:tc>
                  <a:txBody>
                    <a:bodyPr/>
                    <a:p>
                      <a:pPr algn="ctr">
                        <a:buNone/>
                      </a:pPr>
                      <a:r>
                        <a:rPr lang="zh-CN" altLang="en-US"/>
                        <a:t>条款</a:t>
                      </a:r>
                      <a:endParaRPr lang="zh-CN" altLang="en-US"/>
                    </a:p>
                  </a:txBody>
                  <a:tcPr/>
                </a:tc>
              </a:tr>
              <a:tr h="380365">
                <a:tc>
                  <a:txBody>
                    <a:bodyPr/>
                    <a:p>
                      <a:pPr algn="ctr">
                        <a:buNone/>
                      </a:pPr>
                      <a:r>
                        <a:rPr lang="zh-CN" altLang="en-US"/>
                        <a:t>名义本金</a:t>
                      </a:r>
                      <a:endParaRPr lang="zh-CN" altLang="en-US"/>
                    </a:p>
                  </a:txBody>
                  <a:tcPr/>
                </a:tc>
                <a:tc>
                  <a:txBody>
                    <a:bodyPr/>
                    <a:p>
                      <a:pPr algn="l">
                        <a:buNone/>
                      </a:pPr>
                      <a:r>
                        <a:rPr lang="en-US" altLang="zh-CN"/>
                        <a:t>1</a:t>
                      </a:r>
                      <a:r>
                        <a:rPr lang="zh-CN" altLang="en-US"/>
                        <a:t>亿元人民币</a:t>
                      </a:r>
                      <a:endParaRPr lang="zh-CN" altLang="en-US"/>
                    </a:p>
                  </a:txBody>
                  <a:tcPr/>
                </a:tc>
              </a:tr>
              <a:tr h="380365">
                <a:tc>
                  <a:txBody>
                    <a:bodyPr/>
                    <a:p>
                      <a:pPr algn="ctr">
                        <a:buNone/>
                      </a:pPr>
                      <a:r>
                        <a:rPr lang="zh-CN" altLang="en-US"/>
                        <a:t>交易日</a:t>
                      </a:r>
                      <a:endParaRPr lang="zh-CN" altLang="en-US"/>
                    </a:p>
                  </a:txBody>
                  <a:tcPr/>
                </a:tc>
                <a:tc>
                  <a:txBody>
                    <a:bodyPr/>
                    <a:p>
                      <a:pPr algn="l">
                        <a:buNone/>
                      </a:pPr>
                      <a:r>
                        <a:rPr lang="en-US" altLang="zh-CN"/>
                        <a:t>2016</a:t>
                      </a:r>
                      <a:r>
                        <a:rPr lang="zh-CN" altLang="en-US"/>
                        <a:t>年</a:t>
                      </a:r>
                      <a:r>
                        <a:rPr lang="en-US" altLang="zh-CN"/>
                        <a:t>3</a:t>
                      </a:r>
                      <a:r>
                        <a:rPr lang="zh-CN" altLang="en-US"/>
                        <a:t>月</a:t>
                      </a:r>
                      <a:r>
                        <a:rPr lang="en-US" altLang="zh-CN"/>
                        <a:t>15</a:t>
                      </a:r>
                      <a:r>
                        <a:rPr lang="zh-CN" altLang="en-US"/>
                        <a:t>日</a:t>
                      </a:r>
                      <a:endParaRPr lang="zh-CN" altLang="en-US"/>
                    </a:p>
                  </a:txBody>
                  <a:tcPr/>
                </a:tc>
              </a:tr>
              <a:tr h="380365">
                <a:tc>
                  <a:txBody>
                    <a:bodyPr/>
                    <a:p>
                      <a:pPr algn="ctr">
                        <a:buNone/>
                      </a:pPr>
                      <a:r>
                        <a:rPr lang="zh-CN" altLang="en-US"/>
                        <a:t>起息日</a:t>
                      </a:r>
                      <a:endParaRPr lang="zh-CN" altLang="en-US"/>
                    </a:p>
                  </a:txBody>
                  <a:tcPr/>
                </a:tc>
                <a:tc>
                  <a:txBody>
                    <a:bodyPr/>
                    <a:p>
                      <a:pPr algn="l">
                        <a:buNone/>
                      </a:pPr>
                      <a:r>
                        <a:rPr lang="en-US" altLang="zh-CN"/>
                        <a:t>2016</a:t>
                      </a:r>
                      <a:r>
                        <a:rPr lang="zh-CN" altLang="en-US"/>
                        <a:t>年</a:t>
                      </a:r>
                      <a:r>
                        <a:rPr lang="en-US" altLang="zh-CN"/>
                        <a:t>4</a:t>
                      </a:r>
                      <a:r>
                        <a:rPr lang="zh-CN" altLang="en-US"/>
                        <a:t>月</a:t>
                      </a:r>
                      <a:r>
                        <a:rPr lang="en-US" altLang="zh-CN"/>
                        <a:t>1</a:t>
                      </a:r>
                      <a:r>
                        <a:rPr lang="zh-CN" altLang="en-US"/>
                        <a:t>日</a:t>
                      </a:r>
                      <a:endParaRPr lang="zh-CN" altLang="en-US"/>
                    </a:p>
                  </a:txBody>
                  <a:tcPr/>
                </a:tc>
              </a:tr>
              <a:tr h="379730">
                <a:tc>
                  <a:txBody>
                    <a:bodyPr/>
                    <a:p>
                      <a:pPr algn="ctr">
                        <a:buNone/>
                      </a:pPr>
                      <a:r>
                        <a:rPr lang="zh-CN" altLang="en-US"/>
                        <a:t>固定利率支付方</a:t>
                      </a:r>
                      <a:endParaRPr lang="zh-CN" altLang="en-US"/>
                    </a:p>
                  </a:txBody>
                  <a:tcPr/>
                </a:tc>
                <a:tc>
                  <a:txBody>
                    <a:bodyPr/>
                    <a:p>
                      <a:pPr algn="l">
                        <a:buNone/>
                      </a:pPr>
                      <a:r>
                        <a:rPr lang="zh-CN" altLang="en-US"/>
                        <a:t>某银行</a:t>
                      </a:r>
                      <a:endParaRPr lang="zh-CN" altLang="en-US"/>
                    </a:p>
                  </a:txBody>
                  <a:tcPr/>
                </a:tc>
              </a:tr>
              <a:tr h="379730">
                <a:tc>
                  <a:txBody>
                    <a:bodyPr/>
                    <a:p>
                      <a:pPr algn="ctr">
                        <a:buNone/>
                      </a:pPr>
                      <a:r>
                        <a:rPr lang="zh-CN" altLang="en-US"/>
                        <a:t>固定利率</a:t>
                      </a:r>
                      <a:endParaRPr lang="zh-CN" altLang="en-US"/>
                    </a:p>
                  </a:txBody>
                  <a:tcPr/>
                </a:tc>
                <a:tc>
                  <a:txBody>
                    <a:bodyPr/>
                    <a:p>
                      <a:pPr algn="l">
                        <a:buNone/>
                      </a:pPr>
                      <a:r>
                        <a:rPr lang="en-US" altLang="zh-CN"/>
                        <a:t>6.7%</a:t>
                      </a:r>
                      <a:endParaRPr lang="en-US" altLang="zh-CN"/>
                    </a:p>
                  </a:txBody>
                  <a:tcPr/>
                </a:tc>
              </a:tr>
              <a:tr h="392430">
                <a:tc>
                  <a:txBody>
                    <a:bodyPr/>
                    <a:p>
                      <a:pPr algn="ctr">
                        <a:buNone/>
                      </a:pPr>
                      <a:r>
                        <a:rPr lang="zh-CN" altLang="en-US"/>
                        <a:t>固定利率支付日期</a:t>
                      </a:r>
                      <a:endParaRPr lang="zh-CN" altLang="en-US"/>
                    </a:p>
                  </a:txBody>
                  <a:tcPr/>
                </a:tc>
                <a:tc>
                  <a:txBody>
                    <a:bodyPr/>
                    <a:p>
                      <a:pPr algn="l">
                        <a:buNone/>
                      </a:pPr>
                      <a:r>
                        <a:rPr lang="zh-CN" altLang="en-US"/>
                        <a:t>自</a:t>
                      </a:r>
                      <a:r>
                        <a:rPr lang="en-US" altLang="zh-CN"/>
                        <a:t>2016</a:t>
                      </a:r>
                      <a:r>
                        <a:rPr lang="zh-CN" altLang="en-US"/>
                        <a:t>年</a:t>
                      </a:r>
                      <a:r>
                        <a:rPr lang="en-US" altLang="zh-CN"/>
                        <a:t>10</a:t>
                      </a:r>
                      <a:r>
                        <a:rPr lang="zh-CN" altLang="en-US"/>
                        <a:t>月</a:t>
                      </a:r>
                      <a:r>
                        <a:rPr lang="en-US" altLang="zh-CN"/>
                        <a:t>1</a:t>
                      </a:r>
                      <a:r>
                        <a:rPr lang="zh-CN" altLang="en-US"/>
                        <a:t>日（含）至</a:t>
                      </a:r>
                      <a:r>
                        <a:rPr lang="en-US" altLang="zh-CN"/>
                        <a:t>2018</a:t>
                      </a:r>
                      <a:r>
                        <a:rPr lang="zh-CN" altLang="en-US"/>
                        <a:t>年</a:t>
                      </a:r>
                      <a:r>
                        <a:rPr lang="en-US" altLang="zh-CN"/>
                        <a:t>4</a:t>
                      </a:r>
                      <a:r>
                        <a:rPr lang="zh-CN" altLang="en-US"/>
                        <a:t>月</a:t>
                      </a:r>
                      <a:r>
                        <a:rPr lang="en-US" altLang="zh-CN"/>
                        <a:t>1</a:t>
                      </a:r>
                      <a:r>
                        <a:rPr lang="zh-CN" altLang="en-US"/>
                        <a:t>日这段时间内的每个</a:t>
                      </a:r>
                      <a:r>
                        <a:rPr lang="en-US" altLang="zh-CN"/>
                        <a:t>4</a:t>
                      </a:r>
                      <a:r>
                        <a:rPr lang="zh-CN" altLang="en-US"/>
                        <a:t>月</a:t>
                      </a:r>
                      <a:r>
                        <a:rPr lang="en-US" altLang="zh-CN"/>
                        <a:t>1</a:t>
                      </a:r>
                      <a:r>
                        <a:rPr lang="zh-CN" altLang="en-US"/>
                        <a:t>日和</a:t>
                      </a:r>
                      <a:r>
                        <a:rPr lang="en-US" altLang="zh-CN"/>
                        <a:t>10</a:t>
                      </a:r>
                      <a:r>
                        <a:rPr lang="zh-CN" altLang="en-US"/>
                        <a:t>月</a:t>
                      </a:r>
                      <a:r>
                        <a:rPr lang="en-US" altLang="zh-CN"/>
                        <a:t>1</a:t>
                      </a:r>
                      <a:r>
                        <a:rPr lang="zh-CN" altLang="en-US"/>
                        <a:t>日</a:t>
                      </a:r>
                      <a:endParaRPr lang="zh-CN" altLang="en-US"/>
                    </a:p>
                  </a:txBody>
                  <a:tcPr/>
                </a:tc>
              </a:tr>
              <a:tr h="380365">
                <a:tc>
                  <a:txBody>
                    <a:bodyPr/>
                    <a:p>
                      <a:pPr algn="ctr">
                        <a:buNone/>
                      </a:pPr>
                      <a:r>
                        <a:rPr lang="zh-CN" altLang="en-US"/>
                        <a:t>浮动利率支付方</a:t>
                      </a:r>
                      <a:endParaRPr lang="zh-CN" altLang="en-US"/>
                    </a:p>
                  </a:txBody>
                  <a:tcPr/>
                </a:tc>
                <a:tc>
                  <a:txBody>
                    <a:bodyPr/>
                    <a:p>
                      <a:pPr algn="l">
                        <a:buNone/>
                      </a:pPr>
                      <a:r>
                        <a:rPr lang="zh-CN" altLang="en-US"/>
                        <a:t>某企业</a:t>
                      </a:r>
                      <a:endParaRPr lang="zh-CN" altLang="en-US"/>
                    </a:p>
                  </a:txBody>
                  <a:tcPr/>
                </a:tc>
              </a:tr>
              <a:tr h="380365">
                <a:tc>
                  <a:txBody>
                    <a:bodyPr/>
                    <a:p>
                      <a:pPr algn="ctr">
                        <a:buNone/>
                      </a:pPr>
                      <a:r>
                        <a:rPr lang="zh-CN" altLang="en-US"/>
                        <a:t>浮动利率</a:t>
                      </a:r>
                      <a:endParaRPr lang="zh-CN" altLang="en-US"/>
                    </a:p>
                  </a:txBody>
                  <a:tcPr/>
                </a:tc>
                <a:tc>
                  <a:txBody>
                    <a:bodyPr/>
                    <a:p>
                      <a:pPr algn="l">
                        <a:buNone/>
                      </a:pPr>
                      <a:r>
                        <a:rPr lang="en-US" altLang="zh-CN"/>
                        <a:t>3</a:t>
                      </a:r>
                      <a:r>
                        <a:rPr lang="zh-CN" altLang="en-US"/>
                        <a:t>个月期</a:t>
                      </a:r>
                      <a:r>
                        <a:rPr lang="en-US" altLang="zh-CN"/>
                        <a:t>Shibor+98BP</a:t>
                      </a:r>
                      <a:endParaRPr lang="en-US" altLang="zh-CN"/>
                    </a:p>
                  </a:txBody>
                  <a:tcPr/>
                </a:tc>
              </a:tr>
              <a:tr h="379730">
                <a:tc>
                  <a:txBody>
                    <a:bodyPr/>
                    <a:p>
                      <a:pPr algn="ctr">
                        <a:buNone/>
                      </a:pPr>
                      <a:r>
                        <a:rPr lang="zh-CN" altLang="en-US"/>
                        <a:t>浮动利率支付日期</a:t>
                      </a:r>
                      <a:endParaRPr lang="zh-CN" altLang="en-US"/>
                    </a:p>
                  </a:txBody>
                  <a:tcPr/>
                </a:tc>
                <a:tc>
                  <a:txBody>
                    <a:bodyPr/>
                    <a:p>
                      <a:pPr algn="l">
                        <a:buNone/>
                      </a:pPr>
                      <a:r>
                        <a:rPr lang="zh-CN" altLang="en-US"/>
                        <a:t>自</a:t>
                      </a:r>
                      <a:r>
                        <a:rPr lang="en-US" altLang="zh-CN"/>
                        <a:t>2016</a:t>
                      </a:r>
                      <a:r>
                        <a:rPr lang="zh-CN" altLang="en-US"/>
                        <a:t>年</a:t>
                      </a:r>
                      <a:r>
                        <a:rPr lang="en-US" altLang="zh-CN"/>
                        <a:t>10</a:t>
                      </a:r>
                      <a:r>
                        <a:rPr lang="zh-CN" altLang="en-US"/>
                        <a:t>月</a:t>
                      </a:r>
                      <a:r>
                        <a:rPr lang="en-US" altLang="zh-CN"/>
                        <a:t>1</a:t>
                      </a:r>
                      <a:r>
                        <a:rPr lang="zh-CN" altLang="en-US"/>
                        <a:t>日</a:t>
                      </a:r>
                      <a:r>
                        <a:rPr lang="zh-CN" altLang="en-US" sz="1800">
                          <a:sym typeface="+mn-ea"/>
                        </a:rPr>
                        <a:t>（含）至</a:t>
                      </a:r>
                      <a:r>
                        <a:rPr lang="en-US" altLang="zh-CN" sz="1800">
                          <a:sym typeface="+mn-ea"/>
                        </a:rPr>
                        <a:t>2018</a:t>
                      </a:r>
                      <a:r>
                        <a:rPr lang="zh-CN" altLang="en-US" sz="1800">
                          <a:sym typeface="+mn-ea"/>
                        </a:rPr>
                        <a:t>年</a:t>
                      </a:r>
                      <a:r>
                        <a:rPr lang="en-US" altLang="zh-CN" sz="1800">
                          <a:sym typeface="+mn-ea"/>
                        </a:rPr>
                        <a:t>4</a:t>
                      </a:r>
                      <a:r>
                        <a:rPr lang="zh-CN" altLang="en-US" sz="1800">
                          <a:sym typeface="+mn-ea"/>
                        </a:rPr>
                        <a:t>月</a:t>
                      </a:r>
                      <a:r>
                        <a:rPr lang="en-US" altLang="zh-CN" sz="1800">
                          <a:sym typeface="+mn-ea"/>
                        </a:rPr>
                        <a:t>1</a:t>
                      </a:r>
                      <a:r>
                        <a:rPr lang="zh-CN" altLang="en-US" sz="1800">
                          <a:sym typeface="+mn-ea"/>
                        </a:rPr>
                        <a:t>日这段时间内的每个</a:t>
                      </a:r>
                      <a:r>
                        <a:rPr lang="en-US" altLang="zh-CN" sz="1800">
                          <a:sym typeface="+mn-ea"/>
                        </a:rPr>
                        <a:t>4</a:t>
                      </a:r>
                      <a:r>
                        <a:rPr lang="zh-CN" altLang="en-US" sz="1800">
                          <a:sym typeface="+mn-ea"/>
                        </a:rPr>
                        <a:t>月</a:t>
                      </a:r>
                      <a:r>
                        <a:rPr lang="en-US" altLang="zh-CN" sz="1800">
                          <a:sym typeface="+mn-ea"/>
                        </a:rPr>
                        <a:t>1</a:t>
                      </a:r>
                      <a:r>
                        <a:rPr lang="zh-CN" altLang="en-US" sz="1800">
                          <a:sym typeface="+mn-ea"/>
                        </a:rPr>
                        <a:t>日和</a:t>
                      </a:r>
                      <a:r>
                        <a:rPr lang="en-US" altLang="zh-CN" sz="1800">
                          <a:sym typeface="+mn-ea"/>
                        </a:rPr>
                        <a:t>10</a:t>
                      </a:r>
                      <a:r>
                        <a:rPr lang="zh-CN" altLang="en-US" sz="1800">
                          <a:sym typeface="+mn-ea"/>
                        </a:rPr>
                        <a:t>月</a:t>
                      </a:r>
                      <a:r>
                        <a:rPr lang="en-US" altLang="zh-CN" sz="1800">
                          <a:sym typeface="+mn-ea"/>
                        </a:rPr>
                        <a:t>1</a:t>
                      </a:r>
                      <a:r>
                        <a:rPr lang="zh-CN" altLang="en-US" sz="1800">
                          <a:sym typeface="+mn-ea"/>
                        </a:rPr>
                        <a:t>日</a:t>
                      </a:r>
                      <a:endParaRPr lang="zh-CN" altLang="en-US"/>
                    </a:p>
                  </a:txBody>
                  <a:tcPr/>
                </a:tc>
              </a:tr>
            </a:tbl>
          </a:graphicData>
        </a:graphic>
      </p:graphicFrame>
      <p:sp>
        <p:nvSpPr>
          <p:cNvPr id="6" name="文本框 5"/>
          <p:cNvSpPr txBox="1"/>
          <p:nvPr/>
        </p:nvSpPr>
        <p:spPr>
          <a:xfrm>
            <a:off x="5091430" y="1313815"/>
            <a:ext cx="2496185" cy="521970"/>
          </a:xfrm>
          <a:prstGeom prst="rect">
            <a:avLst/>
          </a:prstGeom>
          <a:noFill/>
        </p:spPr>
        <p:txBody>
          <a:bodyPr wrap="square" rtlCol="0">
            <a:spAutoFit/>
          </a:bodyPr>
          <a:p>
            <a:r>
              <a:rPr lang="zh-CN" altLang="en-US" sz="2800"/>
              <a:t>利率互换协议</a:t>
            </a:r>
            <a:endParaRPr lang="zh-CN" altLang="en-US" sz="2800"/>
          </a:p>
        </p:txBody>
      </p:sp>
    </p:spTree>
    <p:custDataLst>
      <p:tags r:id="rId2"/>
    </p:custData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利率互换</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在利率互换市场中，通常将固定利率的支付方称为互换买方，或互换多方；而将固定利率的收取方称为互换卖方或互换空方。</a:t>
            </a:r>
          </a:p>
          <a:p>
            <a:pPr marL="0" indent="0">
              <a:buNone/>
            </a:pPr>
            <a:r>
              <a:t>      因为互换合约的价值与某个浮动的利率挂钩，如果在未来浮动利率上升，那么支付固定利率的一方将获得额外收益，相当于看涨利率并在利率上涨中获利，相当于金融投资中的买方或多方。</a:t>
            </a:r>
          </a:p>
        </p:txBody>
      </p:sp>
    </p:spTree>
    <p:custDataLst>
      <p:tags r:id="rId1"/>
    </p:custData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利率互换</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a:t>
            </a:r>
            <a:r>
              <a:t>在上述案例中，如果企业已经持有该互换协议一段时间之后，认为避险的目的已经达到，或利率没有向预期的方向波动，那么企业可以通过如下三种方式来结清现有的互换合约头寸。</a:t>
            </a:r>
          </a:p>
          <a:p>
            <a:pPr>
              <a:buFont typeface="Wingdings" panose="05000000000000000000" charset="0"/>
              <a:buChar char="n"/>
            </a:pPr>
            <a:r>
              <a:t> 出售现有的互换合约，相当于期货交易里的平仓。由于第三方信用风险不同，利用这种方式平仓时，需要获得现有交易对手的同同意。</a:t>
            </a:r>
          </a:p>
          <a:p>
            <a:pPr>
              <a:buFont typeface="Wingdings" panose="05000000000000000000" charset="0"/>
              <a:buChar char="n"/>
            </a:pPr>
            <a:r>
              <a:t> 建立新的方向相反的互换合约，对冲原互换协议，实现锁仓。</a:t>
            </a:r>
          </a:p>
          <a:p>
            <a:pPr>
              <a:buFont typeface="Wingdings" panose="05000000000000000000" charset="0"/>
              <a:buChar char="n"/>
            </a:pPr>
            <a:r>
              <a:t> 解除原有的互换协议，相当于提前协议平仓。需要给交易对手一定的补偿，或将未来现金流贴现后进行结算。</a:t>
            </a:r>
          </a:p>
        </p:txBody>
      </p:sp>
    </p:spTree>
    <p:custDataLst>
      <p:tags r:id="rId1"/>
    </p:custData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货币互换</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rPr lang="en-US" altLang="zh-CN"/>
              <a:t>     货</a:t>
            </a:r>
            <a:r>
              <a:t>币互换是在约定期限内交换约定数量的两种货币本金，同时定期交换两种货币利息的交易协议。</a:t>
            </a:r>
          </a:p>
        </p:txBody>
      </p:sp>
      <p:graphicFrame>
        <p:nvGraphicFramePr>
          <p:cNvPr id="4" name="表格 3"/>
          <p:cNvGraphicFramePr/>
          <p:nvPr>
            <p:custDataLst>
              <p:tags r:id="rId1"/>
            </p:custDataLst>
          </p:nvPr>
        </p:nvGraphicFramePr>
        <p:xfrm>
          <a:off x="1628775" y="3280410"/>
          <a:ext cx="8533765" cy="1524000"/>
        </p:xfrm>
        <a:graphic>
          <a:graphicData uri="http://schemas.openxmlformats.org/drawingml/2006/table">
            <a:tbl>
              <a:tblPr firstRow="1" bandRow="1">
                <a:tableStyleId>{5C22544A-7EE6-4342-B048-85BDC9FD1C3A}</a:tableStyleId>
              </a:tblPr>
              <a:tblGrid>
                <a:gridCol w="2844165"/>
                <a:gridCol w="2844165"/>
                <a:gridCol w="2844165"/>
              </a:tblGrid>
              <a:tr h="381000">
                <a:tc>
                  <a:txBody>
                    <a:bodyPr/>
                    <a:p>
                      <a:pPr algn="ctr">
                        <a:buNone/>
                      </a:pPr>
                      <a:r>
                        <a:rPr lang="zh-CN" altLang="en-US"/>
                        <a:t>货币互换类型</a:t>
                      </a:r>
                      <a:endParaRPr lang="zh-CN" altLang="en-US"/>
                    </a:p>
                  </a:txBody>
                  <a:tcPr/>
                </a:tc>
                <a:tc>
                  <a:txBody>
                    <a:bodyPr/>
                    <a:p>
                      <a:pPr algn="ctr">
                        <a:buNone/>
                      </a:pPr>
                      <a:r>
                        <a:rPr lang="zh-CN" altLang="en-US"/>
                        <a:t>涉及风险</a:t>
                      </a:r>
                      <a:endParaRPr lang="zh-CN" altLang="en-US"/>
                    </a:p>
                  </a:txBody>
                  <a:tcPr/>
                </a:tc>
                <a:tc>
                  <a:txBody>
                    <a:bodyPr/>
                    <a:p>
                      <a:pPr algn="ctr">
                        <a:buNone/>
                      </a:pPr>
                      <a:endParaRPr lang="zh-CN" altLang="en-US"/>
                    </a:p>
                  </a:txBody>
                  <a:tcPr/>
                </a:tc>
              </a:tr>
              <a:tr h="381000">
                <a:tc>
                  <a:txBody>
                    <a:bodyPr/>
                    <a:p>
                      <a:pPr algn="ctr">
                        <a:buNone/>
                      </a:pPr>
                      <a:r>
                        <a:rPr lang="zh-CN" altLang="en-US"/>
                        <a:t>固定利率对固定利率</a:t>
                      </a:r>
                      <a:endParaRPr lang="zh-CN" altLang="en-US"/>
                    </a:p>
                  </a:txBody>
                  <a:tcPr/>
                </a:tc>
                <a:tc>
                  <a:txBody>
                    <a:bodyPr/>
                    <a:p>
                      <a:pPr algn="ctr">
                        <a:buNone/>
                      </a:pPr>
                      <a:r>
                        <a:rPr lang="zh-CN" altLang="en-US"/>
                        <a:t>汇率风险</a:t>
                      </a:r>
                      <a:endParaRPr lang="zh-CN" altLang="en-US"/>
                    </a:p>
                  </a:txBody>
                  <a:tcPr/>
                </a:tc>
                <a:tc>
                  <a:txBody>
                    <a:bodyPr/>
                    <a:p>
                      <a:pPr algn="ctr">
                        <a:buNone/>
                      </a:pPr>
                      <a:r>
                        <a:rPr lang="zh-CN" altLang="en-US"/>
                        <a:t>一般意义上的货币互换</a:t>
                      </a:r>
                      <a:endParaRPr lang="zh-CN" altLang="en-US"/>
                    </a:p>
                  </a:txBody>
                  <a:tcPr/>
                </a:tc>
              </a:tr>
              <a:tr h="381000">
                <a:tc>
                  <a:txBody>
                    <a:bodyPr/>
                    <a:p>
                      <a:pPr algn="ctr">
                        <a:buNone/>
                      </a:pPr>
                      <a:r>
                        <a:rPr lang="zh-CN" altLang="en-US"/>
                        <a:t>固定利率对浮动利率</a:t>
                      </a:r>
                      <a:endParaRPr lang="zh-CN" altLang="en-US"/>
                    </a:p>
                  </a:txBody>
                  <a:tcPr/>
                </a:tc>
                <a:tc rowSpan="2">
                  <a:txBody>
                    <a:bodyPr/>
                    <a:p>
                      <a:pPr algn="ctr">
                        <a:buNone/>
                      </a:pPr>
                      <a:r>
                        <a:rPr lang="zh-CN" altLang="en-US"/>
                        <a:t>汇率风险、利率风险</a:t>
                      </a:r>
                      <a:endParaRPr lang="zh-CN" altLang="en-US"/>
                    </a:p>
                  </a:txBody>
                  <a:tcPr anchor="ctr" anchorCtr="0"/>
                </a:tc>
                <a:tc rowSpan="2">
                  <a:txBody>
                    <a:bodyPr/>
                    <a:p>
                      <a:pPr algn="ctr">
                        <a:buNone/>
                      </a:pPr>
                      <a:r>
                        <a:rPr lang="zh-CN" altLang="en-US"/>
                        <a:t>交叉型货币互换</a:t>
                      </a:r>
                      <a:endParaRPr lang="zh-CN" altLang="en-US"/>
                    </a:p>
                  </a:txBody>
                  <a:tcPr anchor="ctr" anchorCtr="0"/>
                </a:tc>
              </a:tr>
              <a:tr h="381000">
                <a:tc>
                  <a:txBody>
                    <a:bodyPr/>
                    <a:p>
                      <a:pPr algn="ctr">
                        <a:buNone/>
                      </a:pPr>
                      <a:r>
                        <a:rPr lang="zh-CN" altLang="en-US"/>
                        <a:t>浮动利率对浮动利率</a:t>
                      </a:r>
                      <a:endParaRPr lang="zh-CN" altLang="en-US"/>
                    </a:p>
                  </a:txBody>
                  <a:tcPr/>
                </a:tc>
                <a:tc vMerge="1">
                  <a:tcPr/>
                </a:tc>
                <a:tc vMerge="1">
                  <a:tcPr/>
                </a:tc>
              </a:tr>
            </a:tbl>
          </a:graphicData>
        </a:graphic>
      </p:graphicFrame>
      <p:sp>
        <p:nvSpPr>
          <p:cNvPr id="5" name="文本框 4"/>
          <p:cNvSpPr txBox="1"/>
          <p:nvPr/>
        </p:nvSpPr>
        <p:spPr>
          <a:xfrm>
            <a:off x="4458970" y="2790190"/>
            <a:ext cx="3333750" cy="398780"/>
          </a:xfrm>
          <a:prstGeom prst="rect">
            <a:avLst/>
          </a:prstGeom>
          <a:noFill/>
        </p:spPr>
        <p:txBody>
          <a:bodyPr wrap="square" rtlCol="0">
            <a:spAutoFit/>
          </a:bodyPr>
          <a:p>
            <a:r>
              <a:rPr lang="zh-CN" altLang="en-US" sz="2000">
                <a:latin typeface="黑体" panose="02010609060101010101" charset="-122"/>
                <a:ea typeface="黑体" panose="02010609060101010101" charset="-122"/>
              </a:rPr>
              <a:t>三种形式的货币互换</a:t>
            </a:r>
            <a:endParaRPr lang="zh-CN" altLang="en-US" sz="2000">
              <a:latin typeface="黑体" panose="02010609060101010101" charset="-122"/>
              <a:ea typeface="黑体" panose="02010609060101010101" charset="-122"/>
            </a:endParaRPr>
          </a:p>
        </p:txBody>
      </p:sp>
    </p:spTree>
    <p:custDataLst>
      <p:tags r:id="rId2"/>
    </p:custData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货币互换</a:t>
            </a:r>
            <a:endParaRPr sz="2800" spc="0">
              <a:solidFill>
                <a:schemeClr val="tx1"/>
              </a:solidFill>
              <a:effectLst>
                <a:outerShdw blurRad="38100" dist="38100" dir="2700000" algn="tl">
                  <a:srgbClr val="000000">
                    <a:alpha val="43137"/>
                  </a:srgbClr>
                </a:outerShdw>
              </a:effectLst>
              <a:latin typeface="+mj-lt"/>
              <a:ea typeface="+mj-ea"/>
            </a:endParaRPr>
          </a:p>
        </p:txBody>
      </p:sp>
      <p:sp>
        <p:nvSpPr>
          <p:cNvPr id="3" name="内容占位符 2"/>
          <p:cNvSpPr>
            <a:spLocks noGrp="1"/>
          </p:cNvSpPr>
          <p:nvPr>
            <p:ph idx="1"/>
          </p:nvPr>
        </p:nvSpPr>
        <p:spPr/>
        <p:txBody>
          <a:bodyPr/>
          <a:p>
            <a:pPr marL="0" indent="0">
              <a:buNone/>
            </a:pPr>
            <a:r>
              <a:t>【例】中国的某家公司开始实施其</a:t>
            </a:r>
            <a:r>
              <a:rPr lang="en-US" altLang="zh-CN"/>
              <a:t>“</a:t>
            </a:r>
            <a:r>
              <a:t>走出去</a:t>
            </a:r>
            <a:r>
              <a:rPr lang="en-US" altLang="zh-CN"/>
              <a:t>”</a:t>
            </a:r>
            <a:r>
              <a:t>战略，计划在巴西设立子公司并开展业务。境外投资项目第一期需要资金</a:t>
            </a:r>
            <a:r>
              <a:rPr lang="en-US" altLang="zh-CN"/>
              <a:t>5</a:t>
            </a:r>
            <a:r>
              <a:t>亿巴西雷亚尔。因为该公司在巴西知名度比较低，所以面临雷亚尔融资困难。同时，巴西境内存在严重的通货膨胀，融资的利率也比较高。然而，该公司在中国境内是著名的制造业企业，并在中国香港设立了专门的子公司作为投融资平台和资金管理平台，因此可以以较低的成本获得人民币或美元贷款，或者发行债券融入人民币或美元的资金。</a:t>
            </a:r>
          </a:p>
          <a:p>
            <a:pPr marL="0" indent="0">
              <a:buNone/>
            </a:pPr>
            <a:r>
              <a:t>      该公司融资的最佳方式是在中国香港借入美元贷款，并在互换市场上通过货币互换将美元贷款转换成雷亚尔。</a:t>
            </a:r>
          </a:p>
          <a:p>
            <a:pPr marL="0" indent="0">
              <a:buNone/>
            </a:pPr>
            <a:r>
              <a:t>      于是，该公司向中国银行申请了</a:t>
            </a:r>
            <a:r>
              <a:rPr lang="en-US" altLang="zh-CN"/>
              <a:t>2.5</a:t>
            </a:r>
            <a:r>
              <a:t>亿美元的贷款，期限是</a:t>
            </a:r>
            <a:r>
              <a:rPr lang="en-US" altLang="zh-CN"/>
              <a:t>5</a:t>
            </a:r>
            <a:r>
              <a:t>年，利率是</a:t>
            </a:r>
            <a:r>
              <a:rPr lang="en-US" altLang="zh-CN"/>
              <a:t>3.26%</a:t>
            </a:r>
            <a:r>
              <a:t>。随后，与西班牙的桑坦德银行签署了一份货币互换协议，协议期限也是</a:t>
            </a:r>
            <a:r>
              <a:rPr lang="en-US" altLang="zh-CN"/>
              <a:t>5</a:t>
            </a:r>
            <a:r>
              <a:t>年。在合约有效期内，桑坦德银行以</a:t>
            </a:r>
            <a:r>
              <a:rPr lang="en-US" altLang="zh-CN"/>
              <a:t>3.2%</a:t>
            </a:r>
            <a:r>
              <a:t>的固定年利率向中国公司支付美元利息，同时中国公司以</a:t>
            </a:r>
            <a:r>
              <a:rPr lang="en-US" altLang="zh-CN"/>
              <a:t>5.2%</a:t>
            </a:r>
            <a:r>
              <a:t>的固定年利率向桑坦德银行支付雷亚尔利息。</a:t>
            </a:r>
          </a:p>
        </p:txBody>
      </p:sp>
    </p:spTree>
    <p:custDataLst>
      <p:tags r:id="rId1"/>
    </p:custData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p:sp>
        <p:nvSpPr>
          <p:cNvPr id="2" name="标题 1"/>
          <p:cNvSpPr>
            <a:spLocks noGrp="1"/>
          </p:cNvSpPr>
          <p:nvPr>
            <p:ph type="title"/>
          </p:nvPr>
        </p:nvSpPr>
        <p:spPr/>
        <p:txBody>
          <a:bodyPr/>
          <a:p>
            <a:pPr algn="l">
              <a:buClrTx/>
              <a:buSzTx/>
              <a:buFontTx/>
            </a:pPr>
            <a:r>
              <a:rPr lang="zh-CN" altLang="en-US" sz="2800" spc="0">
                <a:solidFill>
                  <a:schemeClr val="tx1"/>
                </a:solidFill>
                <a:effectLst>
                  <a:outerShdw blurRad="38100" dist="38100" dir="2700000" algn="tl">
                    <a:srgbClr val="000000">
                      <a:alpha val="43137"/>
                    </a:srgbClr>
                  </a:outerShdw>
                </a:effectLst>
                <a:latin typeface="+mj-lt"/>
                <a:ea typeface="+mj-ea"/>
              </a:rPr>
              <a:t>场外</a:t>
            </a:r>
            <a:r>
              <a:rPr sz="2800" spc="0">
                <a:solidFill>
                  <a:schemeClr val="tx1"/>
                </a:solidFill>
                <a:effectLst>
                  <a:outerShdw blurRad="38100" dist="38100" dir="2700000" algn="tl">
                    <a:srgbClr val="000000">
                      <a:alpha val="43137"/>
                    </a:srgbClr>
                  </a:outerShdw>
                </a:effectLst>
                <a:latin typeface="+mj-lt"/>
                <a:ea typeface="+mj-ea"/>
              </a:rPr>
              <a:t>货币互换</a:t>
            </a:r>
            <a:endParaRPr sz="2800" spc="0">
              <a:solidFill>
                <a:schemeClr val="tx1"/>
              </a:solidFill>
              <a:effectLst>
                <a:outerShdw blurRad="38100" dist="38100" dir="2700000" algn="tl">
                  <a:srgbClr val="000000">
                    <a:alpha val="43137"/>
                  </a:srgbClr>
                </a:outerShdw>
              </a:effectLst>
              <a:latin typeface="+mj-lt"/>
              <a:ea typeface="+mj-ea"/>
            </a:endParaRPr>
          </a:p>
        </p:txBody>
      </p:sp>
      <p:grpSp>
        <p:nvGrpSpPr>
          <p:cNvPr id="47" name="组合 46"/>
          <p:cNvGrpSpPr/>
          <p:nvPr/>
        </p:nvGrpSpPr>
        <p:grpSpPr>
          <a:xfrm>
            <a:off x="2041525" y="1473835"/>
            <a:ext cx="8379460" cy="3627755"/>
            <a:chOff x="2999" y="2321"/>
            <a:chExt cx="13196" cy="5713"/>
          </a:xfrm>
        </p:grpSpPr>
        <p:grpSp>
          <p:nvGrpSpPr>
            <p:cNvPr id="45" name="组合 44"/>
            <p:cNvGrpSpPr/>
            <p:nvPr/>
          </p:nvGrpSpPr>
          <p:grpSpPr>
            <a:xfrm>
              <a:off x="2999" y="3298"/>
              <a:ext cx="13196" cy="4736"/>
              <a:chOff x="2999" y="3298"/>
              <a:chExt cx="13196" cy="4736"/>
            </a:xfrm>
          </p:grpSpPr>
          <p:sp>
            <p:nvSpPr>
              <p:cNvPr id="5" name="圆角矩形 4"/>
              <p:cNvSpPr/>
              <p:nvPr/>
            </p:nvSpPr>
            <p:spPr>
              <a:xfrm>
                <a:off x="3002" y="35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中国银行</a:t>
                </a:r>
                <a:endParaRPr lang="zh-CN" altLang="en-US"/>
              </a:p>
            </p:txBody>
          </p:sp>
          <p:sp>
            <p:nvSpPr>
              <p:cNvPr id="6" name="圆角矩形 5"/>
              <p:cNvSpPr/>
              <p:nvPr/>
            </p:nvSpPr>
            <p:spPr>
              <a:xfrm>
                <a:off x="8092" y="35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中国公司</a:t>
                </a:r>
                <a:endParaRPr lang="zh-CN" altLang="en-US"/>
              </a:p>
            </p:txBody>
          </p:sp>
          <p:sp>
            <p:nvSpPr>
              <p:cNvPr id="7" name="圆角矩形 6"/>
              <p:cNvSpPr/>
              <p:nvPr/>
            </p:nvSpPr>
            <p:spPr>
              <a:xfrm>
                <a:off x="13187" y="35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桑坦德银行</a:t>
                </a:r>
                <a:endParaRPr lang="zh-CN" altLang="en-US"/>
              </a:p>
            </p:txBody>
          </p:sp>
          <p:cxnSp>
            <p:nvCxnSpPr>
              <p:cNvPr id="8" name="直接箭头连接符 7"/>
              <p:cNvCxnSpPr>
                <a:stCxn id="5" idx="3"/>
                <a:endCxn id="6" idx="1"/>
              </p:cNvCxnSpPr>
              <p:nvPr/>
            </p:nvCxnSpPr>
            <p:spPr>
              <a:xfrm>
                <a:off x="6008" y="3862"/>
                <a:ext cx="2084" cy="0"/>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cxnSp>
            <p:nvCxnSpPr>
              <p:cNvPr id="9" name="直接箭头连接符 8"/>
              <p:cNvCxnSpPr/>
              <p:nvPr/>
            </p:nvCxnSpPr>
            <p:spPr>
              <a:xfrm>
                <a:off x="11103" y="3945"/>
                <a:ext cx="2084" cy="0"/>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grpSp>
            <p:nvGrpSpPr>
              <p:cNvPr id="20" name="组合 19"/>
              <p:cNvGrpSpPr/>
              <p:nvPr/>
            </p:nvGrpSpPr>
            <p:grpSpPr>
              <a:xfrm>
                <a:off x="3005" y="5232"/>
                <a:ext cx="13191" cy="665"/>
                <a:chOff x="3202" y="3729"/>
                <a:chExt cx="13191" cy="665"/>
              </a:xfrm>
            </p:grpSpPr>
            <p:sp>
              <p:nvSpPr>
                <p:cNvPr id="15" name="圆角矩形 14"/>
                <p:cNvSpPr/>
                <p:nvPr/>
              </p:nvSpPr>
              <p:spPr>
                <a:xfrm>
                  <a:off x="3202" y="37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中国银行</a:t>
                  </a:r>
                  <a:endParaRPr lang="zh-CN" altLang="en-US"/>
                </a:p>
              </p:txBody>
            </p:sp>
            <p:sp>
              <p:nvSpPr>
                <p:cNvPr id="16" name="圆角矩形 15"/>
                <p:cNvSpPr/>
                <p:nvPr/>
              </p:nvSpPr>
              <p:spPr>
                <a:xfrm>
                  <a:off x="8292" y="37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中国公司</a:t>
                  </a:r>
                  <a:endParaRPr lang="zh-CN" altLang="en-US"/>
                </a:p>
              </p:txBody>
            </p:sp>
            <p:sp>
              <p:nvSpPr>
                <p:cNvPr id="17" name="圆角矩形 16"/>
                <p:cNvSpPr/>
                <p:nvPr/>
              </p:nvSpPr>
              <p:spPr>
                <a:xfrm>
                  <a:off x="13387" y="37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桑坦德银行</a:t>
                  </a:r>
                  <a:endParaRPr lang="zh-CN" altLang="en-US"/>
                </a:p>
              </p:txBody>
            </p:sp>
            <p:cxnSp>
              <p:nvCxnSpPr>
                <p:cNvPr id="18" name="直接箭头连接符 17"/>
                <p:cNvCxnSpPr>
                  <a:stCxn id="15" idx="3"/>
                  <a:endCxn id="16" idx="1"/>
                </p:cNvCxnSpPr>
                <p:nvPr/>
              </p:nvCxnSpPr>
              <p:spPr>
                <a:xfrm>
                  <a:off x="6208" y="4062"/>
                  <a:ext cx="2084" cy="0"/>
                </a:xfrm>
                <a:prstGeom prst="straightConnector1">
                  <a:avLst/>
                </a:prstGeom>
                <a:ln>
                  <a:headEnd type="arrow"/>
                  <a:tailEnd type="none" w="med" len="med"/>
                </a:ln>
              </p:spPr>
              <p:style>
                <a:lnRef idx="3">
                  <a:schemeClr val="dk1"/>
                </a:lnRef>
                <a:fillRef idx="0">
                  <a:schemeClr val="dk1"/>
                </a:fillRef>
                <a:effectRef idx="2">
                  <a:schemeClr val="dk1"/>
                </a:effectRef>
                <a:fontRef idx="minor">
                  <a:schemeClr val="tx1"/>
                </a:fontRef>
              </p:style>
            </p:cxnSp>
            <p:cxnSp>
              <p:nvCxnSpPr>
                <p:cNvPr id="19" name="直接箭头连接符 18"/>
                <p:cNvCxnSpPr/>
                <p:nvPr/>
              </p:nvCxnSpPr>
              <p:spPr>
                <a:xfrm>
                  <a:off x="11283" y="4151"/>
                  <a:ext cx="2084" cy="0"/>
                </a:xfrm>
                <a:prstGeom prst="straightConnector1">
                  <a:avLst/>
                </a:prstGeom>
                <a:ln>
                  <a:headEnd type="arrow"/>
                  <a:tailEnd type="none" w="med" len="med"/>
                </a:ln>
              </p:spPr>
              <p:style>
                <a:lnRef idx="3">
                  <a:schemeClr val="dk1"/>
                </a:lnRef>
                <a:fillRef idx="0">
                  <a:schemeClr val="dk1"/>
                </a:fillRef>
                <a:effectRef idx="2">
                  <a:schemeClr val="dk1"/>
                </a:effectRef>
                <a:fontRef idx="minor">
                  <a:schemeClr val="tx1"/>
                </a:fontRef>
              </p:style>
            </p:cxnSp>
          </p:grpSp>
          <p:grpSp>
            <p:nvGrpSpPr>
              <p:cNvPr id="21" name="组合 20"/>
              <p:cNvGrpSpPr/>
              <p:nvPr/>
            </p:nvGrpSpPr>
            <p:grpSpPr>
              <a:xfrm>
                <a:off x="2999" y="6935"/>
                <a:ext cx="13191" cy="665"/>
                <a:chOff x="3202" y="3729"/>
                <a:chExt cx="13191" cy="665"/>
              </a:xfrm>
            </p:grpSpPr>
            <p:sp>
              <p:nvSpPr>
                <p:cNvPr id="22" name="圆角矩形 21"/>
                <p:cNvSpPr/>
                <p:nvPr/>
              </p:nvSpPr>
              <p:spPr>
                <a:xfrm>
                  <a:off x="3202" y="37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中国银行</a:t>
                  </a:r>
                  <a:endParaRPr lang="zh-CN" altLang="en-US"/>
                </a:p>
              </p:txBody>
            </p:sp>
            <p:sp>
              <p:nvSpPr>
                <p:cNvPr id="23" name="圆角矩形 22"/>
                <p:cNvSpPr/>
                <p:nvPr/>
              </p:nvSpPr>
              <p:spPr>
                <a:xfrm>
                  <a:off x="8292" y="37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中国公司</a:t>
                  </a:r>
                  <a:endParaRPr lang="zh-CN" altLang="en-US"/>
                </a:p>
              </p:txBody>
            </p:sp>
            <p:sp>
              <p:nvSpPr>
                <p:cNvPr id="24" name="圆角矩形 23"/>
                <p:cNvSpPr/>
                <p:nvPr/>
              </p:nvSpPr>
              <p:spPr>
                <a:xfrm>
                  <a:off x="13387" y="3729"/>
                  <a:ext cx="3006" cy="665"/>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p>
                  <a:pPr algn="ctr"/>
                  <a:r>
                    <a:rPr lang="zh-CN" altLang="en-US"/>
                    <a:t>桑坦德银行</a:t>
                  </a:r>
                  <a:endParaRPr lang="zh-CN" altLang="en-US"/>
                </a:p>
              </p:txBody>
            </p:sp>
            <p:cxnSp>
              <p:nvCxnSpPr>
                <p:cNvPr id="25" name="直接箭头连接符 24"/>
                <p:cNvCxnSpPr>
                  <a:stCxn id="22" idx="3"/>
                  <a:endCxn id="23" idx="1"/>
                </p:cNvCxnSpPr>
                <p:nvPr/>
              </p:nvCxnSpPr>
              <p:spPr>
                <a:xfrm>
                  <a:off x="6208" y="4062"/>
                  <a:ext cx="2084" cy="0"/>
                </a:xfrm>
                <a:prstGeom prst="straightConnector1">
                  <a:avLst/>
                </a:prstGeom>
                <a:ln>
                  <a:headEnd type="arrow"/>
                  <a:tailEnd type="none" w="med" len="med"/>
                </a:ln>
              </p:spPr>
              <p:style>
                <a:lnRef idx="3">
                  <a:schemeClr val="dk1"/>
                </a:lnRef>
                <a:fillRef idx="0">
                  <a:schemeClr val="dk1"/>
                </a:fillRef>
                <a:effectRef idx="2">
                  <a:schemeClr val="dk1"/>
                </a:effectRef>
                <a:fontRef idx="minor">
                  <a:schemeClr val="tx1"/>
                </a:fontRef>
              </p:style>
            </p:cxnSp>
            <p:cxnSp>
              <p:nvCxnSpPr>
                <p:cNvPr id="26" name="直接箭头连接符 25"/>
                <p:cNvCxnSpPr/>
                <p:nvPr/>
              </p:nvCxnSpPr>
              <p:spPr>
                <a:xfrm>
                  <a:off x="11303" y="3991"/>
                  <a:ext cx="2084" cy="0"/>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grpSp>
          <p:sp>
            <p:nvSpPr>
              <p:cNvPr id="27" name="文本框 26"/>
              <p:cNvSpPr txBox="1"/>
              <p:nvPr/>
            </p:nvSpPr>
            <p:spPr>
              <a:xfrm>
                <a:off x="6330" y="3937"/>
                <a:ext cx="2115" cy="434"/>
              </a:xfrm>
              <a:prstGeom prst="rect">
                <a:avLst/>
              </a:prstGeom>
              <a:noFill/>
            </p:spPr>
            <p:txBody>
              <a:bodyPr wrap="square" rtlCol="0">
                <a:spAutoFit/>
              </a:bodyPr>
              <a:p>
                <a:r>
                  <a:rPr lang="en-US" altLang="zh-CN" sz="1200"/>
                  <a:t>2.5</a:t>
                </a:r>
                <a:r>
                  <a:rPr lang="zh-CN" altLang="en-US" sz="1200"/>
                  <a:t>亿美元</a:t>
                </a:r>
                <a:endParaRPr lang="zh-CN" altLang="en-US" sz="1200"/>
              </a:p>
            </p:txBody>
          </p:sp>
          <p:sp>
            <p:nvSpPr>
              <p:cNvPr id="28" name="文本框 27"/>
              <p:cNvSpPr txBox="1"/>
              <p:nvPr/>
            </p:nvSpPr>
            <p:spPr>
              <a:xfrm>
                <a:off x="11377" y="3937"/>
                <a:ext cx="2115" cy="434"/>
              </a:xfrm>
              <a:prstGeom prst="rect">
                <a:avLst/>
              </a:prstGeom>
              <a:noFill/>
            </p:spPr>
            <p:txBody>
              <a:bodyPr wrap="square" rtlCol="0">
                <a:spAutoFit/>
              </a:bodyPr>
              <a:p>
                <a:r>
                  <a:rPr lang="en-US" altLang="zh-CN" sz="1200"/>
                  <a:t>2.5</a:t>
                </a:r>
                <a:r>
                  <a:rPr lang="zh-CN" altLang="en-US" sz="1200"/>
                  <a:t>亿美元</a:t>
                </a:r>
                <a:endParaRPr lang="zh-CN" altLang="en-US" sz="1200"/>
              </a:p>
            </p:txBody>
          </p:sp>
          <p:cxnSp>
            <p:nvCxnSpPr>
              <p:cNvPr id="29" name="直接箭头连接符 28"/>
              <p:cNvCxnSpPr/>
              <p:nvPr/>
            </p:nvCxnSpPr>
            <p:spPr>
              <a:xfrm flipH="1">
                <a:off x="11080" y="3732"/>
                <a:ext cx="2096" cy="6"/>
              </a:xfrm>
              <a:prstGeom prst="straightConnector1">
                <a:avLst/>
              </a:prstGeom>
              <a:ln>
                <a:tailEnd type="arrow" w="med" len="med"/>
              </a:ln>
            </p:spPr>
            <p:style>
              <a:lnRef idx="3">
                <a:schemeClr val="dk1"/>
              </a:lnRef>
              <a:fillRef idx="0">
                <a:schemeClr val="dk1"/>
              </a:fillRef>
              <a:effectRef idx="2">
                <a:schemeClr val="dk1"/>
              </a:effectRef>
              <a:fontRef idx="minor">
                <a:schemeClr val="tx1"/>
              </a:fontRef>
            </p:style>
          </p:cxnSp>
          <p:sp>
            <p:nvSpPr>
              <p:cNvPr id="30" name="文本框 29"/>
              <p:cNvSpPr txBox="1"/>
              <p:nvPr/>
            </p:nvSpPr>
            <p:spPr>
              <a:xfrm>
                <a:off x="11377" y="3298"/>
                <a:ext cx="2115" cy="434"/>
              </a:xfrm>
              <a:prstGeom prst="rect">
                <a:avLst/>
              </a:prstGeom>
              <a:noFill/>
            </p:spPr>
            <p:txBody>
              <a:bodyPr wrap="square" rtlCol="0">
                <a:spAutoFit/>
              </a:bodyPr>
              <a:p>
                <a:r>
                  <a:rPr lang="en-US" altLang="zh-CN" sz="1200"/>
                  <a:t>5</a:t>
                </a:r>
                <a:r>
                  <a:rPr lang="zh-CN" altLang="en-US" sz="1200"/>
                  <a:t>亿雷亚尔</a:t>
                </a:r>
                <a:endParaRPr lang="zh-CN" altLang="en-US" sz="1200"/>
              </a:p>
            </p:txBody>
          </p:sp>
          <p:sp>
            <p:nvSpPr>
              <p:cNvPr id="31" name="文本框 30"/>
              <p:cNvSpPr txBox="1"/>
              <p:nvPr/>
            </p:nvSpPr>
            <p:spPr>
              <a:xfrm>
                <a:off x="6330" y="5654"/>
                <a:ext cx="2115" cy="434"/>
              </a:xfrm>
              <a:prstGeom prst="rect">
                <a:avLst/>
              </a:prstGeom>
              <a:noFill/>
            </p:spPr>
            <p:txBody>
              <a:bodyPr wrap="square" rtlCol="0">
                <a:spAutoFit/>
              </a:bodyPr>
              <a:p>
                <a:r>
                  <a:rPr lang="en-US" altLang="zh-CN" sz="1200"/>
                  <a:t>815</a:t>
                </a:r>
                <a:r>
                  <a:rPr lang="zh-CN" altLang="en-US" sz="1200"/>
                  <a:t>万美元</a:t>
                </a:r>
                <a:endParaRPr lang="zh-CN" altLang="en-US" sz="1200"/>
              </a:p>
            </p:txBody>
          </p:sp>
          <p:sp>
            <p:nvSpPr>
              <p:cNvPr id="32" name="文本框 31"/>
              <p:cNvSpPr txBox="1"/>
              <p:nvPr/>
            </p:nvSpPr>
            <p:spPr>
              <a:xfrm>
                <a:off x="11377" y="5654"/>
                <a:ext cx="2608" cy="434"/>
              </a:xfrm>
              <a:prstGeom prst="rect">
                <a:avLst/>
              </a:prstGeom>
              <a:noFill/>
            </p:spPr>
            <p:txBody>
              <a:bodyPr wrap="square" rtlCol="0">
                <a:spAutoFit/>
              </a:bodyPr>
              <a:p>
                <a:r>
                  <a:rPr lang="en-US" sz="1200"/>
                  <a:t>2600</a:t>
                </a:r>
                <a:r>
                  <a:rPr lang="zh-CN" altLang="en-US" sz="1200"/>
                  <a:t>万雷亚尔</a:t>
                </a:r>
                <a:endParaRPr lang="zh-CN" altLang="en-US" sz="1200"/>
              </a:p>
            </p:txBody>
          </p:sp>
          <p:cxnSp>
            <p:nvCxnSpPr>
              <p:cNvPr id="33" name="直接箭头连接符 32"/>
              <p:cNvCxnSpPr/>
              <p:nvPr/>
            </p:nvCxnSpPr>
            <p:spPr>
              <a:xfrm>
                <a:off x="11110" y="5420"/>
                <a:ext cx="2084" cy="0"/>
              </a:xfrm>
              <a:prstGeom prst="straightConnector1">
                <a:avLst/>
              </a:prstGeom>
              <a:ln>
                <a:headEnd type="none"/>
                <a:tailEnd type="arrow" w="med" len="med"/>
              </a:ln>
            </p:spPr>
            <p:style>
              <a:lnRef idx="3">
                <a:schemeClr val="dk1"/>
              </a:lnRef>
              <a:fillRef idx="0">
                <a:schemeClr val="dk1"/>
              </a:fillRef>
              <a:effectRef idx="2">
                <a:schemeClr val="dk1"/>
              </a:effectRef>
              <a:fontRef idx="minor">
                <a:schemeClr val="tx1"/>
              </a:fontRef>
            </p:style>
          </p:cxnSp>
          <p:sp>
            <p:nvSpPr>
              <p:cNvPr id="34" name="文本框 33"/>
              <p:cNvSpPr txBox="1"/>
              <p:nvPr/>
            </p:nvSpPr>
            <p:spPr>
              <a:xfrm>
                <a:off x="11377" y="4986"/>
                <a:ext cx="2115" cy="434"/>
              </a:xfrm>
              <a:prstGeom prst="rect">
                <a:avLst/>
              </a:prstGeom>
              <a:noFill/>
            </p:spPr>
            <p:txBody>
              <a:bodyPr wrap="square" rtlCol="0">
                <a:spAutoFit/>
              </a:bodyPr>
              <a:p>
                <a:r>
                  <a:rPr lang="en-US" altLang="zh-CN" sz="1200"/>
                  <a:t>800</a:t>
                </a:r>
                <a:r>
                  <a:rPr lang="zh-CN" altLang="en-US" sz="1200"/>
                  <a:t>万美元</a:t>
                </a:r>
                <a:endParaRPr lang="zh-CN" altLang="en-US" sz="1200"/>
              </a:p>
            </p:txBody>
          </p:sp>
          <p:cxnSp>
            <p:nvCxnSpPr>
              <p:cNvPr id="41" name="直接箭头连接符 40"/>
              <p:cNvCxnSpPr/>
              <p:nvPr/>
            </p:nvCxnSpPr>
            <p:spPr>
              <a:xfrm>
                <a:off x="11100" y="7395"/>
                <a:ext cx="2084" cy="0"/>
              </a:xfrm>
              <a:prstGeom prst="straightConnector1">
                <a:avLst/>
              </a:prstGeom>
              <a:ln>
                <a:headEnd type="arrow"/>
                <a:tailEnd type="none" w="med" len="med"/>
              </a:ln>
            </p:spPr>
            <p:style>
              <a:lnRef idx="3">
                <a:schemeClr val="dk1"/>
              </a:lnRef>
              <a:fillRef idx="0">
                <a:schemeClr val="dk1"/>
              </a:fillRef>
              <a:effectRef idx="2">
                <a:schemeClr val="dk1"/>
              </a:effectRef>
              <a:fontRef idx="minor">
                <a:schemeClr val="tx1"/>
              </a:fontRef>
            </p:style>
          </p:cxnSp>
          <p:sp>
            <p:nvSpPr>
              <p:cNvPr id="42" name="文本框 41"/>
              <p:cNvSpPr txBox="1"/>
              <p:nvPr/>
            </p:nvSpPr>
            <p:spPr>
              <a:xfrm>
                <a:off x="10520" y="6501"/>
                <a:ext cx="3830" cy="434"/>
              </a:xfrm>
              <a:prstGeom prst="rect">
                <a:avLst/>
              </a:prstGeom>
              <a:noFill/>
            </p:spPr>
            <p:txBody>
              <a:bodyPr wrap="square" rtlCol="0">
                <a:spAutoFit/>
              </a:bodyPr>
              <a:p>
                <a:r>
                  <a:rPr lang="en-US" altLang="zh-CN" sz="1200"/>
                  <a:t>5</a:t>
                </a:r>
                <a:r>
                  <a:rPr lang="zh-CN" altLang="en-US" sz="1200"/>
                  <a:t>亿雷亚尔</a:t>
                </a:r>
                <a:r>
                  <a:rPr lang="en-US" altLang="zh-CN" sz="1200"/>
                  <a:t>+2600</a:t>
                </a:r>
                <a:r>
                  <a:rPr lang="zh-CN" altLang="en-US" sz="1200"/>
                  <a:t>万雷亚尔利息</a:t>
                </a:r>
                <a:endParaRPr lang="zh-CN" altLang="en-US" sz="1200"/>
              </a:p>
            </p:txBody>
          </p:sp>
          <p:sp>
            <p:nvSpPr>
              <p:cNvPr id="43" name="文本框 42"/>
              <p:cNvSpPr txBox="1"/>
              <p:nvPr/>
            </p:nvSpPr>
            <p:spPr>
              <a:xfrm>
                <a:off x="10634" y="7600"/>
                <a:ext cx="3830" cy="434"/>
              </a:xfrm>
              <a:prstGeom prst="rect">
                <a:avLst/>
              </a:prstGeom>
              <a:noFill/>
            </p:spPr>
            <p:txBody>
              <a:bodyPr wrap="square" rtlCol="0">
                <a:spAutoFit/>
              </a:bodyPr>
              <a:p>
                <a:r>
                  <a:rPr lang="en-US" altLang="zh-CN" sz="1200"/>
                  <a:t>2.5</a:t>
                </a:r>
                <a:r>
                  <a:rPr lang="zh-CN" altLang="en-US" sz="1200"/>
                  <a:t>亿美元</a:t>
                </a:r>
                <a:r>
                  <a:rPr lang="en-US" altLang="zh-CN" sz="1200"/>
                  <a:t>+800</a:t>
                </a:r>
                <a:r>
                  <a:rPr lang="zh-CN" altLang="en-US" sz="1200"/>
                  <a:t>万美元利息</a:t>
                </a:r>
                <a:endParaRPr lang="zh-CN" altLang="en-US" sz="1200"/>
              </a:p>
            </p:txBody>
          </p:sp>
          <p:sp>
            <p:nvSpPr>
              <p:cNvPr id="44" name="文本框 43"/>
              <p:cNvSpPr txBox="1"/>
              <p:nvPr/>
            </p:nvSpPr>
            <p:spPr>
              <a:xfrm>
                <a:off x="5652" y="7600"/>
                <a:ext cx="3830" cy="434"/>
              </a:xfrm>
              <a:prstGeom prst="rect">
                <a:avLst/>
              </a:prstGeom>
              <a:noFill/>
            </p:spPr>
            <p:txBody>
              <a:bodyPr wrap="square" rtlCol="0">
                <a:spAutoFit/>
              </a:bodyPr>
              <a:p>
                <a:r>
                  <a:rPr lang="en-US" altLang="zh-CN" sz="1200"/>
                  <a:t>5</a:t>
                </a:r>
                <a:r>
                  <a:rPr lang="zh-CN" altLang="en-US" sz="1200"/>
                  <a:t>亿美元</a:t>
                </a:r>
                <a:r>
                  <a:rPr lang="en-US" altLang="zh-CN" sz="1200"/>
                  <a:t>+815</a:t>
                </a:r>
                <a:r>
                  <a:rPr lang="zh-CN" altLang="en-US" sz="1200"/>
                  <a:t>万美元利息</a:t>
                </a:r>
                <a:endParaRPr lang="zh-CN" altLang="en-US" sz="1200"/>
              </a:p>
            </p:txBody>
          </p:sp>
        </p:grpSp>
        <p:sp>
          <p:nvSpPr>
            <p:cNvPr id="46" name="文本框 45"/>
            <p:cNvSpPr txBox="1"/>
            <p:nvPr/>
          </p:nvSpPr>
          <p:spPr>
            <a:xfrm>
              <a:off x="7935" y="2321"/>
              <a:ext cx="3924" cy="725"/>
            </a:xfrm>
            <a:prstGeom prst="rect">
              <a:avLst/>
            </a:prstGeom>
            <a:noFill/>
          </p:spPr>
          <p:txBody>
            <a:bodyPr wrap="square" rtlCol="0">
              <a:spAutoFit/>
            </a:bodyPr>
            <a:p>
              <a:r>
                <a:rPr lang="zh-CN" altLang="en-US" sz="2400"/>
                <a:t>整个交易流程</a:t>
              </a:r>
              <a:endParaRPr lang="zh-CN" altLang="en-US" sz="2400"/>
            </a:p>
          </p:txBody>
        </p:sp>
      </p:grpSp>
      <p:sp>
        <p:nvSpPr>
          <p:cNvPr id="48" name="文本框 47"/>
          <p:cNvSpPr txBox="1"/>
          <p:nvPr/>
        </p:nvSpPr>
        <p:spPr>
          <a:xfrm>
            <a:off x="1068070" y="2221865"/>
            <a:ext cx="856615" cy="460375"/>
          </a:xfrm>
          <a:prstGeom prst="rect">
            <a:avLst/>
          </a:prstGeom>
          <a:noFill/>
        </p:spPr>
        <p:txBody>
          <a:bodyPr wrap="square" rtlCol="0">
            <a:spAutoFit/>
          </a:bodyPr>
          <a:p>
            <a:r>
              <a:rPr lang="zh-CN" altLang="en-US" sz="2400"/>
              <a:t>期初：</a:t>
            </a:r>
            <a:endParaRPr lang="zh-CN" altLang="en-US" sz="2400"/>
          </a:p>
        </p:txBody>
      </p:sp>
      <p:sp>
        <p:nvSpPr>
          <p:cNvPr id="49" name="文本框 48"/>
          <p:cNvSpPr txBox="1"/>
          <p:nvPr/>
        </p:nvSpPr>
        <p:spPr>
          <a:xfrm>
            <a:off x="1068070" y="3322320"/>
            <a:ext cx="856615" cy="460375"/>
          </a:xfrm>
          <a:prstGeom prst="rect">
            <a:avLst/>
          </a:prstGeom>
          <a:noFill/>
        </p:spPr>
        <p:txBody>
          <a:bodyPr wrap="square" rtlCol="0">
            <a:spAutoFit/>
          </a:bodyPr>
          <a:p>
            <a:r>
              <a:rPr lang="zh-CN" altLang="en-US" sz="2400"/>
              <a:t>期间：</a:t>
            </a:r>
            <a:endParaRPr lang="zh-CN" altLang="en-US" sz="2400"/>
          </a:p>
        </p:txBody>
      </p:sp>
      <p:sp>
        <p:nvSpPr>
          <p:cNvPr id="50" name="文本框 49"/>
          <p:cNvSpPr txBox="1"/>
          <p:nvPr/>
        </p:nvSpPr>
        <p:spPr>
          <a:xfrm>
            <a:off x="1068070" y="4403725"/>
            <a:ext cx="856615" cy="460375"/>
          </a:xfrm>
          <a:prstGeom prst="rect">
            <a:avLst/>
          </a:prstGeom>
          <a:noFill/>
        </p:spPr>
        <p:txBody>
          <a:bodyPr wrap="square" rtlCol="0">
            <a:spAutoFit/>
          </a:bodyPr>
          <a:p>
            <a:r>
              <a:rPr lang="zh-CN" altLang="en-US" sz="2400"/>
              <a:t>期末：</a:t>
            </a:r>
            <a:endParaRPr lang="zh-CN" altLang="en-US" sz="2400"/>
          </a:p>
        </p:txBody>
      </p:sp>
      <p:sp>
        <p:nvSpPr>
          <p:cNvPr id="51" name="文本框 50"/>
          <p:cNvSpPr txBox="1"/>
          <p:nvPr/>
        </p:nvSpPr>
        <p:spPr>
          <a:xfrm>
            <a:off x="915035" y="5461000"/>
            <a:ext cx="10572750" cy="922020"/>
          </a:xfrm>
          <a:prstGeom prst="rect">
            <a:avLst/>
          </a:prstGeom>
          <a:noFill/>
        </p:spPr>
        <p:txBody>
          <a:bodyPr wrap="square" rtlCol="0">
            <a:spAutoFit/>
          </a:bodyPr>
          <a:p>
            <a:r>
              <a:rPr lang="en-US" altLang="zh-CN"/>
              <a:t>       </a:t>
            </a:r>
            <a:r>
              <a:rPr lang="zh-CN" altLang="en-US"/>
              <a:t>在互换交易过程中，中国公司规避了</a:t>
            </a:r>
            <a:r>
              <a:rPr lang="en-US" altLang="zh-CN"/>
              <a:t>5</a:t>
            </a:r>
            <a:r>
              <a:rPr lang="zh-CN" altLang="en-US"/>
              <a:t>亿雷亚尔本金的汇率风险，但并没有将此次融资的汇率风险全部规避。以美元为计价标准，在每年支付利息的时候，中国公司需要筹集</a:t>
            </a:r>
            <a:r>
              <a:rPr lang="en-US" altLang="zh-CN"/>
              <a:t>15</a:t>
            </a:r>
            <a:r>
              <a:rPr lang="zh-CN" altLang="en-US"/>
              <a:t>万美元和</a:t>
            </a:r>
            <a:r>
              <a:rPr lang="en-US" altLang="zh-CN"/>
              <a:t>2600</a:t>
            </a:r>
            <a:r>
              <a:rPr lang="zh-CN" altLang="en-US"/>
              <a:t>万雷亚尔，其中的</a:t>
            </a:r>
            <a:r>
              <a:rPr lang="en-US" altLang="zh-CN"/>
              <a:t>2600</a:t>
            </a:r>
            <a:r>
              <a:rPr lang="zh-CN" altLang="en-US"/>
              <a:t>万雷亚尔是该公司所面临的汇率风险。</a:t>
            </a:r>
            <a:endParaRPr lang="zh-CN" altLang="en-US"/>
          </a:p>
        </p:txBody>
      </p:sp>
    </p:spTree>
    <p:custDataLst>
      <p:tags r:id="rId1"/>
    </p:custDataLst>
  </p:cSld>
  <p:clrMapOvr>
    <a:masterClrMapping/>
  </p:clrMapOvr>
</p:sld>
</file>

<file path=ppt/tags/tag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1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100.xml><?xml version="1.0" encoding="utf-8"?>
<p:tagLst xmlns:p="http://schemas.openxmlformats.org/presentationml/2006/main">
  <p:tag name="KSO_WM_BEAUTIFY_FLAG" val="#wm#"/>
  <p:tag name="KSO_WM_TEMPLATE_CATEGORY" val="custom"/>
  <p:tag name="KSO_WM_TEMPLATE_INDEX" val="20205176"/>
</p:tagLst>
</file>

<file path=ppt/tags/tag101.xml><?xml version="1.0" encoding="utf-8"?>
<p:tagLst xmlns:p="http://schemas.openxmlformats.org/presentationml/2006/main">
  <p:tag name="KSO_WM_UNIT_TABLE_BEAUTIFY" val="smartTable{1aa2bc2d-60aa-4e52-bb93-3c7bd3c71ef2}"/>
</p:tagLst>
</file>

<file path=ppt/tags/tag102.xml><?xml version="1.0" encoding="utf-8"?>
<p:tagLst xmlns:p="http://schemas.openxmlformats.org/presentationml/2006/main">
  <p:tag name="KSO_WM_BEAUTIFY_FLAG" val="#wm#"/>
  <p:tag name="KSO_WM_TEMPLATE_CATEGORY" val="custom"/>
  <p:tag name="KSO_WM_TEMPLATE_INDEX" val="20205176"/>
</p:tagLst>
</file>

<file path=ppt/tags/tag1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3**"/>
  <p:tag name="KSO_WM_UNIT_LAYERLEVEL" val="1"/>
  <p:tag name="KSO_WM_TAG_VERSION" val="1.0"/>
  <p:tag name="KSO_WM_BEAUTIFY_FLAG" val="#wm#"/>
</p:tagLst>
</file>

<file path=ppt/tags/tag1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1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2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4**"/>
  <p:tag name="KSO_WM_UNIT_LAYERLEVEL" val="1"/>
  <p:tag name="KSO_WM_TAG_VERSION" val="1.0"/>
  <p:tag name="KSO_WM_BEAUTIFY_FLAG" val="#wm#"/>
</p:tagLst>
</file>

<file path=ppt/tags/tag2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2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5**"/>
  <p:tag name="KSO_WM_UNIT_LAYERLEVEL" val="1"/>
  <p:tag name="KSO_WM_TAG_VERSION" val="1.0"/>
  <p:tag name="KSO_WM_BEAUTIFY_FLAG" val="#wm#"/>
</p:tagLst>
</file>

<file path=ppt/tags/tag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3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6**"/>
  <p:tag name="KSO_WM_UNIT_LAYERLEVEL" val="1"/>
  <p:tag name="KSO_WM_TAG_VERSION" val="1.0"/>
  <p:tag name="KSO_WM_BEAUTIFY_FLAG" val="#wm#"/>
</p:tagLst>
</file>

<file path=ppt/tags/tag3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7**"/>
  <p:tag name="KSO_WM_UNIT_LAYERLEVEL" val="1"/>
  <p:tag name="KSO_WM_TAG_VERSION" val="1.0"/>
  <p:tag name="KSO_WM_BEAUTIFY_FLAG" val="#wm#"/>
</p:tagLst>
</file>

<file path=ppt/tags/tag3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3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4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8**"/>
  <p:tag name="KSO_WM_UNIT_LAYERLEVEL" val="1"/>
  <p:tag name="KSO_WM_TAG_VERSION" val="1.0"/>
  <p:tag name="KSO_WM_BEAUTIFY_FLAG" val="#wm#"/>
</p:tagLst>
</file>

<file path=ppt/tags/tag4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9**"/>
  <p:tag name="KSO_WM_UNIT_LAYERLEVEL" val="1"/>
  <p:tag name="KSO_WM_TAG_VERSION" val="1.0"/>
  <p:tag name="KSO_WM_BEAUTIFY_FLAG" val="#wm#"/>
</p:tagLst>
</file>

<file path=ppt/tags/tag4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4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
  <p:tag name="KSO_WM_UNIT_LAYERLEVEL" val="1"/>
  <p:tag name="KSO_WM_TAG_VERSION" val="1.0"/>
  <p:tag name="KSO_WM_BEAUTIFY_FLAG" val="#wm#"/>
</p:tagLst>
</file>

<file path=ppt/tags/tag5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0**"/>
  <p:tag name="KSO_WM_UNIT_LAYERLEVEL" val="1"/>
  <p:tag name="KSO_WM_TAG_VERSION" val="1.0"/>
  <p:tag name="KSO_WM_BEAUTIFY_FLAG" val="#wm#"/>
</p:tagLst>
</file>

<file path=ppt/tags/tag52.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3.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4.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5.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11**"/>
  <p:tag name="KSO_WM_UNIT_LAYERLEVEL" val="1"/>
  <p:tag name="KSO_WM_TAG_VERSION" val="1.0"/>
  <p:tag name="KSO_WM_BEAUTIFY_FLAG" val="#wm#"/>
</p:tagLst>
</file>

<file path=ppt/tags/tag5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 name="KSO_WM_TEMPLATE_CATEGORY" val="custom"/>
  <p:tag name="KSO_WM_TEMPLATE_INDEX" val="20205176"/>
</p:tagLst>
</file>

<file path=ppt/tags/tag5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60.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1.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0**"/>
  <p:tag name="KSO_WM_UNIT_LAYERLEVEL" val="1"/>
  <p:tag name="KSO_WM_TAG_VERSION" val="1.0"/>
  <p:tag name="KSO_WM_BEAUTIFY_FLAG" val="#wm#"/>
</p:tagLst>
</file>

<file path=ppt/tags/tag62.xml><?xml version="1.0" encoding="utf-8"?>
<p:tagLst xmlns:p="http://schemas.openxmlformats.org/presentationml/2006/main">
  <p:tag name="KSO_WM_TEMPLATE_THUMBS_INDEX" val="1、4、7、12、13、14、15、16、17、18、20、24、25、28、33、36、40、43、44"/>
  <p:tag name="KSO_WM_TEMPLATE_SUBCATEGORY" val="19"/>
  <p:tag name="KSO_WM_TAG_VERSION" val="1.0"/>
  <p:tag name="KSO_WM_BEAUTIFY_FLAG" val="#wm#"/>
  <p:tag name="KSO_WM_TEMPLATE_CATEGORY" val="custom"/>
  <p:tag name="KSO_WM_TEMPLATE_INDEX" val="20205176"/>
  <p:tag name="KSO_WM_TEMPLATE_MASTER_TYPE" val="0"/>
  <p:tag name="KSO_WM_TEMPLATE_COLOR_TYPE" val="1"/>
  <p:tag name="KSO_WM_UNIT_SHOW_EDIT_AREA_INDICATION" val="1"/>
</p:tagLst>
</file>

<file path=ppt/tags/tag63.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64.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65.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66.xml><?xml version="1.0" encoding="utf-8"?>
<p:tagLst xmlns:p="http://schemas.openxmlformats.org/presentationml/2006/main">
  <p:tag name="KSO_WM_BEAUTIFY_FLAG" val="#wm#"/>
  <p:tag name="KSO_WM_TEMPLATE_CATEGORY" val="custom"/>
  <p:tag name="KSO_WM_TEMPLATE_INDEX" val="20205176"/>
</p:tagLst>
</file>

<file path=ppt/tags/tag67.xml><?xml version="1.0" encoding="utf-8"?>
<p:tagLst xmlns:p="http://schemas.openxmlformats.org/presentationml/2006/main">
  <p:tag name="KSO_WM_BEAUTIFY_FLAG" val="#wm#"/>
  <p:tag name="KSO_WM_TEMPLATE_CATEGORY" val="custom"/>
  <p:tag name="KSO_WM_TEMPLATE_INDEX" val="20205176"/>
</p:tagLst>
</file>

<file path=ppt/tags/tag68.xml><?xml version="1.0" encoding="utf-8"?>
<p:tagLst xmlns:p="http://schemas.openxmlformats.org/presentationml/2006/main">
  <p:tag name="KSO_WM_UNIT_TABLE_BEAUTIFY" val="smartTable{0c56f795-3ae2-4a82-9214-5322dfab73a0}"/>
</p:tagLst>
</file>

<file path=ppt/tags/tag69.xml><?xml version="1.0" encoding="utf-8"?>
<p:tagLst xmlns:p="http://schemas.openxmlformats.org/presentationml/2006/main">
  <p:tag name="KSO_WM_BEAUTIFY_FLAG" val="#wm#"/>
  <p:tag name="KSO_WM_TEMPLATE_CATEGORY" val="custom"/>
  <p:tag name="KSO_WM_TEMPLATE_INDEX" val="20205176"/>
</p:tagLst>
</file>

<file path=ppt/tags/tag7.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70.xml><?xml version="1.0" encoding="utf-8"?>
<p:tagLst xmlns:p="http://schemas.openxmlformats.org/presentationml/2006/main">
  <p:tag name="KSO_WM_BEAUTIFY_FLAG" val="#wm#"/>
  <p:tag name="KSO_WM_TEMPLATE_CATEGORY" val="custom"/>
  <p:tag name="KSO_WM_TEMPLATE_INDEX" val="20205176"/>
</p:tagLst>
</file>

<file path=ppt/tags/tag71.xml><?xml version="1.0" encoding="utf-8"?>
<p:tagLst xmlns:p="http://schemas.openxmlformats.org/presentationml/2006/main">
  <p:tag name="KSO_WM_BEAUTIFY_FLAG" val="#wm#"/>
  <p:tag name="KSO_WM_TEMPLATE_CATEGORY" val="custom"/>
  <p:tag name="KSO_WM_TEMPLATE_INDEX" val="20205176"/>
</p:tagLst>
</file>

<file path=ppt/tags/tag72.xml><?xml version="1.0" encoding="utf-8"?>
<p:tagLst xmlns:p="http://schemas.openxmlformats.org/presentationml/2006/main">
  <p:tag name="KSO_WM_UNIT_TABLE_BEAUTIFY" val="smartTable{d1ddc649-d17e-4634-a35b-bbb4d9501176}"/>
</p:tagLst>
</file>

<file path=ppt/tags/tag73.xml><?xml version="1.0" encoding="utf-8"?>
<p:tagLst xmlns:p="http://schemas.openxmlformats.org/presentationml/2006/main">
  <p:tag name="KSO_WM_BEAUTIFY_FLAG" val="#wm#"/>
  <p:tag name="KSO_WM_TEMPLATE_CATEGORY" val="custom"/>
  <p:tag name="KSO_WM_TEMPLATE_INDEX" val="20205176"/>
</p:tagLst>
</file>

<file path=ppt/tags/tag74.xml><?xml version="1.0" encoding="utf-8"?>
<p:tagLst xmlns:p="http://schemas.openxmlformats.org/presentationml/2006/main">
  <p:tag name="KSO_WM_BEAUTIFY_FLAG" val="#wm#"/>
  <p:tag name="KSO_WM_TEMPLATE_CATEGORY" val="custom"/>
  <p:tag name="KSO_WM_TEMPLATE_INDEX" val="20205176"/>
</p:tagLst>
</file>

<file path=ppt/tags/tag75.xml><?xml version="1.0" encoding="utf-8"?>
<p:tagLst xmlns:p="http://schemas.openxmlformats.org/presentationml/2006/main">
  <p:tag name="KSO_WM_BEAUTIFY_FLAG" val="#wm#"/>
  <p:tag name="KSO_WM_TEMPLATE_CATEGORY" val="custom"/>
  <p:tag name="KSO_WM_TEMPLATE_INDEX" val="20205176"/>
</p:tagLst>
</file>

<file path=ppt/tags/tag76.xml><?xml version="1.0" encoding="utf-8"?>
<p:tagLst xmlns:p="http://schemas.openxmlformats.org/presentationml/2006/main">
  <p:tag name="KSO_WM_BEAUTIFY_FLAG" val="#wm#"/>
  <p:tag name="KSO_WM_TEMPLATE_CATEGORY" val="custom"/>
  <p:tag name="KSO_WM_TEMPLATE_INDEX" val="20205176"/>
</p:tagLst>
</file>

<file path=ppt/tags/tag77.xml><?xml version="1.0" encoding="utf-8"?>
<p:tagLst xmlns:p="http://schemas.openxmlformats.org/presentationml/2006/main">
  <p:tag name="KSO_WM_BEAUTIFY_FLAG" val="#wm#"/>
  <p:tag name="KSO_WM_TEMPLATE_CATEGORY" val="custom"/>
  <p:tag name="KSO_WM_TEMPLATE_INDEX" val="20205176"/>
</p:tagLst>
</file>

<file path=ppt/tags/tag78.xml><?xml version="1.0" encoding="utf-8"?>
<p:tagLst xmlns:p="http://schemas.openxmlformats.org/presentationml/2006/main">
  <p:tag name="KSO_WM_BEAUTIFY_FLAG" val="#wm#"/>
  <p:tag name="KSO_WM_TEMPLATE_CATEGORY" val="custom"/>
  <p:tag name="KSO_WM_TEMPLATE_INDEX" val="20205176"/>
</p:tagLst>
</file>

<file path=ppt/tags/tag79.xml><?xml version="1.0" encoding="utf-8"?>
<p:tagLst xmlns:p="http://schemas.openxmlformats.org/presentationml/2006/main">
  <p:tag name="KSO_WM_UNIT_TABLE_BEAUTIFY" val="smartTable{0c56f795-3ae2-4a82-9214-5322dfab73a0}"/>
</p:tagLst>
</file>

<file path=ppt/tags/tag8.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80.xml><?xml version="1.0" encoding="utf-8"?>
<p:tagLst xmlns:p="http://schemas.openxmlformats.org/presentationml/2006/main">
  <p:tag name="KSO_WM_BEAUTIFY_FLAG" val="#wm#"/>
  <p:tag name="KSO_WM_TEMPLATE_CATEGORY" val="custom"/>
  <p:tag name="KSO_WM_TEMPLATE_INDEX" val="20205176"/>
</p:tagLst>
</file>

<file path=ppt/tags/tag81.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82.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83.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84.xml><?xml version="1.0" encoding="utf-8"?>
<p:tagLst xmlns:p="http://schemas.openxmlformats.org/presentationml/2006/main">
  <p:tag name="KSO_WM_BEAUTIFY_FLAG" val="#wm#"/>
  <p:tag name="KSO_WM_TEMPLATE_CATEGORY" val="custom"/>
  <p:tag name="KSO_WM_TEMPLATE_INDEX" val="20205176"/>
</p:tagLst>
</file>

<file path=ppt/tags/tag85.xml><?xml version="1.0" encoding="utf-8"?>
<p:tagLst xmlns:p="http://schemas.openxmlformats.org/presentationml/2006/main">
  <p:tag name="KSO_WM_BEAUTIFY_FLAG" val="#wm#"/>
  <p:tag name="KSO_WM_TEMPLATE_CATEGORY" val="custom"/>
  <p:tag name="KSO_WM_TEMPLATE_INDEX" val="20205176"/>
</p:tagLst>
</file>

<file path=ppt/tags/tag86.xml><?xml version="1.0" encoding="utf-8"?>
<p:tagLst xmlns:p="http://schemas.openxmlformats.org/presentationml/2006/main">
  <p:tag name="KSO_WM_UNIT_TABLE_BEAUTIFY" val="smartTable{cf88200d-4805-402e-a6d8-6d79081fc057}"/>
</p:tagLst>
</file>

<file path=ppt/tags/tag87.xml><?xml version="1.0" encoding="utf-8"?>
<p:tagLst xmlns:p="http://schemas.openxmlformats.org/presentationml/2006/main">
  <p:tag name="KSO_WM_BEAUTIFY_FLAG" val="#wm#"/>
  <p:tag name="KSO_WM_TEMPLATE_CATEGORY" val="custom"/>
  <p:tag name="KSO_WM_TEMPLATE_INDEX" val="20205176"/>
</p:tagLst>
</file>

<file path=ppt/tags/tag88.xml><?xml version="1.0" encoding="utf-8"?>
<p:tagLst xmlns:p="http://schemas.openxmlformats.org/presentationml/2006/main">
  <p:tag name="KSO_WM_UNIT_TABLE_BEAUTIFY" val="smartTable{cf88200d-4805-402e-a6d8-6d79081fc057}"/>
</p:tagLst>
</file>

<file path=ppt/tags/tag89.xml><?xml version="1.0" encoding="utf-8"?>
<p:tagLst xmlns:p="http://schemas.openxmlformats.org/presentationml/2006/main">
  <p:tag name="KSO_WM_BEAUTIFY_FLAG" val="#wm#"/>
  <p:tag name="KSO_WM_TEMPLATE_CATEGORY" val="custom"/>
  <p:tag name="KSO_WM_TEMPLATE_INDEX" val="20205176"/>
</p:tagLst>
</file>

<file path=ppt/tags/tag9.xml><?xml version="1.0" encoding="utf-8"?>
<p:tagLst xmlns:p="http://schemas.openxmlformats.org/presentationml/2006/main">
  <p:tag name="KSO_WM_UNIT_HIGHLIGHT" val="0"/>
  <p:tag name="KSO_WM_UNIT_COMPATIBLE" val="0"/>
  <p:tag name="KSO_WM_UNIT_DIAGRAM_ISNUMVISUAL" val="0"/>
  <p:tag name="KSO_WM_UNIT_DIAGRAM_ISREFERUNIT" val="0"/>
  <p:tag name="KSO_WM_UNIT_ID" val="_2**"/>
  <p:tag name="KSO_WM_UNIT_LAYERLEVEL" val="1"/>
  <p:tag name="KSO_WM_TAG_VERSION" val="1.0"/>
  <p:tag name="KSO_WM_BEAUTIFY_FLAG" val="#wm#"/>
</p:tagLst>
</file>

<file path=ppt/tags/tag90.xml><?xml version="1.0" encoding="utf-8"?>
<p:tagLst xmlns:p="http://schemas.openxmlformats.org/presentationml/2006/main">
  <p:tag name="KSO_WM_UNIT_ISCONTENTSTITLE" val="0"/>
  <p:tag name="KSO_WM_UNIT_ISNUMDGMTITLE" val="0"/>
  <p:tag name="KSO_WM_UNIT_PRESET_TEXT" val="空白演示"/>
  <p:tag name="KSO_WM_UNIT_NOCLEAR" val="0"/>
  <p:tag name="KSO_WM_UNIT_SHOW_EDIT_AREA_INDICATION" val="1"/>
  <p:tag name="KSO_WM_UNIT_VALUE" val="28"/>
  <p:tag name="KSO_WM_UNIT_HIGHLIGHT" val="0"/>
  <p:tag name="KSO_WM_UNIT_COMPATIBLE" val="0"/>
  <p:tag name="KSO_WM_UNIT_DIAGRAM_ISNUMVISUAL" val="0"/>
  <p:tag name="KSO_WM_UNIT_DIAGRAM_ISREFERUNIT" val="0"/>
  <p:tag name="KSO_WM_UNIT_TYPE" val="a"/>
  <p:tag name="KSO_WM_UNIT_INDEX" val="1"/>
  <p:tag name="KSO_WM_UNIT_ID" val="custom20205176_1*a*1"/>
  <p:tag name="KSO_WM_TEMPLATE_CATEGORY" val="custom"/>
  <p:tag name="KSO_WM_TEMPLATE_INDEX" val="20205176"/>
  <p:tag name="KSO_WM_UNIT_LAYERLEVEL" val="1"/>
  <p:tag name="KSO_WM_TAG_VERSION" val="1.0"/>
  <p:tag name="KSO_WM_BEAUTIFY_FLAG" val="#wm#"/>
</p:tagLst>
</file>

<file path=ppt/tags/tag91.xml><?xml version="1.0" encoding="utf-8"?>
<p:tagLst xmlns:p="http://schemas.openxmlformats.org/presentationml/2006/main">
  <p:tag name="KSO_WM_UNIT_ISCONTENTSTITLE" val="0"/>
  <p:tag name="KSO_WM_UNIT_ISNUMDGMTITLE" val="0"/>
  <p:tag name="KSO_WM_UNIT_PRESET_TEXT" val="单击输入您的封面副标题"/>
  <p:tag name="KSO_WM_UNIT_NOCLEAR" val="0"/>
  <p:tag name="KSO_WM_UNIT_SHOW_EDIT_AREA_INDICATION" val="1"/>
  <p:tag name="KSO_WM_UNIT_VALUE" val="111"/>
  <p:tag name="KSO_WM_UNIT_HIGHLIGHT" val="0"/>
  <p:tag name="KSO_WM_UNIT_COMPATIBLE" val="0"/>
  <p:tag name="KSO_WM_UNIT_DIAGRAM_ISNUMVISUAL" val="0"/>
  <p:tag name="KSO_WM_UNIT_DIAGRAM_ISREFERUNIT" val="0"/>
  <p:tag name="KSO_WM_UNIT_TYPE" val="b"/>
  <p:tag name="KSO_WM_UNIT_INDEX" val="1"/>
  <p:tag name="KSO_WM_UNIT_ID" val="custom20205176_1*b*1"/>
  <p:tag name="KSO_WM_TEMPLATE_CATEGORY" val="custom"/>
  <p:tag name="KSO_WM_TEMPLATE_INDEX" val="20205176"/>
  <p:tag name="KSO_WM_UNIT_LAYERLEVEL" val="1"/>
  <p:tag name="KSO_WM_TAG_VERSION" val="1.0"/>
  <p:tag name="KSO_WM_BEAUTIFY_FLAG" val="#wm#"/>
</p:tagLst>
</file>

<file path=ppt/tags/tag92.xml><?xml version="1.0" encoding="utf-8"?>
<p:tagLst xmlns:p="http://schemas.openxmlformats.org/presentationml/2006/main">
  <p:tag name="KSO_WM_SLIDE_ID" val="custom20205176_1"/>
  <p:tag name="KSO_WM_TEMPLATE_SUBCATEGORY" val="19"/>
  <p:tag name="KSO_WM_TEMPLATE_MASTER_TYPE" val="0"/>
  <p:tag name="KSO_WM_TEMPLATE_COLOR_TYPE" val="1"/>
  <p:tag name="KSO_WM_SLIDE_TYPE" val="title"/>
  <p:tag name="KSO_WM_SLIDE_SUBTYPE" val="defaultBlank"/>
  <p:tag name="KSO_WM_SLIDE_ITEM_CNT" val="0"/>
  <p:tag name="KSO_WM_SLIDE_INDEX" val="1"/>
  <p:tag name="KSO_WM_TAG_VERSION" val="1.0"/>
  <p:tag name="KSO_WM_BEAUTIFY_FLAG" val="#wm#"/>
  <p:tag name="KSO_WM_TEMPLATE_CATEGORY" val="custom"/>
  <p:tag name="KSO_WM_TEMPLATE_INDEX" val="20205176"/>
  <p:tag name="KSO_WM_SLIDE_LAYOUT" val="a_b"/>
  <p:tag name="KSO_WM_SLIDE_LAYOUT_CNT" val="1_1"/>
  <p:tag name="KSO_WM_UNIT_SHOW_EDIT_AREA_INDICATION" val="1"/>
  <p:tag name="KSO_WM_TEMPLATE_THUMBS_INDEX" val="1、4、7、12、13、14、15、16、17、18、20、24、25、28、33、36、40、43、44"/>
</p:tagLst>
</file>

<file path=ppt/tags/tag93.xml><?xml version="1.0" encoding="utf-8"?>
<p:tagLst xmlns:p="http://schemas.openxmlformats.org/presentationml/2006/main">
  <p:tag name="KSO_WM_BEAUTIFY_FLAG" val="#wm#"/>
  <p:tag name="KSO_WM_TEMPLATE_CATEGORY" val="custom"/>
  <p:tag name="KSO_WM_TEMPLATE_INDEX" val="20205176"/>
</p:tagLst>
</file>

<file path=ppt/tags/tag94.xml><?xml version="1.0" encoding="utf-8"?>
<p:tagLst xmlns:p="http://schemas.openxmlformats.org/presentationml/2006/main">
  <p:tag name="KSO_WM_BEAUTIFY_FLAG" val="#wm#"/>
  <p:tag name="KSO_WM_TEMPLATE_CATEGORY" val="custom"/>
  <p:tag name="KSO_WM_TEMPLATE_INDEX" val="20205176"/>
</p:tagLst>
</file>

<file path=ppt/tags/tag95.xml><?xml version="1.0" encoding="utf-8"?>
<p:tagLst xmlns:p="http://schemas.openxmlformats.org/presentationml/2006/main">
  <p:tag name="KSO_WM_UNIT_TABLE_BEAUTIFY" val="smartTable{545f0be7-6d18-4e8e-afd5-9bb1a875a50c}"/>
</p:tagLst>
</file>

<file path=ppt/tags/tag96.xml><?xml version="1.0" encoding="utf-8"?>
<p:tagLst xmlns:p="http://schemas.openxmlformats.org/presentationml/2006/main">
  <p:tag name="KSO_WM_BEAUTIFY_FLAG" val="#wm#"/>
  <p:tag name="KSO_WM_TEMPLATE_CATEGORY" val="custom"/>
  <p:tag name="KSO_WM_TEMPLATE_INDEX" val="20205176"/>
</p:tagLst>
</file>

<file path=ppt/tags/tag97.xml><?xml version="1.0" encoding="utf-8"?>
<p:tagLst xmlns:p="http://schemas.openxmlformats.org/presentationml/2006/main">
  <p:tag name="KSO_WM_BEAUTIFY_FLAG" val="#wm#"/>
  <p:tag name="KSO_WM_TEMPLATE_CATEGORY" val="custom"/>
  <p:tag name="KSO_WM_TEMPLATE_INDEX" val="20205176"/>
</p:tagLst>
</file>

<file path=ppt/tags/tag98.xml><?xml version="1.0" encoding="utf-8"?>
<p:tagLst xmlns:p="http://schemas.openxmlformats.org/presentationml/2006/main">
  <p:tag name="KSO_WM_UNIT_TABLE_BEAUTIFY" val="smartTable{545f0be7-6d18-4e8e-afd5-9bb1a875a50c}"/>
</p:tagLst>
</file>

<file path=ppt/tags/tag99.xml><?xml version="1.0" encoding="utf-8"?>
<p:tagLst xmlns:p="http://schemas.openxmlformats.org/presentationml/2006/main">
  <p:tag name="KSO_WM_BEAUTIFY_FLAG" val="#wm#"/>
  <p:tag name="KSO_WM_TEMPLATE_CATEGORY" val="custom"/>
  <p:tag name="KSO_WM_TEMPLATE_INDEX" val="20205176"/>
</p:tagLst>
</file>

<file path=ppt/theme/theme1.xml><?xml version="1.0" encoding="utf-8"?>
<a:theme xmlns:a="http://schemas.openxmlformats.org/drawingml/2006/main" name="Office 主题​​">
  <a:themeElements>
    <a:clrScheme name="新版空白演示配色">
      <a:dk1>
        <a:srgbClr val="000000"/>
      </a:dk1>
      <a:lt1>
        <a:srgbClr val="FFFFFF"/>
      </a:lt1>
      <a:dk2>
        <a:srgbClr val="0F1423"/>
      </a:dk2>
      <a:lt2>
        <a:srgbClr val="FFFFFF"/>
      </a:lt2>
      <a:accent1>
        <a:srgbClr val="6096E6"/>
      </a:accent1>
      <a:accent2>
        <a:srgbClr val="58B6E5"/>
      </a:accent2>
      <a:accent3>
        <a:srgbClr val="56CA95"/>
      </a:accent3>
      <a:accent4>
        <a:srgbClr val="FFBA55"/>
      </a:accent4>
      <a:accent5>
        <a:srgbClr val="F18870"/>
      </a:accent5>
      <a:accent6>
        <a:srgbClr val="EC5F74"/>
      </a:accent6>
      <a:hlink>
        <a:srgbClr val="0563C1"/>
      </a:hlink>
      <a:folHlink>
        <a:srgbClr val="954D72"/>
      </a:folHlink>
    </a:clrScheme>
    <a:fontScheme name="自定义 9">
      <a:majorFont>
        <a:latin typeface="Arial"/>
        <a:ea typeface="微软雅黑"/>
        <a:cs typeface=""/>
      </a:majorFont>
      <a:minorFont>
        <a:latin typeface="Arial"/>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5037</Words>
  <Application>WPS 演示</Application>
  <PresentationFormat>宽屏</PresentationFormat>
  <Paragraphs>482</Paragraphs>
  <Slides>26</Slides>
  <Notes>4</Notes>
  <HiddenSlides>0</HiddenSlides>
  <MMClips>0</MMClips>
  <ScaleCrop>false</ScaleCrop>
  <HeadingPairs>
    <vt:vector size="6" baseType="variant">
      <vt:variant>
        <vt:lpstr>已用的字体</vt:lpstr>
      </vt:variant>
      <vt:variant>
        <vt:i4>8</vt:i4>
      </vt:variant>
      <vt:variant>
        <vt:lpstr>主题</vt:lpstr>
      </vt:variant>
      <vt:variant>
        <vt:i4>1</vt:i4>
      </vt:variant>
      <vt:variant>
        <vt:lpstr>幻灯片标题</vt:lpstr>
      </vt:variant>
      <vt:variant>
        <vt:i4>26</vt:i4>
      </vt:variant>
    </vt:vector>
  </HeadingPairs>
  <TitlesOfParts>
    <vt:vector size="35" baseType="lpstr">
      <vt:lpstr>Arial</vt:lpstr>
      <vt:lpstr>宋体</vt:lpstr>
      <vt:lpstr>Wingdings</vt:lpstr>
      <vt:lpstr>微软雅黑</vt:lpstr>
      <vt:lpstr>Wingdings</vt:lpstr>
      <vt:lpstr>Arial Unicode MS</vt:lpstr>
      <vt:lpstr>Calibri</vt:lpstr>
      <vt:lpstr>黑体</vt:lpstr>
      <vt:lpstr>Office 主题​​</vt:lpstr>
      <vt:lpstr>第七章 场外衍生品</vt:lpstr>
      <vt:lpstr>场外衍生品</vt:lpstr>
      <vt:lpstr>场外利率互换</vt:lpstr>
      <vt:lpstr>场外利率互换</vt:lpstr>
      <vt:lpstr>场外利率互换</vt:lpstr>
      <vt:lpstr>场外利率互换</vt:lpstr>
      <vt:lpstr>场外货币互换</vt:lpstr>
      <vt:lpstr>场外货币互换</vt:lpstr>
      <vt:lpstr>场外货币互换</vt:lpstr>
      <vt:lpstr>场外货币互换</vt:lpstr>
      <vt:lpstr>场外货币互换</vt:lpstr>
      <vt:lpstr>场外股票收益互换</vt:lpstr>
      <vt:lpstr>场外股票收益互换</vt:lpstr>
      <vt:lpstr>第七章 场外衍生品</vt:lpstr>
      <vt:lpstr>场外股票收益互换</vt:lpstr>
      <vt:lpstr>场外期权</vt:lpstr>
      <vt:lpstr>场外期权</vt:lpstr>
      <vt:lpstr>场外期权——路径依赖期权</vt:lpstr>
      <vt:lpstr>第七章 场外衍生品</vt:lpstr>
      <vt:lpstr>场外期权</vt:lpstr>
      <vt:lpstr>信用衍生品</vt:lpstr>
      <vt:lpstr>信用违约互换（Credit Default Swap，CDS）</vt:lpstr>
      <vt:lpstr>信用违约互换（Credit Default Swap，CDS）</vt:lpstr>
      <vt:lpstr>信用风险缓释工具</vt:lpstr>
      <vt:lpstr>信用风险缓释工具</vt:lpstr>
      <vt:lpstr>合成担保债务凭证（合成CDO）</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lastModifiedBy>李健</cp:lastModifiedBy>
  <cp:revision>196</cp:revision>
  <dcterms:created xsi:type="dcterms:W3CDTF">2019-06-19T02:08:00Z</dcterms:created>
  <dcterms:modified xsi:type="dcterms:W3CDTF">2020-05-05T17:14:20Z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2052-11.1.0.9584</vt:lpwstr>
  </property>
</Properties>
</file>