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1" r:id="rId5"/>
    <p:sldId id="412" r:id="rId6"/>
    <p:sldId id="413" r:id="rId7"/>
    <p:sldId id="414" r:id="rId8"/>
    <p:sldId id="415" r:id="rId9"/>
    <p:sldId id="416" r:id="rId10"/>
    <p:sldId id="417" r:id="rId11"/>
    <p:sldId id="418" r:id="rId12"/>
    <p:sldId id="419" r:id="rId13"/>
    <p:sldId id="420" r:id="rId14"/>
    <p:sldId id="422" r:id="rId15"/>
    <p:sldId id="426" r:id="rId16"/>
    <p:sldId id="427" r:id="rId17"/>
    <p:sldId id="428" r:id="rId18"/>
    <p:sldId id="429" r:id="rId19"/>
    <p:sldId id="431" r:id="rId20"/>
    <p:sldId id="430" r:id="rId21"/>
    <p:sldId id="432" r:id="rId22"/>
    <p:sldId id="433" r:id="rId23"/>
    <p:sldId id="434" r:id="rId24"/>
    <p:sldId id="435" r:id="rId25"/>
    <p:sldId id="436" r:id="rId26"/>
    <p:sldId id="437" r:id="rId27"/>
    <p:sldId id="438" r:id="rId28"/>
    <p:sldId id="439" r:id="rId29"/>
    <p:sldId id="440" r:id="rId30"/>
    <p:sldId id="441" r:id="rId31"/>
    <p:sldId id="442" r:id="rId32"/>
    <p:sldId id="443" r:id="rId3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36"/>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7.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6.xml"/><Relationship Id="rId1" Type="http://schemas.openxmlformats.org/officeDocument/2006/relationships/tags" Target="../tags/tag8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21.xml.rels><?xml version="1.0" encoding="UTF-8" standalone="yes"?>
<Relationships xmlns="http://schemas.openxmlformats.org/package/2006/relationships"><Relationship Id="rId7" Type="http://schemas.openxmlformats.org/officeDocument/2006/relationships/vmlDrawing" Target="../drawings/vmlDrawing2.vml"/><Relationship Id="rId6" Type="http://schemas.openxmlformats.org/officeDocument/2006/relationships/slideLayout" Target="../slideLayouts/slideLayout2.xml"/><Relationship Id="rId5" Type="http://schemas.openxmlformats.org/officeDocument/2006/relationships/tags" Target="../tags/tag88.xml"/><Relationship Id="rId4" Type="http://schemas.openxmlformats.org/officeDocument/2006/relationships/image" Target="../media/image5.wmf"/><Relationship Id="rId3" Type="http://schemas.openxmlformats.org/officeDocument/2006/relationships/oleObject" Target="../embeddings/oleObject4.bin"/><Relationship Id="rId2" Type="http://schemas.openxmlformats.org/officeDocument/2006/relationships/image" Target="../media/image4.wmf"/><Relationship Id="rId1" Type="http://schemas.openxmlformats.org/officeDocument/2006/relationships/oleObject" Target="../embeddings/oleObject3.bin"/></Relationships>
</file>

<file path=ppt/slides/_rels/slide22.xml.rels><?xml version="1.0" encoding="UTF-8" standalone="yes"?>
<Relationships xmlns="http://schemas.openxmlformats.org/package/2006/relationships"><Relationship Id="rId5" Type="http://schemas.openxmlformats.org/officeDocument/2006/relationships/vmlDrawing" Target="../drawings/vmlDrawing3.vml"/><Relationship Id="rId4" Type="http://schemas.openxmlformats.org/officeDocument/2006/relationships/slideLayout" Target="../slideLayouts/slideLayout2.xml"/><Relationship Id="rId3" Type="http://schemas.openxmlformats.org/officeDocument/2006/relationships/tags" Target="../tags/tag89.xml"/><Relationship Id="rId2" Type="http://schemas.openxmlformats.org/officeDocument/2006/relationships/image" Target="../media/image6.wmf"/><Relationship Id="rId1" Type="http://schemas.openxmlformats.org/officeDocument/2006/relationships/oleObject" Target="../embeddings/oleObject5.bin"/></Relationships>
</file>

<file path=ppt/slides/_rels/slide23.xml.rels><?xml version="1.0" encoding="UTF-8" standalone="yes"?>
<Relationships xmlns="http://schemas.openxmlformats.org/package/2006/relationships"><Relationship Id="rId5" Type="http://schemas.openxmlformats.org/officeDocument/2006/relationships/vmlDrawing" Target="../drawings/vmlDrawing4.vml"/><Relationship Id="rId4" Type="http://schemas.openxmlformats.org/officeDocument/2006/relationships/slideLayout" Target="../slideLayouts/slideLayout2.xml"/><Relationship Id="rId3" Type="http://schemas.openxmlformats.org/officeDocument/2006/relationships/tags" Target="../tags/tag90.xml"/><Relationship Id="rId2" Type="http://schemas.openxmlformats.org/officeDocument/2006/relationships/image" Target="../media/image7.wmf"/><Relationship Id="rId1" Type="http://schemas.openxmlformats.org/officeDocument/2006/relationships/oleObject" Target="../embeddings/oleObject6.bin"/></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1.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8.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2.xml"/><Relationship Id="rId5" Type="http://schemas.openxmlformats.org/officeDocument/2006/relationships/tags" Target="../tags/tag72.xml"/><Relationship Id="rId4" Type="http://schemas.openxmlformats.org/officeDocument/2006/relationships/image" Target="../media/image2.wmf"/><Relationship Id="rId3" Type="http://schemas.openxmlformats.org/officeDocument/2006/relationships/oleObject" Target="../embeddings/oleObject2.bin"/><Relationship Id="rId2" Type="http://schemas.openxmlformats.org/officeDocument/2006/relationships/image" Target="../media/image1.wmf"/><Relationship Id="rId1"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第六章 金融期货及衍生品</a:t>
            </a:r>
            <a:r>
              <a:rPr lang="zh-CN" altLang="en-US" sz="5400" b="0" spc="0" dirty="0">
                <a:solidFill>
                  <a:schemeClr val="tx1"/>
                </a:solidFill>
                <a:effectLst>
                  <a:outerShdw blurRad="38100" dist="38100" dir="2700000" algn="tl">
                    <a:srgbClr val="000000">
                      <a:alpha val="43137"/>
                    </a:srgbClr>
                  </a:outerShdw>
                </a:effectLst>
                <a:latin typeface="+mj-lt"/>
                <a:ea typeface="+mj-ea"/>
              </a:rPr>
              <a:t>应用</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第一节 权益类衍生品应用</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指数化投资策略</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避险策略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避险策略，是指以</a:t>
            </a:r>
            <a:r>
              <a:rPr lang="en-US" altLang="zh-CN"/>
              <a:t>90%</a:t>
            </a:r>
            <a:r>
              <a:t>的资金持有现货头寸，当期货出现一定程度的价差时，将另外</a:t>
            </a:r>
            <a:r>
              <a:rPr lang="en-US" altLang="zh-CN"/>
              <a:t>10%</a:t>
            </a:r>
            <a:r>
              <a:t>的资金放空股指期货，形成零头寸，以达到避险的效果。</a:t>
            </a:r>
          </a:p>
          <a:p>
            <a:pPr marL="0" indent="0">
              <a:buNone/>
            </a:pPr>
            <a:r>
              <a:t>      该策略的关键因素是要对交易成本和收益之间做准确测算，选取好放空期货的点和平仓点。择时能力的强弱对能否利用好该策略有显著的影响，因此，在实际操作中较难获得超额收益。</a:t>
            </a: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指数化投资策略</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权益证券市场中立策略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11575" y="1490400"/>
            <a:ext cx="10969200" cy="4759200"/>
          </a:xfrm>
        </p:spPr>
        <p:txBody>
          <a:bodyPr/>
          <a:p>
            <a:pPr marL="0" indent="0">
              <a:buNone/>
            </a:pPr>
            <a:r>
              <a:rPr lang="en-US" altLang="zh-CN"/>
              <a:t>      权</a:t>
            </a:r>
            <a:r>
              <a:t>益证券市场中立策略，是指持有一定头寸的、与股票组合反向的股指期货，一般占资金的</a:t>
            </a:r>
            <a:r>
              <a:rPr lang="en-US" altLang="zh-CN"/>
              <a:t>10%</a:t>
            </a:r>
            <a:r>
              <a:t>，其余</a:t>
            </a:r>
            <a:r>
              <a:rPr lang="en-US" altLang="zh-CN"/>
              <a:t>90%</a:t>
            </a:r>
            <a:r>
              <a:t>的资金用于买卖股票现货。</a:t>
            </a:r>
          </a:p>
          <a:p>
            <a:pPr marL="0" indent="0">
              <a:buNone/>
            </a:pPr>
            <a:r>
              <a:t>      该策略典型的资产配置为：以</a:t>
            </a:r>
            <a:r>
              <a:rPr lang="en-US" altLang="zh-CN"/>
              <a:t>10%</a:t>
            </a:r>
            <a:r>
              <a:t>的资金持有短期国债，并可作为期货的保证金，以</a:t>
            </a:r>
            <a:r>
              <a:rPr lang="en-US" altLang="zh-CN"/>
              <a:t>90%</a:t>
            </a:r>
            <a:r>
              <a:t>的资金持有标的指数股票组合或标的指数的优选组合。当股票被高估时，可以通过融券放空股票组合，同时买入期货头寸完全覆盖。</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现金资产证券化策略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对于机构投资者来说，随着新的投资资金的增加，资产组合中的现金会不断增加，现金的增加使机构投资者的投资收益可能低于基准收益。</a:t>
            </a:r>
          </a:p>
          <a:p>
            <a:pPr marL="0" indent="0">
              <a:buNone/>
            </a:pPr>
            <a:r>
              <a:t>      投资者可以先将流入的资金投资于短期政府债券，并购买相当于新流入资金的股指期货，待流入的资金积累到一定程度后，在直接投资于一系列股票，同时将期货头寸平仓。这种机制被称作</a:t>
            </a:r>
            <a:r>
              <a:rPr lang="en-US" altLang="zh-CN"/>
              <a:t>“</a:t>
            </a:r>
            <a:r>
              <a:rPr b="1"/>
              <a:t>现金资产证券化</a:t>
            </a:r>
            <a:r>
              <a:rPr lang="en-US" altLang="zh-CN"/>
              <a:t>”</a:t>
            </a:r>
            <a:r>
              <a:t>。</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备兑看涨期权策略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11575" y="1213540"/>
            <a:ext cx="10969200" cy="4759200"/>
          </a:xfrm>
        </p:spPr>
        <p:txBody>
          <a:bodyPr/>
          <a:p>
            <a:pPr marL="0" indent="0">
              <a:buNone/>
            </a:pPr>
            <a:r>
              <a:rPr lang="en-US" altLang="zh-CN"/>
              <a:t>      </a:t>
            </a:r>
            <a:r>
              <a:t>备兑看涨期权策略又称抛补式看涨期权，是指买入一种股票的同时卖出等量该股票的看涨期权，或者针对投资者手中持有的股票卖出看涨期权。</a:t>
            </a:r>
          </a:p>
          <a:p>
            <a:pPr marL="0" indent="0">
              <a:buNone/>
            </a:pPr>
            <a:r>
              <a:t>      投资者使用备兑看涨期权策略，主要目的是通过获得期权费从而增加投资者的收益，因此是一种收入增强型策略。</a:t>
            </a:r>
          </a:p>
          <a:p>
            <a:pPr marL="0" indent="0">
              <a:buNone/>
            </a:pPr>
            <a:r>
              <a:t>       备兑看涨期权策略适用于认为股票价格保持平稳、波动幅度较小的投资者，或者是相对于追求最大收益，投资者更在意某一最低收益目标能否达到的情况。</a:t>
            </a:r>
          </a:p>
          <a:p>
            <a:pPr marL="0" indent="0">
              <a:buNone/>
            </a:pPr>
            <a:r>
              <a:t>      </a:t>
            </a:r>
          </a:p>
        </p:txBody>
      </p:sp>
      <p:pic>
        <p:nvPicPr>
          <p:cNvPr id="4" name="图片 3"/>
          <p:cNvPicPr>
            <a:picLocks noChangeAspect="1"/>
          </p:cNvPicPr>
          <p:nvPr/>
        </p:nvPicPr>
        <p:blipFill>
          <a:blip r:embed="rId1"/>
          <a:stretch>
            <a:fillRect/>
          </a:stretch>
        </p:blipFill>
        <p:spPr>
          <a:xfrm>
            <a:off x="3541395" y="3761740"/>
            <a:ext cx="5044440" cy="2887980"/>
          </a:xfrm>
          <a:prstGeom prst="rect">
            <a:avLst/>
          </a:prstGeom>
        </p:spPr>
      </p:pic>
    </p:spTree>
    <p:custDataLst>
      <p:tags r:id="rId2"/>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保护性看跌期权策略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保护性看跌期权策略是在持有某种资产的同时，购进以该资产为标的的看跌期权，从而在一定期限内保障资产的价值不会低于某一限定值，而市场价格上升时，组合价值也会随之上升。</a:t>
            </a:r>
          </a:p>
          <a:p>
            <a:pPr marL="0" indent="0">
              <a:buNone/>
            </a:pPr>
            <a:r>
              <a:t>      不过这一</a:t>
            </a:r>
            <a:r>
              <a:rPr lang="en-US" altLang="zh-CN"/>
              <a:t>“</a:t>
            </a:r>
            <a:r>
              <a:t>保险</a:t>
            </a:r>
            <a:r>
              <a:rPr lang="en-US" altLang="zh-CN"/>
              <a:t>”</a:t>
            </a:r>
            <a:r>
              <a:t>不是免费的，成本就是购买看跌期权的权利金。期权的执行价格越高，保障程度越高，期权价格也越高，因而保险成本也越高。</a:t>
            </a: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第六章 金融期货及衍生品</a:t>
            </a:r>
            <a:r>
              <a:rPr lang="zh-CN" altLang="en-US" sz="5400" b="0" spc="0" dirty="0">
                <a:solidFill>
                  <a:schemeClr val="tx1"/>
                </a:solidFill>
                <a:effectLst>
                  <a:outerShdw blurRad="38100" dist="38100" dir="2700000" algn="tl">
                    <a:srgbClr val="000000">
                      <a:alpha val="43137"/>
                    </a:srgbClr>
                  </a:outerShdw>
                </a:effectLst>
                <a:latin typeface="+mj-lt"/>
                <a:ea typeface="+mj-ea"/>
              </a:rPr>
              <a:t>应用</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第二节 利率类衍生品应用</a:t>
            </a:r>
            <a:endParaRPr lang="zh-CN" altLang="en-US"/>
          </a:p>
        </p:txBody>
      </p:sp>
    </p:spTree>
    <p:custDataLst>
      <p:tags r:id="rId3"/>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利率类衍生品应用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利率衍生品可分为场内和场外市场。</a:t>
            </a:r>
          </a:p>
          <a:p>
            <a:pPr marL="0" indent="0">
              <a:buNone/>
            </a:pPr>
            <a:r>
              <a:t>目前我国场外利率衍生品体系基本完备，主要场外利率衍生工具主要包括：</a:t>
            </a:r>
          </a:p>
          <a:p>
            <a:pPr>
              <a:buFont typeface="Wingdings" panose="05000000000000000000" charset="0"/>
              <a:buChar char="n"/>
            </a:pPr>
            <a:r>
              <a:t> 债券远期（</a:t>
            </a:r>
            <a:r>
              <a:rPr lang="en-US" altLang="zh-CN"/>
              <a:t>Bond Forward</a:t>
            </a:r>
            <a:r>
              <a:t>）</a:t>
            </a:r>
          </a:p>
          <a:p>
            <a:pPr>
              <a:buFont typeface="Wingdings" panose="05000000000000000000" charset="0"/>
              <a:buChar char="n"/>
            </a:pPr>
            <a:r>
              <a:t> 利率互换 （</a:t>
            </a:r>
            <a:r>
              <a:rPr lang="en-US" altLang="zh-CN"/>
              <a:t>Interest Rate Swap</a:t>
            </a:r>
            <a:r>
              <a:t>）</a:t>
            </a:r>
          </a:p>
          <a:p>
            <a:pPr>
              <a:buFont typeface="Wingdings" panose="05000000000000000000" charset="0"/>
              <a:buChar char="n"/>
            </a:pPr>
            <a:r>
              <a:t> 远期利率协议（</a:t>
            </a:r>
            <a:r>
              <a:rPr lang="en-US" altLang="zh-CN"/>
              <a:t>FRA</a:t>
            </a:r>
            <a:r>
              <a:t>）</a:t>
            </a:r>
          </a:p>
          <a:p>
            <a:pPr marL="0" indent="0">
              <a:buFont typeface="Wingdings" panose="05000000000000000000" charset="0"/>
              <a:buNone/>
            </a:pPr>
          </a:p>
          <a:p>
            <a:pPr marL="0" indent="0">
              <a:buFont typeface="Wingdings" panose="05000000000000000000" charset="0"/>
              <a:buNone/>
            </a:pPr>
            <a:r>
              <a:rPr lang="en-US" altLang="zh-CN"/>
              <a:t>2013</a:t>
            </a:r>
            <a:r>
              <a:t>年</a:t>
            </a:r>
            <a:r>
              <a:rPr lang="en-US" altLang="zh-CN"/>
              <a:t>9</a:t>
            </a:r>
            <a:r>
              <a:t>月</a:t>
            </a:r>
            <a:r>
              <a:rPr lang="en-US" altLang="zh-CN"/>
              <a:t>6</a:t>
            </a:r>
            <a:r>
              <a:t>日上市的</a:t>
            </a:r>
            <a:r>
              <a:rPr lang="en-US" altLang="zh-CN"/>
              <a:t>5</a:t>
            </a:r>
            <a:r>
              <a:t>年期国债期货以及</a:t>
            </a:r>
            <a:r>
              <a:rPr lang="en-US" altLang="zh-CN"/>
              <a:t>2015</a:t>
            </a:r>
            <a:r>
              <a:t>年</a:t>
            </a:r>
            <a:r>
              <a:rPr lang="en-US" altLang="zh-CN"/>
              <a:t>3</a:t>
            </a:r>
            <a:r>
              <a:t>月</a:t>
            </a:r>
            <a:r>
              <a:rPr lang="en-US" altLang="zh-CN"/>
              <a:t>20</a:t>
            </a:r>
            <a:r>
              <a:t>日上市的</a:t>
            </a:r>
            <a:r>
              <a:rPr lang="en-US" altLang="zh-CN"/>
              <a:t>10</a:t>
            </a:r>
            <a:r>
              <a:t>年期国债期货，</a:t>
            </a:r>
            <a:r>
              <a:t>标准着我国场内衍生品市场发展的起步。</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利率类衍生品应用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本节介绍的利率类衍生品应用策略有：</a:t>
            </a:r>
          </a:p>
          <a:p>
            <a:pPr>
              <a:buFont typeface="Wingdings" panose="05000000000000000000" charset="0"/>
              <a:buChar char="n"/>
            </a:pPr>
            <a:r>
              <a:t> 基差交易策略</a:t>
            </a:r>
          </a:p>
          <a:p>
            <a:pPr>
              <a:buFont typeface="Wingdings" panose="05000000000000000000" charset="0"/>
              <a:buChar char="n"/>
            </a:pPr>
            <a:r>
              <a:t> 久期管理策略</a:t>
            </a:r>
          </a:p>
          <a:p>
            <a:pPr>
              <a:buFont typeface="Wingdings" panose="05000000000000000000" charset="0"/>
              <a:buChar char="n"/>
            </a:pPr>
            <a:r>
              <a:t> 资产配置策略</a:t>
            </a: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基差交易策略</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国债期货的基差交易与股指期货的期现套利策略较为相似，基差变化的原因多数是市场对未来利率变化的不确定，由于国债期货具有实物交割的特征，基差在交割时呈现收敛趋势。</a:t>
            </a:r>
          </a:p>
          <a:p>
            <a:pPr marL="0" indent="0">
              <a:buNone/>
            </a:pPr>
            <a:r>
              <a:t>基差交易的利率来源主要有两个方面：基差变化和持有收益。</a:t>
            </a: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基差交易策略</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买入基差交易</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【例】</a:t>
            </a:r>
            <a:r>
              <a:rPr lang="en-US" altLang="zh-CN"/>
              <a:t>2013</a:t>
            </a:r>
            <a:r>
              <a:t>年</a:t>
            </a:r>
            <a:r>
              <a:rPr lang="en-US" altLang="zh-CN"/>
              <a:t>7</a:t>
            </a:r>
            <a:r>
              <a:t>月</a:t>
            </a:r>
            <a:r>
              <a:rPr lang="en-US" altLang="zh-CN"/>
              <a:t>19</a:t>
            </a:r>
            <a:r>
              <a:t>日</a:t>
            </a:r>
            <a:r>
              <a:rPr lang="en-US" altLang="zh-CN"/>
              <a:t>10</a:t>
            </a:r>
            <a:r>
              <a:t>付息国债</a:t>
            </a:r>
            <a:r>
              <a:rPr lang="en-US" altLang="zh-CN"/>
              <a:t>24</a:t>
            </a:r>
            <a:r>
              <a:t>（</a:t>
            </a:r>
            <a:r>
              <a:rPr lang="en-US" altLang="zh-CN"/>
              <a:t>100024</a:t>
            </a:r>
            <a:r>
              <a:t>）净价为</a:t>
            </a:r>
            <a:r>
              <a:rPr lang="en-US" altLang="zh-CN"/>
              <a:t>97.8685</a:t>
            </a:r>
            <a:r>
              <a:t>元，应计利息为</a:t>
            </a:r>
            <a:r>
              <a:rPr lang="en-US" altLang="zh-CN"/>
              <a:t>1.4860</a:t>
            </a:r>
            <a:r>
              <a:t>元，转换因子为</a:t>
            </a:r>
            <a:r>
              <a:rPr lang="en-US" altLang="zh-CN"/>
              <a:t>1.017</a:t>
            </a:r>
            <a:r>
              <a:t>，</a:t>
            </a:r>
            <a:r>
              <a:rPr lang="en-US" altLang="zh-CN"/>
              <a:t>TF1309</a:t>
            </a:r>
            <a:r>
              <a:t>合约价格为</a:t>
            </a:r>
            <a:r>
              <a:rPr lang="en-US" altLang="zh-CN"/>
              <a:t>96.336</a:t>
            </a:r>
            <a:r>
              <a:t>元，则基差为</a:t>
            </a:r>
            <a:r>
              <a:rPr lang="en-US" altLang="zh-CN"/>
              <a:t>-0.105</a:t>
            </a:r>
            <a:r>
              <a:t>元。投资者预计基差将扩大，则买入国债现货，卖出国债期货。</a:t>
            </a:r>
          </a:p>
          <a:p>
            <a:pPr marL="0" indent="0">
              <a:buNone/>
            </a:pPr>
          </a:p>
          <a:p>
            <a:pPr marL="0" indent="0">
              <a:buNone/>
            </a:pPr>
          </a:p>
          <a:p>
            <a:pPr marL="0" indent="0">
              <a:buNone/>
            </a:pPr>
          </a:p>
          <a:p>
            <a:pPr marL="0" indent="0">
              <a:buNone/>
            </a:pPr>
          </a:p>
          <a:p>
            <a:pPr marL="0" indent="0">
              <a:buNone/>
            </a:pPr>
          </a:p>
          <a:p>
            <a:pPr marL="0" indent="0">
              <a:buNone/>
            </a:pPr>
            <a:r>
              <a:t>该交易策略最终基差收益为：</a:t>
            </a:r>
            <a:r>
              <a:rPr lang="en-US" altLang="zh-CN"/>
              <a:t>0.173</a:t>
            </a:r>
            <a:r>
              <a:t>元。</a:t>
            </a:r>
          </a:p>
          <a:p>
            <a:pPr marL="0" indent="0">
              <a:buNone/>
            </a:pPr>
            <a:r>
              <a:t>卖出基差交易与上述案例类似，但交易方向相反。</a:t>
            </a:r>
          </a:p>
        </p:txBody>
      </p:sp>
      <p:graphicFrame>
        <p:nvGraphicFramePr>
          <p:cNvPr id="4" name="表格 3"/>
          <p:cNvGraphicFramePr/>
          <p:nvPr>
            <p:custDataLst>
              <p:tags r:id="rId1"/>
            </p:custDataLst>
          </p:nvPr>
        </p:nvGraphicFramePr>
        <p:xfrm>
          <a:off x="1628775" y="3016250"/>
          <a:ext cx="8533130" cy="1783080"/>
        </p:xfrm>
        <a:graphic>
          <a:graphicData uri="http://schemas.openxmlformats.org/drawingml/2006/table">
            <a:tbl>
              <a:tblPr firstRow="1" bandRow="1">
                <a:tableStyleId>{5C22544A-7EE6-4342-B048-85BDC9FD1C3A}</a:tableStyleId>
              </a:tblPr>
              <a:tblGrid>
                <a:gridCol w="2844377"/>
                <a:gridCol w="2844376"/>
                <a:gridCol w="2844377"/>
              </a:tblGrid>
              <a:tr h="381000">
                <a:tc>
                  <a:txBody>
                    <a:bodyPr/>
                    <a:p>
                      <a:pPr algn="ctr">
                        <a:buNone/>
                      </a:pPr>
                      <a:endParaRPr lang="zh-CN" altLang="en-US"/>
                    </a:p>
                  </a:txBody>
                  <a:tcPr/>
                </a:tc>
                <a:tc>
                  <a:txBody>
                    <a:bodyPr/>
                    <a:p>
                      <a:pPr algn="ctr">
                        <a:buNone/>
                      </a:pPr>
                      <a:r>
                        <a:rPr lang="en-US" altLang="zh-CN"/>
                        <a:t>2013</a:t>
                      </a:r>
                      <a:r>
                        <a:rPr lang="zh-CN" altLang="en-US"/>
                        <a:t>年</a:t>
                      </a:r>
                      <a:r>
                        <a:rPr lang="en-US" altLang="zh-CN"/>
                        <a:t>7</a:t>
                      </a:r>
                      <a:r>
                        <a:rPr lang="zh-CN" altLang="en-US"/>
                        <a:t>月</a:t>
                      </a:r>
                      <a:r>
                        <a:rPr lang="en-US" altLang="zh-CN"/>
                        <a:t>19</a:t>
                      </a:r>
                      <a:r>
                        <a:rPr lang="zh-CN" altLang="en-US"/>
                        <a:t>日</a:t>
                      </a:r>
                      <a:endParaRPr lang="zh-CN" altLang="en-US"/>
                    </a:p>
                  </a:txBody>
                  <a:tcPr/>
                </a:tc>
                <a:tc>
                  <a:txBody>
                    <a:bodyPr/>
                    <a:p>
                      <a:pPr algn="ctr">
                        <a:buNone/>
                      </a:pPr>
                      <a:r>
                        <a:rPr lang="zh-CN" altLang="en-US"/>
                        <a:t>一个月后</a:t>
                      </a:r>
                      <a:endParaRPr lang="zh-CN" altLang="en-US"/>
                    </a:p>
                  </a:txBody>
                  <a:tcPr/>
                </a:tc>
              </a:tr>
              <a:tr h="381000">
                <a:tc>
                  <a:txBody>
                    <a:bodyPr/>
                    <a:p>
                      <a:pPr algn="ctr">
                        <a:buNone/>
                      </a:pPr>
                      <a:r>
                        <a:rPr lang="zh-CN" altLang="en-US"/>
                        <a:t>国债现货</a:t>
                      </a:r>
                      <a:endParaRPr lang="zh-CN" altLang="en-US"/>
                    </a:p>
                  </a:txBody>
                  <a:tcPr anchor="ctr" anchorCtr="0"/>
                </a:tc>
                <a:tc>
                  <a:txBody>
                    <a:bodyPr/>
                    <a:p>
                      <a:pPr algn="ctr">
                        <a:buNone/>
                      </a:pPr>
                      <a:r>
                        <a:rPr lang="en-US" altLang="zh-CN"/>
                        <a:t>97.8685</a:t>
                      </a:r>
                      <a:endParaRPr lang="en-US" altLang="zh-CN"/>
                    </a:p>
                  </a:txBody>
                  <a:tcPr anchor="ctr" anchorCtr="0"/>
                </a:tc>
                <a:tc>
                  <a:txBody>
                    <a:bodyPr/>
                    <a:p>
                      <a:pPr algn="ctr">
                        <a:buNone/>
                      </a:pPr>
                      <a:r>
                        <a:rPr lang="en-US" altLang="zh-CN"/>
                        <a:t>97.7000</a:t>
                      </a:r>
                      <a:endParaRPr lang="en-US" altLang="zh-CN"/>
                    </a:p>
                  </a:txBody>
                  <a:tcPr anchor="ctr" anchorCtr="0"/>
                </a:tc>
              </a:tr>
              <a:tr h="381000">
                <a:tc>
                  <a:txBody>
                    <a:bodyPr/>
                    <a:p>
                      <a:pPr algn="ctr">
                        <a:buNone/>
                      </a:pPr>
                      <a:r>
                        <a:rPr lang="zh-CN" altLang="en-US"/>
                        <a:t>国债期货</a:t>
                      </a:r>
                      <a:endParaRPr lang="zh-CN" altLang="en-US"/>
                    </a:p>
                  </a:txBody>
                  <a:tcPr anchor="ctr" anchorCtr="0"/>
                </a:tc>
                <a:tc>
                  <a:txBody>
                    <a:bodyPr/>
                    <a:p>
                      <a:pPr algn="ctr">
                        <a:buNone/>
                      </a:pPr>
                      <a:r>
                        <a:rPr lang="en-US" altLang="zh-CN"/>
                        <a:t>96.336</a:t>
                      </a:r>
                      <a:endParaRPr lang="en-US" altLang="zh-CN"/>
                    </a:p>
                  </a:txBody>
                  <a:tcPr anchor="ctr" anchorCtr="0"/>
                </a:tc>
                <a:tc>
                  <a:txBody>
                    <a:bodyPr/>
                    <a:p>
                      <a:pPr algn="ctr">
                        <a:buNone/>
                      </a:pPr>
                      <a:r>
                        <a:rPr lang="en-US" altLang="zh-CN"/>
                        <a:t>96.000</a:t>
                      </a:r>
                      <a:endParaRPr lang="en-US" altLang="zh-CN"/>
                    </a:p>
                  </a:txBody>
                  <a:tcPr anchor="ctr" anchorCtr="0"/>
                </a:tc>
              </a:tr>
              <a:tr h="381000">
                <a:tc>
                  <a:txBody>
                    <a:bodyPr/>
                    <a:p>
                      <a:pPr algn="ctr">
                        <a:buNone/>
                      </a:pPr>
                      <a:r>
                        <a:rPr lang="zh-CN" altLang="en-US"/>
                        <a:t>基差</a:t>
                      </a:r>
                      <a:endParaRPr lang="zh-CN" altLang="en-US"/>
                    </a:p>
                  </a:txBody>
                  <a:tcPr anchor="ctr" anchorCtr="0"/>
                </a:tc>
                <a:tc>
                  <a:txBody>
                    <a:bodyPr/>
                    <a:p>
                      <a:pPr algn="ctr">
                        <a:buNone/>
                      </a:pPr>
                      <a:r>
                        <a:rPr lang="en-US" altLang="zh-CN"/>
                        <a:t>-0.105</a:t>
                      </a:r>
                      <a:endParaRPr lang="en-US" altLang="zh-CN"/>
                    </a:p>
                    <a:p>
                      <a:pPr algn="ctr">
                        <a:buNone/>
                      </a:pPr>
                      <a:r>
                        <a:rPr lang="zh-CN" altLang="en-US"/>
                        <a:t>（</a:t>
                      </a:r>
                      <a:r>
                        <a:rPr lang="en-US" altLang="zh-CN" sz="1800">
                          <a:sym typeface="+mn-ea"/>
                        </a:rPr>
                        <a:t>97.8685-96.336*1.017</a:t>
                      </a:r>
                      <a:r>
                        <a:rPr lang="zh-CN" altLang="en-US"/>
                        <a:t>）</a:t>
                      </a:r>
                      <a:endParaRPr lang="zh-CN" altLang="en-US"/>
                    </a:p>
                  </a:txBody>
                  <a:tcPr anchor="ctr" anchorCtr="0"/>
                </a:tc>
                <a:tc>
                  <a:txBody>
                    <a:bodyPr/>
                    <a:p>
                      <a:pPr algn="ctr">
                        <a:buNone/>
                      </a:pPr>
                      <a:r>
                        <a:rPr lang="en-US" altLang="zh-CN"/>
                        <a:t>0.068</a:t>
                      </a:r>
                      <a:endParaRPr lang="en-US" altLang="zh-CN"/>
                    </a:p>
                  </a:txBody>
                  <a:tcPr anchor="ctr" anchorCtr="0"/>
                </a:tc>
              </a:tr>
            </a:tbl>
          </a:graphicData>
        </a:graphic>
      </p:graphicFrame>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权益类衍生品应用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zh-CN" altLang="en-US"/>
              <a:t>机构投资者之所以使用包括股指期货在内的权益类衍生品来管理各类资产组合，在于这类衍生品工具具备两个非常重要的特性：</a:t>
            </a:r>
            <a:endParaRPr lang="zh-CN" altLang="en-US"/>
          </a:p>
          <a:p>
            <a:pPr marL="0" indent="0">
              <a:buNone/>
            </a:pPr>
            <a:r>
              <a:rPr lang="en-US" altLang="zh-CN"/>
              <a:t>1. </a:t>
            </a:r>
            <a:r>
              <a:t>股指期货等权益类衍生品能够灵活地改变投资组合的</a:t>
            </a:r>
            <a:r>
              <a:rPr lang="en-US" altLang="zh-CN"/>
              <a:t>β</a:t>
            </a:r>
            <a:r>
              <a:t>值；</a:t>
            </a:r>
          </a:p>
          <a:p>
            <a:pPr marL="0" indent="0">
              <a:buNone/>
            </a:pPr>
            <a:r>
              <a:rPr lang="en-US" altLang="zh-CN"/>
              <a:t>2. </a:t>
            </a:r>
            <a:r>
              <a:t>权益类衍生品具备灵活的资产配置功能。</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久期管理策略</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利用国债期货进行久期管理是国债期货的重要应用，在进行债券组合管理时，通过直接买卖现券改变久期存在诸多弊端，包括流动性问题、不同债券信用状况的差异，而使用国债期货可以在不改变现券持仓的情况下改变组合的久期。</a:t>
            </a: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久期管理策略—</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债券的久期</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08330" y="4723765"/>
            <a:ext cx="10968990" cy="1525905"/>
          </a:xfrm>
        </p:spPr>
        <p:txBody>
          <a:bodyPr/>
          <a:p>
            <a:pPr marL="0" indent="0">
              <a:buNone/>
            </a:pPr>
            <a:r>
              <a:rPr lang="en-US" altLang="zh-CN"/>
              <a:t>      </a:t>
            </a:r>
            <a:endParaRPr lang="en-US" altLang="zh-CN"/>
          </a:p>
        </p:txBody>
      </p:sp>
      <p:grpSp>
        <p:nvGrpSpPr>
          <p:cNvPr id="10" name="组合 9"/>
          <p:cNvGrpSpPr/>
          <p:nvPr/>
        </p:nvGrpSpPr>
        <p:grpSpPr>
          <a:xfrm>
            <a:off x="2592070" y="1583055"/>
            <a:ext cx="6125210" cy="3129915"/>
            <a:chOff x="4169" y="3197"/>
            <a:chExt cx="9646" cy="4929"/>
          </a:xfrm>
        </p:grpSpPr>
        <p:graphicFrame>
          <p:nvGraphicFramePr>
            <p:cNvPr id="1028" name="Object 6">
              <a:hlinkClick r:id="" action="ppaction://ole?verb="/>
            </p:cNvPr>
            <p:cNvGraphicFramePr>
              <a:graphicFrameLocks noChangeAspect="1"/>
            </p:cNvGraphicFramePr>
            <p:nvPr/>
          </p:nvGraphicFramePr>
          <p:xfrm>
            <a:off x="4169" y="3197"/>
            <a:ext cx="4146" cy="2097"/>
          </p:xfrm>
          <a:graphic>
            <a:graphicData uri="http://schemas.openxmlformats.org/presentationml/2006/ole">
              <mc:AlternateContent xmlns:mc="http://schemas.openxmlformats.org/markup-compatibility/2006">
                <mc:Choice xmlns:v="urn:schemas-microsoft-com:vml" Requires="v">
                  <p:oleObj spid="_x0000_s3078" name="" r:id="rId1" imgW="965200" imgH="609600" progId="Equation.KSEE3">
                    <p:embed/>
                  </p:oleObj>
                </mc:Choice>
                <mc:Fallback>
                  <p:oleObj name="" r:id="rId1" imgW="965200" imgH="609600" progId="Equation.KSEE3">
                    <p:embed/>
                    <p:pic>
                      <p:nvPicPr>
                        <p:cNvPr id="0" name="图片 3077"/>
                        <p:cNvPicPr/>
                        <p:nvPr/>
                      </p:nvPicPr>
                      <p:blipFill>
                        <a:blip r:embed="rId2"/>
                        <a:stretch>
                          <a:fillRect/>
                        </a:stretch>
                      </p:blipFill>
                      <p:spPr>
                        <a:xfrm>
                          <a:off x="4169" y="3197"/>
                          <a:ext cx="4146" cy="2097"/>
                        </a:xfrm>
                        <a:prstGeom prst="rect">
                          <a:avLst/>
                        </a:prstGeom>
                        <a:noFill/>
                        <a:ln w="38100">
                          <a:noFill/>
                          <a:miter/>
                        </a:ln>
                      </p:spPr>
                    </p:pic>
                  </p:oleObj>
                </mc:Fallback>
              </mc:AlternateContent>
            </a:graphicData>
          </a:graphic>
        </p:graphicFrame>
        <p:graphicFrame>
          <p:nvGraphicFramePr>
            <p:cNvPr id="4" name="Object 6">
              <a:hlinkClick r:id="" action="ppaction://ole?verb="/>
            </p:cNvPr>
            <p:cNvGraphicFramePr>
              <a:graphicFrameLocks noChangeAspect="1"/>
            </p:cNvGraphicFramePr>
            <p:nvPr/>
          </p:nvGraphicFramePr>
          <p:xfrm>
            <a:off x="9664" y="3872"/>
            <a:ext cx="4151" cy="1473"/>
          </p:xfrm>
          <a:graphic>
            <a:graphicData uri="http://schemas.openxmlformats.org/presentationml/2006/ole">
              <mc:AlternateContent xmlns:mc="http://schemas.openxmlformats.org/markup-compatibility/2006">
                <mc:Choice xmlns:v="urn:schemas-microsoft-com:vml" Requires="v">
                  <p:oleObj spid="_x0000_s5" name="" r:id="rId3" imgW="889000" imgH="393700" progId="Equation.KSEE3">
                    <p:embed/>
                  </p:oleObj>
                </mc:Choice>
                <mc:Fallback>
                  <p:oleObj name="" r:id="rId3" imgW="889000" imgH="393700" progId="Equation.KSEE3">
                    <p:embed/>
                    <p:pic>
                      <p:nvPicPr>
                        <p:cNvPr id="0" name="图片 3077"/>
                        <p:cNvPicPr/>
                        <p:nvPr/>
                      </p:nvPicPr>
                      <p:blipFill>
                        <a:blip r:embed="rId4"/>
                        <a:stretch>
                          <a:fillRect/>
                        </a:stretch>
                      </p:blipFill>
                      <p:spPr>
                        <a:xfrm>
                          <a:off x="9664" y="3872"/>
                          <a:ext cx="4151" cy="1473"/>
                        </a:xfrm>
                        <a:prstGeom prst="rect">
                          <a:avLst/>
                        </a:prstGeom>
                        <a:noFill/>
                        <a:ln w="38100">
                          <a:noFill/>
                          <a:miter/>
                        </a:ln>
                      </p:spPr>
                    </p:pic>
                  </p:oleObj>
                </mc:Fallback>
              </mc:AlternateContent>
            </a:graphicData>
          </a:graphic>
        </p:graphicFrame>
        <p:sp>
          <p:nvSpPr>
            <p:cNvPr id="7" name="文本框 6"/>
            <p:cNvSpPr txBox="1"/>
            <p:nvPr/>
          </p:nvSpPr>
          <p:spPr>
            <a:xfrm>
              <a:off x="5396" y="5502"/>
              <a:ext cx="2919" cy="580"/>
            </a:xfrm>
            <a:prstGeom prst="rect">
              <a:avLst/>
            </a:prstGeom>
            <a:noFill/>
          </p:spPr>
          <p:txBody>
            <a:bodyPr wrap="square" rtlCol="0">
              <a:spAutoFit/>
            </a:bodyPr>
            <a:p>
              <a:r>
                <a:rPr lang="zh-CN" altLang="en-US"/>
                <a:t>久期公式</a:t>
              </a:r>
              <a:endParaRPr lang="zh-CN" altLang="en-US"/>
            </a:p>
          </p:txBody>
        </p:sp>
        <p:sp>
          <p:nvSpPr>
            <p:cNvPr id="8" name="文本框 7"/>
            <p:cNvSpPr txBox="1"/>
            <p:nvPr/>
          </p:nvSpPr>
          <p:spPr>
            <a:xfrm>
              <a:off x="10140" y="5615"/>
              <a:ext cx="2919" cy="580"/>
            </a:xfrm>
            <a:prstGeom prst="rect">
              <a:avLst/>
            </a:prstGeom>
            <a:noFill/>
          </p:spPr>
          <p:txBody>
            <a:bodyPr wrap="square" rtlCol="0">
              <a:spAutoFit/>
            </a:bodyPr>
            <a:p>
              <a:r>
                <a:rPr lang="zh-CN" altLang="en-US"/>
                <a:t>修正久期公式</a:t>
              </a:r>
              <a:endParaRPr lang="zh-CN" altLang="en-US"/>
            </a:p>
          </p:txBody>
        </p:sp>
        <p:sp>
          <p:nvSpPr>
            <p:cNvPr id="9" name="文本框 8"/>
            <p:cNvSpPr txBox="1"/>
            <p:nvPr/>
          </p:nvSpPr>
          <p:spPr>
            <a:xfrm>
              <a:off x="6160" y="6674"/>
              <a:ext cx="6869" cy="1452"/>
            </a:xfrm>
            <a:prstGeom prst="rect">
              <a:avLst/>
            </a:prstGeom>
            <a:noFill/>
          </p:spPr>
          <p:txBody>
            <a:bodyPr wrap="square" rtlCol="0">
              <a:spAutoFit/>
            </a:bodyPr>
            <a:p>
              <a:r>
                <a:rPr lang="zh-CN" altLang="en-US"/>
                <a:t>其中，</a:t>
              </a:r>
              <a:r>
                <a:rPr lang="en-US" altLang="zh-CN"/>
                <a:t>CF</a:t>
              </a:r>
              <a:r>
                <a:rPr lang="en-US" altLang="zh-CN" baseline="-25000">
                  <a:solidFill>
                    <a:schemeClr val="tx1"/>
                  </a:solidFill>
                  <a:uFillTx/>
                </a:rPr>
                <a:t>t</a:t>
              </a:r>
              <a:r>
                <a:rPr lang="zh-CN" altLang="en-US"/>
                <a:t>为</a:t>
              </a:r>
              <a:r>
                <a:rPr lang="en-US" altLang="zh-CN"/>
                <a:t>t</a:t>
              </a:r>
              <a:r>
                <a:rPr lang="zh-CN" altLang="en-US"/>
                <a:t>时刻现金流</a:t>
              </a:r>
              <a:endParaRPr lang="zh-CN" altLang="en-US"/>
            </a:p>
            <a:p>
              <a:r>
                <a:rPr lang="zh-CN" altLang="en-US"/>
                <a:t>           </a:t>
              </a:r>
              <a:r>
                <a:rPr lang="en-US" altLang="zh-CN"/>
                <a:t>k</a:t>
              </a:r>
              <a:r>
                <a:rPr lang="zh-CN" altLang="en-US"/>
                <a:t>为债券到期收益率或市场利率</a:t>
              </a:r>
              <a:endParaRPr lang="zh-CN" altLang="en-US"/>
            </a:p>
            <a:p>
              <a:r>
                <a:rPr lang="zh-CN" altLang="en-US"/>
                <a:t>           </a:t>
              </a:r>
              <a:r>
                <a:rPr lang="en-US" altLang="zh-CN"/>
                <a:t>P</a:t>
              </a:r>
              <a:r>
                <a:rPr lang="zh-CN" altLang="en-US"/>
                <a:t>为债券价格</a:t>
              </a:r>
              <a:endParaRPr lang="zh-CN" altLang="en-US"/>
            </a:p>
          </p:txBody>
        </p:sp>
      </p:grpSp>
      <p:sp>
        <p:nvSpPr>
          <p:cNvPr id="11" name="文本框 10"/>
          <p:cNvSpPr txBox="1"/>
          <p:nvPr/>
        </p:nvSpPr>
        <p:spPr>
          <a:xfrm>
            <a:off x="474980" y="4906645"/>
            <a:ext cx="11528425" cy="1753235"/>
          </a:xfrm>
          <a:prstGeom prst="rect">
            <a:avLst/>
          </a:prstGeom>
          <a:noFill/>
        </p:spPr>
        <p:txBody>
          <a:bodyPr wrap="square" rtlCol="0">
            <a:spAutoFit/>
          </a:bodyPr>
          <a:p>
            <a:pPr marL="285750" indent="-285750">
              <a:buFont typeface="Arial" panose="020B0604020202020204" pitchFamily="34" charset="0"/>
              <a:buChar char="•"/>
            </a:pPr>
            <a:r>
              <a:rPr lang="zh-CN" altLang="en-US"/>
              <a:t>久期可以理解为债券的本金的未来现金流现值的加权平均回收期限。</a:t>
            </a:r>
            <a:endParaRPr lang="zh-CN" altLang="en-US"/>
          </a:p>
          <a:p>
            <a:pPr marL="285750" indent="-285750">
              <a:buFont typeface="Arial" panose="020B0604020202020204" pitchFamily="34" charset="0"/>
              <a:buChar char="•"/>
            </a:pPr>
            <a:r>
              <a:rPr lang="zh-CN" altLang="en-US">
                <a:sym typeface="+mn-ea"/>
              </a:rPr>
              <a:t>修正久期前面取负号，即是债券定价公式中债券价格对利率的导函数再除以债券价格</a:t>
            </a:r>
            <a:r>
              <a:rPr lang="en-US" altLang="zh-CN">
                <a:sym typeface="+mn-ea"/>
              </a:rPr>
              <a:t>P</a:t>
            </a:r>
            <a:r>
              <a:rPr lang="zh-CN" altLang="en-US">
                <a:sym typeface="+mn-ea"/>
              </a:rPr>
              <a:t>。因此修正久期反映了债券价格变动率对利率变动的敏感性，即利率变动微小的单位，债券价格变动的百分比。</a:t>
            </a:r>
            <a:endParaRPr lang="zh-CN" altLang="en-US"/>
          </a:p>
          <a:p>
            <a:pPr marL="285750" indent="-285750">
              <a:buFont typeface="Arial" panose="020B0604020202020204" pitchFamily="34" charset="0"/>
              <a:buChar char="•"/>
            </a:pPr>
            <a:r>
              <a:rPr lang="zh-CN" altLang="en-US"/>
              <a:t>久期还有一个重要的特点：</a:t>
            </a:r>
            <a:r>
              <a:rPr lang="zh-CN" altLang="en-US">
                <a:sym typeface="+mn-ea"/>
              </a:rPr>
              <a:t>持有一只债券并将利息再投入，在持有D年时卖出债券，不管当时市场利率情况如何，这时卖出债券基本能够实现当初买入时的到期收益率。</a:t>
            </a:r>
            <a:endParaRPr lang="zh-CN" altLang="en-US"/>
          </a:p>
          <a:p>
            <a:endParaRPr lang="zh-CN" altLang="en-US"/>
          </a:p>
        </p:txBody>
      </p:sp>
    </p:spTree>
    <p:custDataLst>
      <p:tags r:id="rId5"/>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久期管理策略</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【例】假设某债券投资组合价值是</a:t>
            </a:r>
            <a:r>
              <a:rPr lang="en-US" altLang="zh-CN"/>
              <a:t>10</a:t>
            </a:r>
            <a:r>
              <a:t>亿元，久期为</a:t>
            </a:r>
            <a:r>
              <a:rPr lang="en-US" altLang="zh-CN"/>
              <a:t>6</a:t>
            </a:r>
            <a:r>
              <a:t>，预计未来利率下降，因此通过购买</a:t>
            </a:r>
            <a:r>
              <a:rPr lang="en-US" altLang="zh-CN"/>
              <a:t>200</a:t>
            </a:r>
            <a:r>
              <a:t>手的五年期国债期货来调整组合久期，该国债期货报价为</a:t>
            </a:r>
            <a:r>
              <a:rPr lang="en-US" altLang="zh-CN"/>
              <a:t>105</a:t>
            </a:r>
            <a:r>
              <a:t>元，久期为</a:t>
            </a:r>
            <a:r>
              <a:rPr lang="en-US" altLang="zh-CN"/>
              <a:t>4.8</a:t>
            </a:r>
            <a:r>
              <a:t>，则调整后该债券组合的久期为多少？</a:t>
            </a:r>
          </a:p>
          <a:p>
            <a:pPr marL="0" indent="0">
              <a:buNone/>
            </a:pPr>
          </a:p>
        </p:txBody>
      </p:sp>
      <p:graphicFrame>
        <p:nvGraphicFramePr>
          <p:cNvPr id="4" name="对象 3">
            <a:hlinkClick r:id="" action="ppaction://ole?verb="/>
          </p:cNvPr>
          <p:cNvGraphicFramePr>
            <a:graphicFrameLocks noChangeAspect="1"/>
          </p:cNvGraphicFramePr>
          <p:nvPr/>
        </p:nvGraphicFramePr>
        <p:xfrm>
          <a:off x="1839595" y="2946718"/>
          <a:ext cx="7901940" cy="2024380"/>
        </p:xfrm>
        <a:graphic>
          <a:graphicData uri="http://schemas.openxmlformats.org/presentationml/2006/ole">
            <mc:AlternateContent xmlns:mc="http://schemas.openxmlformats.org/markup-compatibility/2006">
              <mc:Choice xmlns:v="urn:schemas-microsoft-com:vml" Requires="v">
                <p:oleObj spid="_x0000_s1025" name="" r:id="rId1" imgW="4216400" imgH="1079500" progId="Equation.KSEE3">
                  <p:embed/>
                </p:oleObj>
              </mc:Choice>
              <mc:Fallback>
                <p:oleObj name="" r:id="rId1" imgW="4216400" imgH="1079500" progId="Equation.KSEE3">
                  <p:embed/>
                  <p:pic>
                    <p:nvPicPr>
                      <p:cNvPr id="0" name="图片 1024"/>
                      <p:cNvPicPr/>
                      <p:nvPr/>
                    </p:nvPicPr>
                    <p:blipFill>
                      <a:blip r:embed="rId2"/>
                      <a:stretch>
                        <a:fillRect/>
                      </a:stretch>
                    </p:blipFill>
                    <p:spPr>
                      <a:xfrm>
                        <a:off x="1839595" y="2946718"/>
                        <a:ext cx="7901940" cy="2024380"/>
                      </a:xfrm>
                      <a:prstGeom prst="rect">
                        <a:avLst/>
                      </a:prstGeom>
                    </p:spPr>
                  </p:pic>
                </p:oleObj>
              </mc:Fallback>
            </mc:AlternateContent>
          </a:graphicData>
        </a:graphic>
      </p:graphicFrame>
    </p:spTree>
    <p:custDataLst>
      <p:tags r:id="rId3"/>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久期管理策略</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【例】假设某债券投资组合的价值是</a:t>
            </a:r>
            <a:r>
              <a:rPr lang="en-US" altLang="zh-CN"/>
              <a:t>10</a:t>
            </a:r>
            <a:r>
              <a:t>亿元，久期为</a:t>
            </a:r>
            <a:r>
              <a:rPr lang="en-US" altLang="zh-CN"/>
              <a:t>12.8</a:t>
            </a:r>
            <a:r>
              <a:t>，预期未来债券市场利率将有较大波动，为降低投资组合波动，希望降低久期至</a:t>
            </a:r>
            <a:r>
              <a:rPr lang="en-US" altLang="zh-CN"/>
              <a:t>3.2</a:t>
            </a:r>
            <a:r>
              <a:t>。当前国债期货报价为</a:t>
            </a:r>
            <a:r>
              <a:rPr lang="en-US" altLang="zh-CN"/>
              <a:t>110</a:t>
            </a:r>
            <a:r>
              <a:t>元，久期为</a:t>
            </a:r>
            <a:r>
              <a:rPr lang="en-US" altLang="zh-CN"/>
              <a:t>6.4</a:t>
            </a:r>
            <a:r>
              <a:t>。投资经理应如何操作？</a:t>
            </a:r>
          </a:p>
          <a:p>
            <a:pPr marL="0" indent="0">
              <a:buNone/>
            </a:pPr>
          </a:p>
          <a:p>
            <a:pPr marL="0" indent="0">
              <a:buNone/>
            </a:pPr>
          </a:p>
          <a:p>
            <a:pPr marL="0" indent="0">
              <a:buNone/>
            </a:pPr>
          </a:p>
          <a:p>
            <a:pPr marL="0" indent="0">
              <a:buNone/>
            </a:pPr>
          </a:p>
          <a:p>
            <a:pPr marL="0" indent="0">
              <a:buNone/>
            </a:pPr>
          </a:p>
          <a:p>
            <a:pPr marL="0" indent="0">
              <a:buNone/>
            </a:pPr>
            <a:r>
              <a:t>即应该卖出国债期货合约</a:t>
            </a:r>
            <a:r>
              <a:rPr lang="en-US" altLang="zh-CN"/>
              <a:t>1364</a:t>
            </a:r>
            <a:r>
              <a:t>份。</a:t>
            </a:r>
          </a:p>
          <a:p>
            <a:pPr marL="0" indent="0">
              <a:buNone/>
            </a:pPr>
            <a:r>
              <a:t>若希望将组合久期调整为</a:t>
            </a:r>
            <a:r>
              <a:rPr lang="en-US" altLang="zh-CN"/>
              <a:t>0</a:t>
            </a:r>
            <a:r>
              <a:t>，则该问题即变为套期保值问题。</a:t>
            </a:r>
          </a:p>
        </p:txBody>
      </p:sp>
      <p:graphicFrame>
        <p:nvGraphicFramePr>
          <p:cNvPr id="5" name="对象 4">
            <a:hlinkClick r:id="" action="ppaction://ole?verb="/>
          </p:cNvPr>
          <p:cNvGraphicFramePr>
            <a:graphicFrameLocks noChangeAspect="1"/>
          </p:cNvGraphicFramePr>
          <p:nvPr/>
        </p:nvGraphicFramePr>
        <p:xfrm>
          <a:off x="1870710" y="2715578"/>
          <a:ext cx="7030085" cy="2308860"/>
        </p:xfrm>
        <a:graphic>
          <a:graphicData uri="http://schemas.openxmlformats.org/presentationml/2006/ole">
            <mc:AlternateContent xmlns:mc="http://schemas.openxmlformats.org/markup-compatibility/2006">
              <mc:Choice xmlns:v="urn:schemas-microsoft-com:vml" Requires="v">
                <p:oleObj spid="_x0000_s2049" name="" r:id="rId1" imgW="3288665" imgH="1079500" progId="Equation.KSEE3">
                  <p:embed/>
                </p:oleObj>
              </mc:Choice>
              <mc:Fallback>
                <p:oleObj name="" r:id="rId1" imgW="3288665" imgH="1079500" progId="Equation.KSEE3">
                  <p:embed/>
                  <p:pic>
                    <p:nvPicPr>
                      <p:cNvPr id="0" name="图片 2048"/>
                      <p:cNvPicPr/>
                      <p:nvPr/>
                    </p:nvPicPr>
                    <p:blipFill>
                      <a:blip r:embed="rId2"/>
                      <a:stretch>
                        <a:fillRect/>
                      </a:stretch>
                    </p:blipFill>
                    <p:spPr>
                      <a:xfrm>
                        <a:off x="1870710" y="2715578"/>
                        <a:ext cx="7030085" cy="2308860"/>
                      </a:xfrm>
                      <a:prstGeom prst="rect">
                        <a:avLst/>
                      </a:prstGeom>
                    </p:spPr>
                  </p:pic>
                </p:oleObj>
              </mc:Fallback>
            </mc:AlternateContent>
          </a:graphicData>
        </a:graphic>
      </p:graphicFrame>
    </p:spTree>
    <p:custDataLst>
      <p:tags r:id="rId3"/>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资产配置策略</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投</a:t>
            </a:r>
            <a:r>
              <a:t>资者可根据自身对利率曲线变动的预期，运用利率衍生工具来代替债券投资，可以更加迅速地调整久期、凸性，减少资金的占用，还可以设计策略来增加收益。</a:t>
            </a:r>
          </a:p>
          <a:p>
            <a:pPr marL="0" indent="0">
              <a:buNone/>
            </a:pPr>
            <a:r>
              <a:t>     收益率曲线的变动可以分为三类：</a:t>
            </a:r>
          </a:p>
          <a:p>
            <a:pPr>
              <a:buFont typeface="Wingdings" panose="05000000000000000000" charset="0"/>
              <a:buChar char="n"/>
            </a:pPr>
            <a:r>
              <a:t> 水平移动：各期限的收益率都将向同一方向变动，变动幅度大致相当。</a:t>
            </a:r>
          </a:p>
          <a:p>
            <a:pPr>
              <a:buFont typeface="Wingdings" panose="05000000000000000000" charset="0"/>
              <a:buChar char="n"/>
            </a:pPr>
            <a:r>
              <a:t> 斜率变动：长期利率变动与短期利率变动存在差异，变动幅度不同，引起长短利差发生变化。</a:t>
            </a:r>
          </a:p>
          <a:p>
            <a:pPr>
              <a:buFont typeface="Wingdings" panose="05000000000000000000" charset="0"/>
              <a:buChar char="n"/>
            </a:pPr>
            <a:r>
              <a:t> 曲度变化：中间期限的利率向上移动，长短期限的利率向下移动；或中间期限的利率向下移动，长短期限的利率向上移动。</a:t>
            </a:r>
          </a:p>
          <a:p>
            <a:pPr marL="0" indent="0">
              <a:buFont typeface="Wingdings" panose="05000000000000000000" charset="0"/>
              <a:buNone/>
            </a:pPr>
            <a:r>
              <a:t>   投资者根据对利率期限的变动的预测，交易相应期限的期货合约，进行资产配置。</a:t>
            </a:r>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第六章 金融期货及衍生品</a:t>
            </a:r>
            <a:r>
              <a:rPr lang="zh-CN" altLang="en-US" sz="5400" b="0" spc="0" dirty="0">
                <a:solidFill>
                  <a:schemeClr val="tx1"/>
                </a:solidFill>
                <a:effectLst>
                  <a:outerShdw blurRad="38100" dist="38100" dir="2700000" algn="tl">
                    <a:srgbClr val="000000">
                      <a:alpha val="43137"/>
                    </a:srgbClr>
                  </a:outerShdw>
                </a:effectLst>
                <a:latin typeface="+mj-lt"/>
                <a:ea typeface="+mj-ea"/>
              </a:rPr>
              <a:t>应用</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第三节 汇率类衍生品应用</a:t>
            </a:r>
            <a:endParaRPr lang="zh-CN" altLang="en-US"/>
          </a:p>
        </p:txBody>
      </p:sp>
    </p:spTree>
    <p:custDataLst>
      <p:tags r:id="rId3"/>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汇率类衍生品应用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endParaRPr lang="en-US" altLang="zh-CN"/>
          </a:p>
        </p:txBody>
      </p:sp>
      <p:sp>
        <p:nvSpPr>
          <p:cNvPr id="4" name="内容占位符 2"/>
          <p:cNvSpPr>
            <a:spLocks noGrp="1"/>
          </p:cNvSpPr>
          <p:nvPr/>
        </p:nvSpPr>
        <p:spPr>
          <a:xfrm>
            <a:off x="735400" y="1617400"/>
            <a:ext cx="10969200" cy="4759200"/>
          </a:xfrm>
          <a:prstGeom prst="rect">
            <a:avLst/>
          </a:prstGeo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CN"/>
              <a:t>     </a:t>
            </a:r>
            <a:r>
              <a:t>汇率类衍生品，主要是指以汇率为标的的期货、期权、远期和互换等。</a:t>
            </a:r>
          </a:p>
          <a:p>
            <a:pPr marL="0" indent="0">
              <a:buNone/>
            </a:pPr>
            <a:r>
              <a:t>     金融机构和从事国际业务的实体企业是汇率类衍生品的主要交易者。</a:t>
            </a:r>
          </a:p>
          <a:p>
            <a:pPr marL="0" indent="0">
              <a:buNone/>
            </a:pPr>
            <a:r>
              <a:t>     从市场份额上看，大部分的汇率类衍生品在交易所场外市场成交。</a:t>
            </a:r>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汇率类衍生品应用</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进出口贸易</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endParaRPr lang="en-US" altLang="zh-CN"/>
          </a:p>
        </p:txBody>
      </p:sp>
      <p:sp>
        <p:nvSpPr>
          <p:cNvPr id="4" name="内容占位符 2"/>
          <p:cNvSpPr>
            <a:spLocks noGrp="1"/>
          </p:cNvSpPr>
          <p:nvPr/>
        </p:nvSpPr>
        <p:spPr>
          <a:xfrm>
            <a:off x="735400" y="1617400"/>
            <a:ext cx="10969200" cy="4759200"/>
          </a:xfrm>
          <a:prstGeom prst="rect">
            <a:avLst/>
          </a:prstGeo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t>【例】</a:t>
            </a:r>
            <a:r>
              <a:rPr lang="en-US" altLang="zh-CN"/>
              <a:t>A</a:t>
            </a:r>
            <a:r>
              <a:t>企业为中国的一家家具制造企业。作为出口方，</a:t>
            </a:r>
            <a:r>
              <a:rPr lang="en-US" altLang="zh-CN"/>
              <a:t>A</a:t>
            </a:r>
            <a:r>
              <a:t>企业于</a:t>
            </a:r>
            <a:r>
              <a:rPr lang="en-US" altLang="zh-CN"/>
              <a:t>1</a:t>
            </a:r>
            <a:r>
              <a:t>月份签订了一笔出口合同，约定三个月后交付</a:t>
            </a:r>
            <a:r>
              <a:rPr lang="en-US" altLang="zh-CN"/>
              <a:t>200</a:t>
            </a:r>
            <a:r>
              <a:t>万美元价值的家具，而进口方则分两次支付</a:t>
            </a:r>
            <a:r>
              <a:rPr lang="en-US" altLang="zh-CN"/>
              <a:t>200</a:t>
            </a:r>
            <a:r>
              <a:t>万美元货款：第一次是三个月后按照合同约定支付</a:t>
            </a:r>
            <a:r>
              <a:rPr lang="en-US" altLang="zh-CN"/>
              <a:t>120</a:t>
            </a:r>
            <a:r>
              <a:t>万美元，第二次是在第一次支付后一个月再将剩余的</a:t>
            </a:r>
            <a:r>
              <a:rPr lang="en-US" altLang="zh-CN"/>
              <a:t>80</a:t>
            </a:r>
            <a:r>
              <a:t>万美元尾款支付完毕。</a:t>
            </a:r>
            <a:r>
              <a:rPr lang="en-US" altLang="zh-CN"/>
              <a:t>A</a:t>
            </a:r>
            <a:r>
              <a:t>企业认为未来半年美元兑人民币有贬值的可能。为了避免未来有可能产生的汇率损失，</a:t>
            </a:r>
            <a:r>
              <a:rPr lang="en-US" altLang="zh-CN"/>
              <a:t>A</a:t>
            </a:r>
            <a:r>
              <a:t>企业应如何进行汇率风险的控制与管理？</a:t>
            </a:r>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汇率类衍生品应用</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进出口贸易</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endParaRPr lang="en-US" altLang="zh-CN"/>
          </a:p>
        </p:txBody>
      </p:sp>
      <p:sp>
        <p:nvSpPr>
          <p:cNvPr id="4" name="内容占位符 2"/>
          <p:cNvSpPr>
            <a:spLocks noGrp="1"/>
          </p:cNvSpPr>
          <p:nvPr/>
        </p:nvSpPr>
        <p:spPr>
          <a:xfrm>
            <a:off x="735400" y="1617400"/>
            <a:ext cx="10969200" cy="4759200"/>
          </a:xfrm>
          <a:prstGeom prst="rect">
            <a:avLst/>
          </a:prstGeo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t>【例】上海某刚体企业</a:t>
            </a:r>
            <a:r>
              <a:rPr lang="en-US" altLang="zh-CN"/>
              <a:t>A</a:t>
            </a:r>
            <a:r>
              <a:t>向澳大利亚的</a:t>
            </a:r>
            <a:r>
              <a:rPr lang="en-US" altLang="zh-CN"/>
              <a:t>B</a:t>
            </a:r>
            <a:r>
              <a:t>企业购入一批总价值</a:t>
            </a:r>
            <a:r>
              <a:rPr lang="en-US" altLang="zh-CN"/>
              <a:t>1100</a:t>
            </a:r>
            <a:r>
              <a:t>万美元的铁矿石。双方约定在支付</a:t>
            </a:r>
            <a:r>
              <a:rPr lang="en-US" altLang="zh-CN"/>
              <a:t>100</a:t>
            </a:r>
            <a:r>
              <a:t>万元美金后，</a:t>
            </a:r>
            <a:r>
              <a:rPr lang="en-US" altLang="zh-CN"/>
              <a:t>B</a:t>
            </a:r>
            <a:r>
              <a:t>企业开始发货，待货物全部交割后再支付余款。整个发运和交割过程持续一年。考虑到这段时间人民币有贬值的可能，</a:t>
            </a:r>
            <a:r>
              <a:rPr lang="en-US" altLang="zh-CN"/>
              <a:t>A</a:t>
            </a:r>
            <a:r>
              <a:t>企业决定在期权市场上买入美元看涨期权，执行汇率为</a:t>
            </a:r>
            <a:r>
              <a:rPr lang="en-US" altLang="zh-CN"/>
              <a:t>6.60</a:t>
            </a:r>
            <a:r>
              <a:t>，期权费为</a:t>
            </a:r>
            <a:r>
              <a:rPr lang="en-US" altLang="zh-CN"/>
              <a:t>7.2</a:t>
            </a:r>
            <a:r>
              <a:t>万美元。</a:t>
            </a:r>
          </a:p>
          <a:p>
            <a:pPr marL="0" indent="0">
              <a:buNone/>
            </a:pPr>
          </a:p>
          <a:p>
            <a:pPr marL="0" indent="0">
              <a:buNone/>
            </a:pPr>
            <a:r>
              <a:rPr lang="en-US" altLang="zh-CN"/>
              <a:t>A</a:t>
            </a:r>
            <a:r>
              <a:t>企业为防范本币贬值（外币升值）带来的风险，还可以采取卖出本币外汇看涨期权，以及各种期权组合策略等方式。</a:t>
            </a:r>
          </a:p>
          <a:p>
            <a:pPr marL="0" indent="0">
              <a:buNone/>
            </a:pPr>
          </a:p>
          <a:p>
            <a:pPr marL="0" indent="0">
              <a:buNone/>
            </a:pPr>
            <a:r>
              <a:t>思考：</a:t>
            </a:r>
            <a:r>
              <a:rPr lang="en-US" altLang="zh-CN"/>
              <a:t>A</a:t>
            </a:r>
            <a:r>
              <a:t>企业买入美元看涨期权与卖出本币看涨期权（美元看跌期权）套保结果上有何差别？</a:t>
            </a:r>
          </a:p>
        </p:txBody>
      </p:sp>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汇率类衍生品应用——金融机构外汇业务</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rPr lang="zh-CN" altLang="en-US"/>
              <a:t>对商业银行而言，进出口商或其他客户进行远期外汇交易规避或转嫁风险的同时，就是银行承担风险的开始。</a:t>
            </a:r>
            <a:endParaRPr lang="zh-CN" altLang="en-US"/>
          </a:p>
          <a:p>
            <a:pPr marL="0" indent="0">
              <a:buNone/>
            </a:pPr>
            <a:r>
              <a:rPr lang="zh-CN" altLang="en-US"/>
              <a:t>      商业银行之所以有风险，是因为它在与客户进行交易后，会产生外汇</a:t>
            </a:r>
            <a:r>
              <a:rPr lang="en-US" altLang="zh-CN"/>
              <a:t>“</a:t>
            </a:r>
            <a:r>
              <a:t>综合持有额</a:t>
            </a:r>
            <a:r>
              <a:rPr lang="en-US" altLang="zh-CN"/>
              <a:t>”</a:t>
            </a:r>
            <a:r>
              <a:t>或称总头寸，这期间难免会出现期汇和现汇的超买或超卖，因此商业银行就处于汇率变动的风险之中。</a:t>
            </a:r>
          </a:p>
          <a:p>
            <a:pPr marL="0" indent="0">
              <a:buNone/>
            </a:pPr>
            <a:r>
              <a:t>     为规避外汇风险，对不同货币头寸的盈缺要进行抛补，以求外汇头寸平衡。</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权</a:t>
            </a:r>
            <a:r>
              <a:rPr lang="zh-CN" altLang="en-US" sz="2800" spc="0">
                <a:solidFill>
                  <a:schemeClr val="tx1"/>
                </a:solidFill>
                <a:effectLst>
                  <a:outerShdw blurRad="38100" dist="38100" dir="2700000" algn="tl">
                    <a:srgbClr val="000000">
                      <a:alpha val="43137"/>
                    </a:srgbClr>
                  </a:outerShdw>
                </a:effectLst>
                <a:latin typeface="+mj-lt"/>
                <a:ea typeface="+mj-ea"/>
              </a:rPr>
              <a:t>益类衍生品应用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本节介绍的权益类衍生产品的应用策略有</a:t>
            </a:r>
          </a:p>
          <a:p>
            <a:pPr>
              <a:buFont typeface="Wingdings" panose="05000000000000000000" charset="0"/>
              <a:buChar char="n"/>
            </a:pPr>
            <a:r>
              <a:rPr lang="en-US" altLang="zh-CN"/>
              <a:t> </a:t>
            </a:r>
            <a:r>
              <a:t>阿尔法策略</a:t>
            </a:r>
          </a:p>
          <a:p>
            <a:pPr>
              <a:buFont typeface="Wingdings" panose="05000000000000000000" charset="0"/>
              <a:buChar char="n"/>
            </a:pPr>
            <a:r>
              <a:t> 指数化策略</a:t>
            </a:r>
          </a:p>
          <a:p>
            <a:pPr>
              <a:buFont typeface="Wingdings" panose="05000000000000000000" charset="0"/>
              <a:buChar char="n"/>
            </a:pPr>
            <a:r>
              <a:t> 现金资产证券化策略</a:t>
            </a:r>
          </a:p>
          <a:p>
            <a:pPr>
              <a:buFont typeface="Wingdings" panose="05000000000000000000" charset="0"/>
              <a:buChar char="n"/>
            </a:pPr>
            <a:r>
              <a:t> 备兑看涨期权策略</a:t>
            </a:r>
          </a:p>
          <a:p>
            <a:pPr>
              <a:buFont typeface="Wingdings" panose="05000000000000000000" charset="0"/>
              <a:buChar char="n"/>
            </a:pPr>
            <a:r>
              <a:t> 保护性看跌期权策略</a:t>
            </a: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汇率类衍生品应用——金融机构外汇业务</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例】国内某银行是一家跨国银行，在纽约的分支机构可以经营各种外币业务，如外汇买卖、外币存贷款等。其外币资金的来源由外币的存款、外币借款取得，其中，外币的借款可以向非金融企业、同业银行以及中央银行借入。</a:t>
            </a:r>
          </a:p>
          <a:p>
            <a:pPr marL="0" indent="0">
              <a:buNone/>
            </a:pPr>
            <a:r>
              <a:t>      </a:t>
            </a:r>
            <a:r>
              <a:rPr lang="en-US" altLang="zh-CN"/>
              <a:t>2104</a:t>
            </a:r>
            <a:r>
              <a:t>年</a:t>
            </a:r>
            <a:r>
              <a:rPr lang="en-US" altLang="zh-CN"/>
              <a:t>9</a:t>
            </a:r>
            <a:r>
              <a:t>月</a:t>
            </a:r>
            <a:r>
              <a:rPr lang="en-US" altLang="zh-CN"/>
              <a:t>7</a:t>
            </a:r>
            <a:r>
              <a:t>日，由于其经营需要向国外某银行借款</a:t>
            </a:r>
            <a:r>
              <a:rPr lang="en-US" altLang="zh-CN"/>
              <a:t>1500</a:t>
            </a:r>
            <a:r>
              <a:t>万美元，借款期限为</a:t>
            </a:r>
            <a:r>
              <a:rPr lang="en-US" altLang="zh-CN"/>
              <a:t>1</a:t>
            </a:r>
            <a:r>
              <a:t>年。该银行估计于到期时美元资产不足，需要用人民币兑换成</a:t>
            </a:r>
            <a:r>
              <a:rPr lang="en-US" altLang="zh-CN"/>
              <a:t>1000</a:t>
            </a:r>
            <a:r>
              <a:t>万美元来偿还借款，已知</a:t>
            </a:r>
            <a:r>
              <a:rPr lang="en-US" altLang="zh-CN"/>
              <a:t>2014</a:t>
            </a:r>
            <a:r>
              <a:t>年</a:t>
            </a:r>
            <a:r>
              <a:rPr lang="en-US" altLang="zh-CN"/>
              <a:t>9</a:t>
            </a:r>
            <a:r>
              <a:t>月</a:t>
            </a:r>
            <a:r>
              <a:rPr lang="en-US" altLang="zh-CN"/>
              <a:t>7</a:t>
            </a:r>
            <a:r>
              <a:t>日美元兑人民币的汇率为</a:t>
            </a:r>
            <a:r>
              <a:rPr lang="en-US" altLang="zh-CN"/>
              <a:t>7.5411</a:t>
            </a:r>
            <a:r>
              <a:t>。美元和人民币</a:t>
            </a:r>
            <a:r>
              <a:rPr lang="en-US" altLang="zh-CN"/>
              <a:t>1</a:t>
            </a:r>
            <a:r>
              <a:t>年期无风险利率分别为</a:t>
            </a:r>
            <a:r>
              <a:rPr lang="en-US" altLang="zh-CN"/>
              <a:t>5.22813%</a:t>
            </a:r>
            <a:r>
              <a:t>和</a:t>
            </a:r>
            <a:r>
              <a:rPr lang="en-US" altLang="zh-CN"/>
              <a:t>3.7808%</a:t>
            </a:r>
            <a:r>
              <a:t>。</a:t>
            </a:r>
          </a:p>
          <a:p>
            <a:pPr marL="0" indent="0">
              <a:buNone/>
            </a:pPr>
          </a:p>
          <a:p>
            <a:pPr marL="0" indent="0">
              <a:buNone/>
            </a:pPr>
            <a:r>
              <a:t>     商业银行可以通过外汇远期、期货和期权对汇率风险进行管理。</a:t>
            </a:r>
          </a:p>
        </p:txBody>
      </p:sp>
    </p:spTree>
    <p:custDataLst>
      <p:tags r:id="rId1"/>
    </p:custData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本章小结</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金融衍生品的应用分为以下几类：</a:t>
            </a:r>
          </a:p>
          <a:p>
            <a:pPr>
              <a:buFont typeface="Wingdings" panose="05000000000000000000" charset="0"/>
              <a:buChar char="n"/>
            </a:pPr>
            <a:r>
              <a:t> 套期保值类</a:t>
            </a:r>
          </a:p>
          <a:p>
            <a:pPr>
              <a:buFont typeface="Wingdings" panose="05000000000000000000" charset="0"/>
              <a:buChar char="n"/>
            </a:pPr>
            <a:r>
              <a:t> 套利交易（或基差交易）类</a:t>
            </a:r>
          </a:p>
          <a:p>
            <a:pPr>
              <a:buFont typeface="Wingdings" panose="05000000000000000000" charset="0"/>
              <a:buChar char="n"/>
            </a:pPr>
            <a:r>
              <a:t> 利用衍生品走势与现货价格走势一致及低保资金的特点，在某种程度上替代现货投资</a:t>
            </a:r>
          </a:p>
          <a:p>
            <a:pPr>
              <a:buFont typeface="Wingdings" panose="05000000000000000000" charset="0"/>
              <a:buChar char="n"/>
            </a:pPr>
            <a:r>
              <a:t> 大型资金调仓时可能面对现货流动性不足，而利用期货流动性强的特点，可作为调仓时的缓冲</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阿尔法策略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投资组合的总体收益可以分为两部分：</a:t>
            </a:r>
          </a:p>
          <a:p>
            <a:pPr marL="0" indent="0">
              <a:buNone/>
            </a:pPr>
            <a:r>
              <a:rPr lang="en-US" altLang="zh-CN"/>
              <a:t>1. </a:t>
            </a:r>
            <a:r>
              <a:t>来自市场系统性风险相匹配的市场收益，即来自</a:t>
            </a:r>
            <a:r>
              <a:rPr lang="en-US" altLang="zh-CN"/>
              <a:t>β</a:t>
            </a:r>
            <a:r>
              <a:t>的收益；</a:t>
            </a:r>
          </a:p>
          <a:p>
            <a:pPr marL="0" indent="0">
              <a:buNone/>
            </a:pPr>
            <a:r>
              <a:rPr lang="en-US" altLang="zh-CN"/>
              <a:t>2. </a:t>
            </a:r>
            <a:r>
              <a:t>来自投资组合管理者个人操作水平和技巧的超额收益，也称为</a:t>
            </a:r>
            <a:r>
              <a:rPr lang="en-US" altLang="zh-CN"/>
              <a:t>α</a:t>
            </a:r>
            <a:r>
              <a:t>收益。</a:t>
            </a:r>
            <a:endParaRPr lang="en-US" altLang="zh-CN"/>
          </a:p>
          <a:p>
            <a:pPr marL="0" indent="0">
              <a:buNone/>
            </a:pPr>
            <a:endParaRPr lang="en-US" altLang="zh-CN"/>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11575" y="441395"/>
            <a:ext cx="10969200" cy="705600"/>
          </a:xfrm>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阿尔法策略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11575" y="1400865"/>
            <a:ext cx="10969200" cy="4759200"/>
          </a:xfrm>
        </p:spPr>
        <p:txBody>
          <a:bodyPr/>
          <a:p>
            <a:pPr marL="0" indent="0">
              <a:buNone/>
            </a:pPr>
            <a:r>
              <a:rPr lang="en-US" altLang="zh-CN"/>
              <a:t>      </a:t>
            </a:r>
            <a:r>
              <a:t>通过卖空期货、期权等衍生品，投资者可以将投资组合的市场收益和超额收益分离，在获取超额收益的同时，规避系统风险，这就是使用衍生工具的阿尔法策略。</a:t>
            </a:r>
            <a:endParaRPr lang="en-US" altLang="zh-CN"/>
          </a:p>
          <a:p>
            <a:pPr marL="0" indent="0">
              <a:buNone/>
            </a:pPr>
            <a:endParaRPr lang="en-US" altLang="zh-CN"/>
          </a:p>
        </p:txBody>
      </p:sp>
      <p:grpSp>
        <p:nvGrpSpPr>
          <p:cNvPr id="16" name="组合 15"/>
          <p:cNvGrpSpPr/>
          <p:nvPr/>
        </p:nvGrpSpPr>
        <p:grpSpPr>
          <a:xfrm>
            <a:off x="1826895" y="2646680"/>
            <a:ext cx="7744460" cy="3244215"/>
            <a:chOff x="2070" y="4033"/>
            <a:chExt cx="12196" cy="5109"/>
          </a:xfrm>
        </p:grpSpPr>
        <p:sp>
          <p:nvSpPr>
            <p:cNvPr id="4" name="圆角矩形 3"/>
            <p:cNvSpPr/>
            <p:nvPr/>
          </p:nvSpPr>
          <p:spPr>
            <a:xfrm>
              <a:off x="2070" y="4905"/>
              <a:ext cx="3714" cy="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现货组合多头</a:t>
              </a:r>
              <a:endParaRPr lang="zh-CN" altLang="en-US"/>
            </a:p>
          </p:txBody>
        </p:sp>
        <p:sp>
          <p:nvSpPr>
            <p:cNvPr id="5" name="圆角矩形 4"/>
            <p:cNvSpPr/>
            <p:nvPr/>
          </p:nvSpPr>
          <p:spPr>
            <a:xfrm>
              <a:off x="2070" y="7647"/>
              <a:ext cx="3714" cy="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股指期货空头</a:t>
              </a:r>
              <a:endParaRPr lang="zh-CN" altLang="en-US"/>
            </a:p>
          </p:txBody>
        </p:sp>
        <p:sp>
          <p:nvSpPr>
            <p:cNvPr id="6" name="圆角矩形 5"/>
            <p:cNvSpPr/>
            <p:nvPr/>
          </p:nvSpPr>
          <p:spPr>
            <a:xfrm>
              <a:off x="7094" y="4033"/>
              <a:ext cx="2605" cy="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Alpha</a:t>
              </a:r>
              <a:endParaRPr lang="en-US" altLang="zh-CN"/>
            </a:p>
          </p:txBody>
        </p:sp>
        <p:sp>
          <p:nvSpPr>
            <p:cNvPr id="7" name="圆角矩形 6"/>
            <p:cNvSpPr/>
            <p:nvPr/>
          </p:nvSpPr>
          <p:spPr>
            <a:xfrm>
              <a:off x="7094" y="5840"/>
              <a:ext cx="2605" cy="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Beta</a:t>
              </a:r>
              <a:endParaRPr lang="en-US" altLang="zh-CN"/>
            </a:p>
          </p:txBody>
        </p:sp>
        <p:sp>
          <p:nvSpPr>
            <p:cNvPr id="8" name="圆角矩形 7"/>
            <p:cNvSpPr/>
            <p:nvPr/>
          </p:nvSpPr>
          <p:spPr>
            <a:xfrm>
              <a:off x="7094" y="7647"/>
              <a:ext cx="2605" cy="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-Beta</a:t>
              </a:r>
              <a:endParaRPr lang="en-US" altLang="zh-CN"/>
            </a:p>
          </p:txBody>
        </p:sp>
        <p:sp>
          <p:nvSpPr>
            <p:cNvPr id="9" name="圆角矩形 8"/>
            <p:cNvSpPr/>
            <p:nvPr/>
          </p:nvSpPr>
          <p:spPr>
            <a:xfrm>
              <a:off x="11662" y="5831"/>
              <a:ext cx="2605" cy="9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a:t>Alpha</a:t>
              </a:r>
              <a:endParaRPr lang="en-US" altLang="zh-CN"/>
            </a:p>
          </p:txBody>
        </p:sp>
        <p:sp>
          <p:nvSpPr>
            <p:cNvPr id="10" name="矩形 9"/>
            <p:cNvSpPr/>
            <p:nvPr/>
          </p:nvSpPr>
          <p:spPr>
            <a:xfrm>
              <a:off x="6612" y="5348"/>
              <a:ext cx="3512" cy="3795"/>
            </a:xfrm>
            <a:prstGeom prst="rect">
              <a:avLst/>
            </a:prstGeom>
            <a:noFill/>
            <a:ln w="38100">
              <a:solidFill>
                <a:schemeClr val="accent1"/>
              </a:solidFill>
            </a:ln>
            <a:extLst>
              <a:ext uri="{909E8E84-426E-40DD-AFC4-6F175D3DCCD1}">
                <a14:hiddenFill xmlns:a14="http://schemas.microsoft.com/office/drawing/2010/main">
                  <a:solidFill>
                    <a:schemeClr val="accent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1" name="直接箭头连接符 10"/>
            <p:cNvCxnSpPr>
              <a:stCxn id="4" idx="3"/>
              <a:endCxn id="6" idx="1"/>
            </p:cNvCxnSpPr>
            <p:nvPr/>
          </p:nvCxnSpPr>
          <p:spPr>
            <a:xfrm flipV="1">
              <a:off x="5784" y="4528"/>
              <a:ext cx="1310" cy="872"/>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cxnSp>
          <p:nvCxnSpPr>
            <p:cNvPr id="12" name="直接箭头连接符 11"/>
            <p:cNvCxnSpPr>
              <a:endCxn id="7" idx="1"/>
            </p:cNvCxnSpPr>
            <p:nvPr/>
          </p:nvCxnSpPr>
          <p:spPr>
            <a:xfrm>
              <a:off x="5784" y="5400"/>
              <a:ext cx="1310" cy="935"/>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cxnSp>
          <p:nvCxnSpPr>
            <p:cNvPr id="13" name="直接箭头连接符 12"/>
            <p:cNvCxnSpPr>
              <a:endCxn id="8" idx="1"/>
            </p:cNvCxnSpPr>
            <p:nvPr/>
          </p:nvCxnSpPr>
          <p:spPr>
            <a:xfrm>
              <a:off x="5807" y="8134"/>
              <a:ext cx="1287" cy="8"/>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cxnSp>
          <p:nvCxnSpPr>
            <p:cNvPr id="15" name="直接箭头连接符 14"/>
            <p:cNvCxnSpPr/>
            <p:nvPr/>
          </p:nvCxnSpPr>
          <p:spPr>
            <a:xfrm flipV="1">
              <a:off x="9699" y="6317"/>
              <a:ext cx="1963" cy="18"/>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gr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指数化投资策略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在股指期货诞生前，唯一可以实行指数化投资的途径是通过该指数中权重比例购买该指数中的所有股票，或者购买数量较少的一篮子股票来近似模拟市场指数。</a:t>
            </a:r>
          </a:p>
          <a:p>
            <a:pPr marL="0" indent="0">
              <a:buNone/>
            </a:pPr>
            <a:r>
              <a:t>      股指期货的出现，允许投资者创造一种所谓的</a:t>
            </a:r>
            <a:r>
              <a:rPr lang="en-US" altLang="zh-CN"/>
              <a:t>“</a:t>
            </a:r>
            <a:r>
              <a:t>合成指数基金</a:t>
            </a:r>
            <a:r>
              <a:rPr lang="en-US" altLang="zh-CN"/>
              <a:t>”</a:t>
            </a:r>
            <a:r>
              <a:t>，利用买卖股指期货和固定收益债券来构造一个和目标市场指数相同或高于市场指数表现的组合，从而极大地降低了传统投资模式所面临的交易成本及指数跟踪误差。</a:t>
            </a: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指数化投资策略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最</a:t>
            </a:r>
            <a:r>
              <a:t>常用的指数化投资策略有以下几种类型：</a:t>
            </a:r>
          </a:p>
          <a:p>
            <a:pPr marL="0" indent="0">
              <a:buFont typeface="Wingdings" panose="05000000000000000000" charset="0"/>
              <a:buNone/>
            </a:pPr>
            <a:r>
              <a:rPr lang="en-US" altLang="zh-CN"/>
              <a:t>1.</a:t>
            </a:r>
            <a:r>
              <a:t>期货加固定收益债券增值策略</a:t>
            </a:r>
          </a:p>
          <a:p>
            <a:pPr marL="0" indent="0">
              <a:buFont typeface="Wingdings" panose="05000000000000000000" charset="0"/>
              <a:buNone/>
            </a:pPr>
            <a:r>
              <a:rPr lang="en-US" altLang="zh-CN"/>
              <a:t>2.</a:t>
            </a:r>
            <a:r>
              <a:t>期货现货互转套利策略</a:t>
            </a:r>
          </a:p>
          <a:p>
            <a:pPr marL="0" indent="0">
              <a:buFont typeface="Wingdings" panose="05000000000000000000" charset="0"/>
              <a:buNone/>
            </a:pPr>
            <a:r>
              <a:rPr lang="en-US" altLang="zh-CN"/>
              <a:t>3.</a:t>
            </a:r>
            <a:r>
              <a:t>避险策略</a:t>
            </a:r>
          </a:p>
          <a:p>
            <a:pPr marL="0" indent="0">
              <a:buFont typeface="Wingdings" panose="05000000000000000000" charset="0"/>
              <a:buNone/>
            </a:pPr>
            <a:r>
              <a:rPr lang="en-US" altLang="zh-CN"/>
              <a:t>4.</a:t>
            </a:r>
            <a:r>
              <a:t>权益证券市场中立策略</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指数化投资策略</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期货加固定收益债券增值策略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期货加固定收益债券增值策略是资金配置型的，也称为期货加现金增值策略。这种策略是利用股指期货来模拟指数，期货保证金只占用资金一小部分，余下的现金全部投入固定收益产品，以寻求较高的回报。</a:t>
            </a:r>
          </a:p>
          <a:p>
            <a:pPr marL="0" indent="0">
              <a:buNone/>
            </a:pPr>
          </a:p>
          <a:p>
            <a:pPr marL="0" indent="0">
              <a:buNone/>
            </a:pPr>
          </a:p>
        </p:txBody>
      </p:sp>
      <p:grpSp>
        <p:nvGrpSpPr>
          <p:cNvPr id="9" name="组合 8"/>
          <p:cNvGrpSpPr/>
          <p:nvPr/>
        </p:nvGrpSpPr>
        <p:grpSpPr>
          <a:xfrm>
            <a:off x="1617345" y="3355340"/>
            <a:ext cx="8217535" cy="671830"/>
            <a:chOff x="2547" y="6560"/>
            <a:chExt cx="12941" cy="1058"/>
          </a:xfrm>
        </p:grpSpPr>
        <p:sp>
          <p:nvSpPr>
            <p:cNvPr id="4" name="圆角矩形 3"/>
            <p:cNvSpPr/>
            <p:nvPr/>
          </p:nvSpPr>
          <p:spPr>
            <a:xfrm>
              <a:off x="2547" y="6570"/>
              <a:ext cx="3531" cy="1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固定收益证券</a:t>
              </a:r>
              <a:endParaRPr lang="zh-CN" altLang="en-US"/>
            </a:p>
          </p:txBody>
        </p:sp>
        <p:sp>
          <p:nvSpPr>
            <p:cNvPr id="5" name="圆角矩形 4"/>
            <p:cNvSpPr/>
            <p:nvPr/>
          </p:nvSpPr>
          <p:spPr>
            <a:xfrm>
              <a:off x="7203" y="6570"/>
              <a:ext cx="3531" cy="1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股指期货合约</a:t>
              </a:r>
              <a:endParaRPr lang="zh-CN" altLang="en-US"/>
            </a:p>
          </p:txBody>
        </p:sp>
        <p:graphicFrame>
          <p:nvGraphicFramePr>
            <p:cNvPr id="6" name="对象 5">
              <a:hlinkClick r:id="" action="ppaction://ole?verb="/>
            </p:cNvPr>
            <p:cNvGraphicFramePr>
              <a:graphicFrameLocks noChangeAspect="1"/>
            </p:cNvGraphicFramePr>
            <p:nvPr/>
          </p:nvGraphicFramePr>
          <p:xfrm>
            <a:off x="6145" y="6560"/>
            <a:ext cx="1058" cy="1058"/>
          </p:xfrm>
          <a:graphic>
            <a:graphicData uri="http://schemas.openxmlformats.org/presentationml/2006/ole">
              <mc:AlternateContent xmlns:mc="http://schemas.openxmlformats.org/markup-compatibility/2006">
                <mc:Choice xmlns:v="urn:schemas-microsoft-com:vml" Requires="v">
                  <p:oleObj spid="_x0000_s1025" name="" r:id="rId1" imgW="139700" imgH="139700" progId="Equation.KSEE3">
                    <p:embed/>
                  </p:oleObj>
                </mc:Choice>
                <mc:Fallback>
                  <p:oleObj name="" r:id="rId1" imgW="139700" imgH="139700" progId="Equation.KSEE3">
                    <p:embed/>
                    <p:pic>
                      <p:nvPicPr>
                        <p:cNvPr id="0" name="图片 1024"/>
                        <p:cNvPicPr/>
                        <p:nvPr/>
                      </p:nvPicPr>
                      <p:blipFill>
                        <a:blip r:embed="rId2"/>
                        <a:stretch>
                          <a:fillRect/>
                        </a:stretch>
                      </p:blipFill>
                      <p:spPr>
                        <a:xfrm>
                          <a:off x="6145" y="6560"/>
                          <a:ext cx="1058" cy="1058"/>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10734" y="6704"/>
            <a:ext cx="962" cy="770"/>
          </p:xfrm>
          <a:graphic>
            <a:graphicData uri="http://schemas.openxmlformats.org/presentationml/2006/ole">
              <mc:AlternateContent xmlns:mc="http://schemas.openxmlformats.org/markup-compatibility/2006">
                <mc:Choice xmlns:v="urn:schemas-microsoft-com:vml" Requires="v">
                  <p:oleObj spid="_x0000_s8" name="" r:id="rId3" imgW="127000" imgH="101600" progId="Equation.KSEE3">
                    <p:embed/>
                  </p:oleObj>
                </mc:Choice>
                <mc:Fallback>
                  <p:oleObj name="" r:id="rId3" imgW="127000" imgH="101600" progId="Equation.KSEE3">
                    <p:embed/>
                    <p:pic>
                      <p:nvPicPr>
                        <p:cNvPr id="0" name="图片 1024"/>
                        <p:cNvPicPr/>
                        <p:nvPr/>
                      </p:nvPicPr>
                      <p:blipFill>
                        <a:blip r:embed="rId4"/>
                        <a:stretch>
                          <a:fillRect/>
                        </a:stretch>
                      </p:blipFill>
                      <p:spPr>
                        <a:xfrm>
                          <a:off x="10734" y="6704"/>
                          <a:ext cx="962" cy="770"/>
                        </a:xfrm>
                        <a:prstGeom prst="rect">
                          <a:avLst/>
                        </a:prstGeom>
                      </p:spPr>
                    </p:pic>
                  </p:oleObj>
                </mc:Fallback>
              </mc:AlternateContent>
            </a:graphicData>
          </a:graphic>
        </p:graphicFrame>
        <p:sp>
          <p:nvSpPr>
            <p:cNvPr id="10" name="圆角矩形 9"/>
            <p:cNvSpPr/>
            <p:nvPr/>
          </p:nvSpPr>
          <p:spPr>
            <a:xfrm>
              <a:off x="11696" y="6570"/>
              <a:ext cx="3793" cy="1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合成增强型指数基金</a:t>
              </a:r>
              <a:endParaRPr lang="zh-CN" altLang="en-US"/>
            </a:p>
          </p:txBody>
        </p:sp>
      </p:grpSp>
    </p:spTree>
    <p:custDataLst>
      <p:tags r:id="rId5"/>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指数化投资策略</a:t>
            </a:r>
            <a:r>
              <a:rPr lang="en-US" altLang="zh-CN" sz="2800" spc="0">
                <a:solidFill>
                  <a:schemeClr val="tx1"/>
                </a:solidFill>
                <a:effectLst>
                  <a:outerShdw blurRad="38100" dist="38100" dir="2700000" algn="tl">
                    <a:srgbClr val="000000">
                      <a:alpha val="43137"/>
                    </a:srgbClr>
                  </a:outerShdw>
                </a:effectLst>
                <a:latin typeface="+mj-lt"/>
                <a:ea typeface="+mj-ea"/>
              </a:rPr>
              <a:t>——</a:t>
            </a:r>
            <a:r>
              <a:rPr sz="2800" spc="0">
                <a:solidFill>
                  <a:schemeClr val="tx1"/>
                </a:solidFill>
                <a:effectLst>
                  <a:outerShdw blurRad="38100" dist="38100" dir="2700000" algn="tl">
                    <a:srgbClr val="000000">
                      <a:alpha val="43137"/>
                    </a:srgbClr>
                  </a:outerShdw>
                </a:effectLst>
                <a:latin typeface="+mj-lt"/>
                <a:ea typeface="+mj-ea"/>
              </a:rPr>
              <a:t>期货现货互转套利策略</a:t>
            </a:r>
            <a:endParaRPr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期</a:t>
            </a:r>
            <a:r>
              <a:t>货现货互转套利策略是利用期货相对于现货出现一定程度的价差时，期现进行相互转换。这种策略的目的是使总收益除了原来复制指数的收益之外，还可以套取期货被低估的收益。这种策略仍随时持有多头头寸，只是持有的可能是期货，也可能是股票现货。</a:t>
            </a:r>
          </a:p>
          <a:p>
            <a:pPr marL="0" indent="0">
              <a:buNone/>
            </a:pPr>
          </a:p>
        </p:txBody>
      </p:sp>
      <p:sp>
        <p:nvSpPr>
          <p:cNvPr id="4" name="圆角矩形 3"/>
          <p:cNvSpPr/>
          <p:nvPr/>
        </p:nvSpPr>
        <p:spPr>
          <a:xfrm>
            <a:off x="3747770" y="3096260"/>
            <a:ext cx="3529330" cy="665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指数化的股票现货组合</a:t>
            </a:r>
            <a:endParaRPr lang="zh-CN" altLang="en-US"/>
          </a:p>
        </p:txBody>
      </p:sp>
      <p:sp>
        <p:nvSpPr>
          <p:cNvPr id="11" name="圆角矩形 10"/>
          <p:cNvSpPr/>
          <p:nvPr/>
        </p:nvSpPr>
        <p:spPr>
          <a:xfrm>
            <a:off x="3736975" y="4708525"/>
            <a:ext cx="3529330" cy="6654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股指期货合约占</a:t>
            </a:r>
            <a:r>
              <a:rPr lang="en-US" altLang="zh-CN"/>
              <a:t>10%</a:t>
            </a:r>
            <a:endParaRPr lang="en-US" altLang="zh-CN"/>
          </a:p>
          <a:p>
            <a:pPr algn="ctr"/>
            <a:r>
              <a:rPr lang="zh-CN" altLang="en-US"/>
              <a:t>现金或固定收益产品占</a:t>
            </a:r>
            <a:r>
              <a:rPr lang="en-US" altLang="zh-CN"/>
              <a:t>90%</a:t>
            </a:r>
            <a:endParaRPr lang="en-US" altLang="zh-CN"/>
          </a:p>
        </p:txBody>
      </p:sp>
      <p:sp>
        <p:nvSpPr>
          <p:cNvPr id="12" name="左弧形箭头 11"/>
          <p:cNvSpPr/>
          <p:nvPr/>
        </p:nvSpPr>
        <p:spPr>
          <a:xfrm>
            <a:off x="2572385" y="3415665"/>
            <a:ext cx="942975" cy="1642110"/>
          </a:xfrm>
          <a:prstGeom prst="curved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13" name="左弧形箭头 12"/>
          <p:cNvSpPr/>
          <p:nvPr/>
        </p:nvSpPr>
        <p:spPr>
          <a:xfrm rot="10800000">
            <a:off x="7439025" y="3381375"/>
            <a:ext cx="942975" cy="1642110"/>
          </a:xfrm>
          <a:prstGeom prst="curved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14" name="文本框 13"/>
          <p:cNvSpPr txBox="1"/>
          <p:nvPr/>
        </p:nvSpPr>
        <p:spPr>
          <a:xfrm>
            <a:off x="2828290" y="3890645"/>
            <a:ext cx="1753235" cy="521970"/>
          </a:xfrm>
          <a:prstGeom prst="rect">
            <a:avLst/>
          </a:prstGeom>
          <a:noFill/>
        </p:spPr>
        <p:txBody>
          <a:bodyPr wrap="square" rtlCol="0">
            <a:spAutoFit/>
          </a:bodyPr>
          <a:p>
            <a:r>
              <a:rPr lang="zh-CN" altLang="en-US" sz="1400"/>
              <a:t>逆价差</a:t>
            </a:r>
            <a:endParaRPr lang="zh-CN" altLang="en-US" sz="1400"/>
          </a:p>
          <a:p>
            <a:r>
              <a:rPr lang="zh-CN" altLang="en-US" sz="1400"/>
              <a:t>期货被低估</a:t>
            </a:r>
            <a:endParaRPr lang="zh-CN" altLang="en-US" sz="1400"/>
          </a:p>
        </p:txBody>
      </p:sp>
      <p:sp>
        <p:nvSpPr>
          <p:cNvPr id="15" name="文本框 14"/>
          <p:cNvSpPr txBox="1"/>
          <p:nvPr/>
        </p:nvSpPr>
        <p:spPr>
          <a:xfrm>
            <a:off x="7266305" y="3975735"/>
            <a:ext cx="1753235" cy="521970"/>
          </a:xfrm>
          <a:prstGeom prst="rect">
            <a:avLst/>
          </a:prstGeom>
          <a:noFill/>
        </p:spPr>
        <p:txBody>
          <a:bodyPr wrap="square" rtlCol="0">
            <a:spAutoFit/>
          </a:bodyPr>
          <a:p>
            <a:r>
              <a:rPr lang="zh-CN" altLang="en-US" sz="1400"/>
              <a:t>正价差</a:t>
            </a:r>
            <a:endParaRPr lang="zh-CN" altLang="en-US" sz="1400"/>
          </a:p>
          <a:p>
            <a:r>
              <a:rPr lang="zh-CN" altLang="en-US" sz="1400"/>
              <a:t>期货被高估</a:t>
            </a:r>
            <a:endParaRPr lang="zh-CN" altLang="en-US" sz="1400"/>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BEAUTIFY_FLAG" val="#wm#"/>
  <p:tag name="KSO_WM_TEMPLATE_CATEGORY" val="custom"/>
  <p:tag name="KSO_WM_TEMPLATE_INDEX" val="20205176"/>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KSO_WM_BEAUTIFY_FLAG" val="#wm#"/>
  <p:tag name="KSO_WM_TEMPLATE_CATEGORY" val="custom"/>
  <p:tag name="KSO_WM_TEMPLATE_INDEX" val="20205176"/>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81.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82.xml><?xml version="1.0" encoding="utf-8"?>
<p:tagLst xmlns:p="http://schemas.openxmlformats.org/presentationml/2006/main">
  <p:tag name="KSO_WM_BEAUTIFY_FLAG" val="#wm#"/>
  <p:tag name="KSO_WM_TEMPLATE_CATEGORY" val="custom"/>
  <p:tag name="KSO_WM_TEMPLATE_INDEX" val="20205176"/>
</p:tagLst>
</file>

<file path=ppt/tags/tag83.xml><?xml version="1.0" encoding="utf-8"?>
<p:tagLst xmlns:p="http://schemas.openxmlformats.org/presentationml/2006/main">
  <p:tag name="KSO_WM_BEAUTIFY_FLAG" val="#wm#"/>
  <p:tag name="KSO_WM_TEMPLATE_CATEGORY" val="custom"/>
  <p:tag name="KSO_WM_TEMPLATE_INDEX" val="20205176"/>
</p:tagLst>
</file>

<file path=ppt/tags/tag84.xml><?xml version="1.0" encoding="utf-8"?>
<p:tagLst xmlns:p="http://schemas.openxmlformats.org/presentationml/2006/main">
  <p:tag name="KSO_WM_BEAUTIFY_FLAG" val="#wm#"/>
  <p:tag name="KSO_WM_TEMPLATE_CATEGORY" val="custom"/>
  <p:tag name="KSO_WM_TEMPLATE_INDEX" val="20205176"/>
</p:tagLst>
</file>

<file path=ppt/tags/tag85.xml><?xml version="1.0" encoding="utf-8"?>
<p:tagLst xmlns:p="http://schemas.openxmlformats.org/presentationml/2006/main">
  <p:tag name="KSO_WM_UNIT_TABLE_BEAUTIFY" val="smartTable{e89e78a0-eb9e-4630-a6a2-49880474590c}"/>
</p:tagLst>
</file>

<file path=ppt/tags/tag86.xml><?xml version="1.0" encoding="utf-8"?>
<p:tagLst xmlns:p="http://schemas.openxmlformats.org/presentationml/2006/main">
  <p:tag name="KSO_WM_BEAUTIFY_FLAG" val="#wm#"/>
  <p:tag name="KSO_WM_TEMPLATE_CATEGORY" val="custom"/>
  <p:tag name="KSO_WM_TEMPLATE_INDEX" val="20205176"/>
</p:tagLst>
</file>

<file path=ppt/tags/tag87.xml><?xml version="1.0" encoding="utf-8"?>
<p:tagLst xmlns:p="http://schemas.openxmlformats.org/presentationml/2006/main">
  <p:tag name="KSO_WM_BEAUTIFY_FLAG" val="#wm#"/>
  <p:tag name="KSO_WM_TEMPLATE_CATEGORY" val="custom"/>
  <p:tag name="KSO_WM_TEMPLATE_INDEX" val="20205176"/>
</p:tagLst>
</file>

<file path=ppt/tags/tag88.xml><?xml version="1.0" encoding="utf-8"?>
<p:tagLst xmlns:p="http://schemas.openxmlformats.org/presentationml/2006/main">
  <p:tag name="KSO_WM_BEAUTIFY_FLAG" val="#wm#"/>
  <p:tag name="KSO_WM_TEMPLATE_CATEGORY" val="custom"/>
  <p:tag name="KSO_WM_TEMPLATE_INDEX" val="20205176"/>
</p:tagLst>
</file>

<file path=ppt/tags/tag89.xml><?xml version="1.0" encoding="utf-8"?>
<p:tagLst xmlns:p="http://schemas.openxmlformats.org/presentationml/2006/main">
  <p:tag name="KSO_WM_BEAUTIFY_FLAG" val="#wm#"/>
  <p:tag name="KSO_WM_TEMPLATE_CATEGORY" val="custom"/>
  <p:tag name="KSO_WM_TEMPLATE_INDEX" val="20205176"/>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wm#"/>
  <p:tag name="KSO_WM_TEMPLATE_CATEGORY" val="custom"/>
  <p:tag name="KSO_WM_TEMPLATE_INDEX" val="20205176"/>
</p:tagLst>
</file>

<file path=ppt/tags/tag91.xml><?xml version="1.0" encoding="utf-8"?>
<p:tagLst xmlns:p="http://schemas.openxmlformats.org/presentationml/2006/main">
  <p:tag name="KSO_WM_BEAUTIFY_FLAG" val="#wm#"/>
  <p:tag name="KSO_WM_TEMPLATE_CATEGORY" val="custom"/>
  <p:tag name="KSO_WM_TEMPLATE_INDEX" val="20205176"/>
</p:tagLst>
</file>

<file path=ppt/tags/tag9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9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9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95.xml><?xml version="1.0" encoding="utf-8"?>
<p:tagLst xmlns:p="http://schemas.openxmlformats.org/presentationml/2006/main">
  <p:tag name="KSO_WM_BEAUTIFY_FLAG" val="#wm#"/>
  <p:tag name="KSO_WM_TEMPLATE_CATEGORY" val="custom"/>
  <p:tag name="KSO_WM_TEMPLATE_INDEX" val="20205176"/>
</p:tagLst>
</file>

<file path=ppt/tags/tag96.xml><?xml version="1.0" encoding="utf-8"?>
<p:tagLst xmlns:p="http://schemas.openxmlformats.org/presentationml/2006/main">
  <p:tag name="KSO_WM_BEAUTIFY_FLAG" val="#wm#"/>
  <p:tag name="KSO_WM_TEMPLATE_CATEGORY" val="custom"/>
  <p:tag name="KSO_WM_TEMPLATE_INDEX" val="20205176"/>
</p:tagLst>
</file>

<file path=ppt/tags/tag97.xml><?xml version="1.0" encoding="utf-8"?>
<p:tagLst xmlns:p="http://schemas.openxmlformats.org/presentationml/2006/main">
  <p:tag name="KSO_WM_BEAUTIFY_FLAG" val="#wm#"/>
  <p:tag name="KSO_WM_TEMPLATE_CATEGORY" val="custom"/>
  <p:tag name="KSO_WM_TEMPLATE_INDEX" val="20205176"/>
</p:tagLst>
</file>

<file path=ppt/tags/tag98.xml><?xml version="1.0" encoding="utf-8"?>
<p:tagLst xmlns:p="http://schemas.openxmlformats.org/presentationml/2006/main">
  <p:tag name="KSO_WM_BEAUTIFY_FLAG" val="#wm#"/>
  <p:tag name="KSO_WM_TEMPLATE_CATEGORY" val="custom"/>
  <p:tag name="KSO_WM_TEMPLATE_INDEX" val="20205176"/>
</p:tagLst>
</file>

<file path=ppt/tags/tag99.xml><?xml version="1.0" encoding="utf-8"?>
<p:tagLst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4673</Words>
  <Application>WPS 演示</Application>
  <PresentationFormat>宽屏</PresentationFormat>
  <Paragraphs>266</Paragraphs>
  <Slides>31</Slides>
  <Notes>4</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6</vt:i4>
      </vt:variant>
      <vt:variant>
        <vt:lpstr>幻灯片标题</vt:lpstr>
      </vt:variant>
      <vt:variant>
        <vt:i4>31</vt:i4>
      </vt:variant>
    </vt:vector>
  </HeadingPairs>
  <TitlesOfParts>
    <vt:vector size="45" baseType="lpstr">
      <vt:lpstr>Arial</vt:lpstr>
      <vt:lpstr>宋体</vt:lpstr>
      <vt:lpstr>Wingdings</vt:lpstr>
      <vt:lpstr>微软雅黑</vt:lpstr>
      <vt:lpstr>Wingdings</vt:lpstr>
      <vt:lpstr>Arial Unicode MS</vt:lpstr>
      <vt:lpstr>Calibri</vt:lpstr>
      <vt:lpstr>Office 主题​​</vt:lpstr>
      <vt:lpstr>Equation.KSEE3</vt:lpstr>
      <vt:lpstr>Equation.KSEE3</vt:lpstr>
      <vt:lpstr>Equation.KSEE3</vt:lpstr>
      <vt:lpstr>Equation.KSEE3</vt:lpstr>
      <vt:lpstr>Equation.KSEE3</vt:lpstr>
      <vt:lpstr>Equation.KSEE3</vt:lpstr>
      <vt:lpstr>第六章 金融期货及衍生品应用</vt:lpstr>
      <vt:lpstr>权益类衍生品应用</vt:lpstr>
      <vt:lpstr>权益类衍生品应用</vt:lpstr>
      <vt:lpstr>阿尔法策略</vt:lpstr>
      <vt:lpstr>阿尔法策略</vt:lpstr>
      <vt:lpstr>指数化投资策略</vt:lpstr>
      <vt:lpstr>指数化投资策略</vt:lpstr>
      <vt:lpstr>指数化投资策略——期货加固定收益债券增值策略</vt:lpstr>
      <vt:lpstr>指数化投资策略——期货现货互转套利策略</vt:lpstr>
      <vt:lpstr>指数化投资策略——避险策略</vt:lpstr>
      <vt:lpstr>指数化投资策略——权益证券市场中立策略</vt:lpstr>
      <vt:lpstr>现金资产证券化策略</vt:lpstr>
      <vt:lpstr>备兑看涨期权策略</vt:lpstr>
      <vt:lpstr>保护性看跌期权策略</vt:lpstr>
      <vt:lpstr>第六章 金融期货及衍生品应用</vt:lpstr>
      <vt:lpstr>利率类衍生品应用</vt:lpstr>
      <vt:lpstr>利率类衍生品应用</vt:lpstr>
      <vt:lpstr>基差交易策略</vt:lpstr>
      <vt:lpstr>基差交易策略——买入基差交易</vt:lpstr>
      <vt:lpstr>久期管理策略</vt:lpstr>
      <vt:lpstr>久期管理策略——债券的久期</vt:lpstr>
      <vt:lpstr>久期管理策略</vt:lpstr>
      <vt:lpstr>久期管理策略</vt:lpstr>
      <vt:lpstr>资产配置策略</vt:lpstr>
      <vt:lpstr>第六章 金融期货及衍生品应用</vt:lpstr>
      <vt:lpstr>汇率类衍生品应用</vt:lpstr>
      <vt:lpstr>汇率类衍生品应用——进出口贸易</vt:lpstr>
      <vt:lpstr>汇率类衍生品应用——进出口贸易</vt:lpstr>
      <vt:lpstr>汇率类衍生品应用——金融机构外汇业务</vt:lpstr>
      <vt:lpstr>汇率类衍生品应用——金融机构外汇业务</vt:lpstr>
      <vt:lpstr>本章小结</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李健</cp:lastModifiedBy>
  <cp:revision>184</cp:revision>
  <dcterms:created xsi:type="dcterms:W3CDTF">2019-06-19T02:08:00Z</dcterms:created>
  <dcterms:modified xsi:type="dcterms:W3CDTF">2020-05-04T12:03:51Z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