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heme/theme1.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09" r:id="rId3"/>
    <p:sldId id="410" r:id="rId4"/>
    <p:sldId id="411" r:id="rId5"/>
    <p:sldId id="412" r:id="rId6"/>
    <p:sldId id="413" r:id="rId7"/>
    <p:sldId id="415" r:id="rId8"/>
    <p:sldId id="414" r:id="rId9"/>
    <p:sldId id="416" r:id="rId10"/>
    <p:sldId id="417" r:id="rId11"/>
    <p:sldId id="418" r:id="rId12"/>
    <p:sldId id="419" r:id="rId13"/>
    <p:sldId id="420" r:id="rId14"/>
    <p:sldId id="421" r:id="rId15"/>
    <p:sldId id="422" r:id="rId16"/>
    <p:sldId id="423" r:id="rId17"/>
    <p:sldId id="424" r:id="rId18"/>
    <p:sldId id="425" r:id="rId19"/>
    <p:sldId id="426" r:id="rId20"/>
    <p:sldId id="427" r:id="rId21"/>
    <p:sldId id="428" r:id="rId22"/>
    <p:sldId id="429" r:id="rId23"/>
    <p:sldId id="430" r:id="rId24"/>
    <p:sldId id="432" r:id="rId25"/>
    <p:sldId id="433" r:id="rId26"/>
    <p:sldId id="434" r:id="rId27"/>
    <p:sldId id="435" r:id="rId2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buFont typeface="Wingdings" panose="05000000000000000000" charset="0"/>
              <a:buChar char=""/>
              <a:defRPr sz="14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None/>
              <a:tabLst>
                <a:tab pos="1609725" algn="l"/>
                <a:tab pos="1609725" algn="l"/>
                <a:tab pos="1609725" algn="l"/>
                <a:tab pos="1609725" algn="l"/>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KSO_TEMPLATE" hidden="1"/>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5.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7.xml"/><Relationship Id="rId1" Type="http://schemas.openxmlformats.org/officeDocument/2006/relationships/tags" Target="../tags/tag76.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8.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9.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0.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2.xml"/></Relationships>
</file>

<file path=ppt/slides/_rels/slide17.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85.xml"/><Relationship Id="rId2" Type="http://schemas.openxmlformats.org/officeDocument/2006/relationships/tags" Target="../tags/tag84.xml"/><Relationship Id="rId1" Type="http://schemas.openxmlformats.org/officeDocument/2006/relationships/tags" Target="../tags/tag83.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6.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9.xml"/><Relationship Id="rId1" Type="http://schemas.openxmlformats.org/officeDocument/2006/relationships/tags" Target="../tags/tag88.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1.xml"/><Relationship Id="rId1" Type="http://schemas.openxmlformats.org/officeDocument/2006/relationships/tags" Target="../tags/tag90.xml"/></Relationships>
</file>

<file path=ppt/slides/_rels/slide2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94.xml"/><Relationship Id="rId2" Type="http://schemas.openxmlformats.org/officeDocument/2006/relationships/tags" Target="../tags/tag93.xml"/><Relationship Id="rId1" Type="http://schemas.openxmlformats.org/officeDocument/2006/relationships/tags" Target="../tags/tag9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5.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6.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7.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8.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hemeOverride" Target="../theme/themeOverride1.xml"/><Relationship Id="rId1" Type="http://schemas.openxmlformats.org/officeDocument/2006/relationships/tags" Target="../tags/tag69.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1.xml"/><Relationship Id="rId1" Type="http://schemas.openxmlformats.org/officeDocument/2006/relationships/tags" Target="../tags/tag70.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2.xml"/></Relationships>
</file>

<file path=ppt/slides/_rels/slide8.xml.rels><?xml version="1.0" encoding="UTF-8" standalone="yes"?>
<Relationships xmlns="http://schemas.openxmlformats.org/package/2006/relationships"><Relationship Id="rId7" Type="http://schemas.openxmlformats.org/officeDocument/2006/relationships/vmlDrawing" Target="../drawings/vmlDrawing1.vml"/><Relationship Id="rId6" Type="http://schemas.openxmlformats.org/officeDocument/2006/relationships/slideLayout" Target="../slideLayouts/slideLayout2.xml"/><Relationship Id="rId5" Type="http://schemas.openxmlformats.org/officeDocument/2006/relationships/tags" Target="../tags/tag73.xml"/><Relationship Id="rId4" Type="http://schemas.openxmlformats.org/officeDocument/2006/relationships/image" Target="../media/image2.wmf"/><Relationship Id="rId3" Type="http://schemas.openxmlformats.org/officeDocument/2006/relationships/oleObject" Target="../embeddings/oleObject2.bin"/><Relationship Id="rId2" Type="http://schemas.openxmlformats.org/officeDocument/2006/relationships/image" Target="../media/image1.wmf"/><Relationship Id="rId1"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874395" y="914400"/>
            <a:ext cx="10574020" cy="2570480"/>
          </a:xfrm>
        </p:spPr>
        <p:txBody>
          <a:bodyPr/>
          <a:p>
            <a:pPr algn="ctr">
              <a:lnSpc>
                <a:spcPct val="130000"/>
              </a:lnSpc>
              <a:buClrTx/>
              <a:buSzTx/>
              <a:buFontTx/>
            </a:pPr>
            <a:r>
              <a:rPr lang="zh-CN" altLang="en-US" sz="5400" b="0" spc="0" dirty="0">
                <a:solidFill>
                  <a:schemeClr val="tx1"/>
                </a:solidFill>
                <a:effectLst>
                  <a:outerShdw blurRad="38100" dist="38100" dir="2700000" algn="tl">
                    <a:srgbClr val="000000">
                      <a:alpha val="43137"/>
                    </a:srgbClr>
                  </a:outerShdw>
                </a:effectLst>
                <a:latin typeface="+mj-lt"/>
                <a:ea typeface="+mj-ea"/>
              </a:rPr>
              <a:t>第五章 商品期货及其衍生品应用</a:t>
            </a:r>
            <a:endParaRPr lang="zh-CN" altLang="en-US" sz="5400" b="0" spc="0" dirty="0">
              <a:solidFill>
                <a:schemeClr val="tx1"/>
              </a:solidFill>
              <a:effectLst>
                <a:outerShdw blurRad="38100" dist="38100" dir="2700000" algn="tl">
                  <a:srgbClr val="000000">
                    <a:alpha val="43137"/>
                  </a:srgbClr>
                </a:outerShdw>
              </a:effectLst>
              <a:latin typeface="+mj-lt"/>
              <a:ea typeface="+mj-ea"/>
            </a:endParaRPr>
          </a:p>
        </p:txBody>
      </p:sp>
      <p:sp>
        <p:nvSpPr>
          <p:cNvPr id="3" name="副标题 2"/>
          <p:cNvSpPr>
            <a:spLocks noGrp="1"/>
          </p:cNvSpPr>
          <p:nvPr>
            <p:ph type="subTitle" idx="1"/>
            <p:custDataLst>
              <p:tags r:id="rId2"/>
            </p:custDataLst>
          </p:nvPr>
        </p:nvSpPr>
        <p:spPr/>
        <p:txBody>
          <a:bodyPr/>
          <a:p>
            <a:r>
              <a:rPr lang="zh-CN" altLang="en-US"/>
              <a:t>第一节 在商品贸易中的应用</a:t>
            </a:r>
            <a:endParaRPr lang="zh-CN" altLang="en-US"/>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在货物贸易中的应用——基差定价</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例如，在大豆国际贸易中，美国是主要的出口国，中国是美国大豆最大的进口国。中美之间的大豆贸易主要在中国油厂、美国贸易商和美国豆农之间进行。</a:t>
            </a:r>
          </a:p>
          <a:p>
            <a:pPr marL="0" indent="0">
              <a:buNone/>
            </a:pPr>
          </a:p>
        </p:txBody>
      </p:sp>
      <p:grpSp>
        <p:nvGrpSpPr>
          <p:cNvPr id="15" name="组合 14"/>
          <p:cNvGrpSpPr/>
          <p:nvPr/>
        </p:nvGrpSpPr>
        <p:grpSpPr>
          <a:xfrm>
            <a:off x="2110105" y="3178175"/>
            <a:ext cx="7965440" cy="1040765"/>
            <a:chOff x="2821" y="5133"/>
            <a:chExt cx="12544" cy="1639"/>
          </a:xfrm>
        </p:grpSpPr>
        <p:sp>
          <p:nvSpPr>
            <p:cNvPr id="4" name="圆角矩形 3"/>
            <p:cNvSpPr/>
            <p:nvPr/>
          </p:nvSpPr>
          <p:spPr>
            <a:xfrm>
              <a:off x="2821" y="5200"/>
              <a:ext cx="3260" cy="14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美国豆农</a:t>
              </a:r>
              <a:endParaRPr lang="zh-CN" altLang="en-US"/>
            </a:p>
          </p:txBody>
        </p:sp>
        <p:sp>
          <p:nvSpPr>
            <p:cNvPr id="5" name="圆角矩形 4"/>
            <p:cNvSpPr/>
            <p:nvPr/>
          </p:nvSpPr>
          <p:spPr>
            <a:xfrm>
              <a:off x="7453" y="5200"/>
              <a:ext cx="3260" cy="14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美国贸易商</a:t>
              </a:r>
              <a:endParaRPr lang="zh-CN" altLang="en-US"/>
            </a:p>
          </p:txBody>
        </p:sp>
        <p:sp>
          <p:nvSpPr>
            <p:cNvPr id="6" name="圆角矩形 5"/>
            <p:cNvSpPr/>
            <p:nvPr/>
          </p:nvSpPr>
          <p:spPr>
            <a:xfrm>
              <a:off x="12105" y="5200"/>
              <a:ext cx="3260" cy="14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a:t>中国油厂</a:t>
              </a:r>
              <a:endParaRPr lang="zh-CN" altLang="en-US"/>
            </a:p>
          </p:txBody>
        </p:sp>
        <p:cxnSp>
          <p:nvCxnSpPr>
            <p:cNvPr id="7" name="直接箭头连接符 6"/>
            <p:cNvCxnSpPr/>
            <p:nvPr/>
          </p:nvCxnSpPr>
          <p:spPr>
            <a:xfrm flipV="1">
              <a:off x="6081" y="5592"/>
              <a:ext cx="1385" cy="25"/>
            </a:xfrm>
            <a:prstGeom prst="straightConnector1">
              <a:avLst/>
            </a:prstGeom>
            <a:ln>
              <a:tailEnd type="arrow" w="med" len="med"/>
            </a:ln>
          </p:spPr>
          <p:style>
            <a:lnRef idx="3">
              <a:schemeClr val="dk1"/>
            </a:lnRef>
            <a:fillRef idx="0">
              <a:schemeClr val="dk1"/>
            </a:fillRef>
            <a:effectRef idx="2">
              <a:schemeClr val="dk1"/>
            </a:effectRef>
            <a:fontRef idx="minor">
              <a:schemeClr val="tx1"/>
            </a:fontRef>
          </p:style>
        </p:cxnSp>
        <p:cxnSp>
          <p:nvCxnSpPr>
            <p:cNvPr id="8" name="直接箭头连接符 7"/>
            <p:cNvCxnSpPr/>
            <p:nvPr/>
          </p:nvCxnSpPr>
          <p:spPr>
            <a:xfrm flipV="1">
              <a:off x="10720" y="5567"/>
              <a:ext cx="1385" cy="25"/>
            </a:xfrm>
            <a:prstGeom prst="straightConnector1">
              <a:avLst/>
            </a:prstGeom>
            <a:ln>
              <a:tailEnd type="arrow" w="med" len="med"/>
            </a:ln>
          </p:spPr>
          <p:style>
            <a:lnRef idx="3">
              <a:schemeClr val="dk1"/>
            </a:lnRef>
            <a:fillRef idx="0">
              <a:schemeClr val="dk1"/>
            </a:fillRef>
            <a:effectRef idx="2">
              <a:schemeClr val="dk1"/>
            </a:effectRef>
            <a:fontRef idx="minor">
              <a:schemeClr val="tx1"/>
            </a:fontRef>
          </p:style>
        </p:cxnSp>
        <p:cxnSp>
          <p:nvCxnSpPr>
            <p:cNvPr id="9" name="直接箭头连接符 8"/>
            <p:cNvCxnSpPr/>
            <p:nvPr/>
          </p:nvCxnSpPr>
          <p:spPr>
            <a:xfrm flipV="1">
              <a:off x="6081" y="6212"/>
              <a:ext cx="1385" cy="25"/>
            </a:xfrm>
            <a:prstGeom prst="straightConnector1">
              <a:avLst/>
            </a:prstGeom>
            <a:ln>
              <a:tailEnd type="arrow" w="med" len="med"/>
            </a:ln>
          </p:spPr>
          <p:style>
            <a:lnRef idx="3">
              <a:schemeClr val="accent6"/>
            </a:lnRef>
            <a:fillRef idx="0">
              <a:schemeClr val="accent6"/>
            </a:fillRef>
            <a:effectRef idx="2">
              <a:schemeClr val="accent6"/>
            </a:effectRef>
            <a:fontRef idx="minor">
              <a:schemeClr val="tx1"/>
            </a:fontRef>
          </p:style>
        </p:cxnSp>
        <p:sp>
          <p:nvSpPr>
            <p:cNvPr id="10" name="文本框 9"/>
            <p:cNvSpPr txBox="1"/>
            <p:nvPr/>
          </p:nvSpPr>
          <p:spPr>
            <a:xfrm>
              <a:off x="6081" y="5133"/>
              <a:ext cx="1275" cy="434"/>
            </a:xfrm>
            <a:prstGeom prst="rect">
              <a:avLst/>
            </a:prstGeom>
            <a:noFill/>
          </p:spPr>
          <p:txBody>
            <a:bodyPr wrap="square" rtlCol="0">
              <a:spAutoFit/>
            </a:bodyPr>
            <a:p>
              <a:r>
                <a:rPr lang="zh-CN" altLang="en-US" sz="1200"/>
                <a:t>大豆流向</a:t>
              </a:r>
              <a:endParaRPr lang="zh-CN" altLang="en-US" sz="1200"/>
            </a:p>
          </p:txBody>
        </p:sp>
        <p:sp>
          <p:nvSpPr>
            <p:cNvPr id="11" name="文本框 10"/>
            <p:cNvSpPr txBox="1"/>
            <p:nvPr/>
          </p:nvSpPr>
          <p:spPr>
            <a:xfrm>
              <a:off x="10775" y="5133"/>
              <a:ext cx="1275" cy="434"/>
            </a:xfrm>
            <a:prstGeom prst="rect">
              <a:avLst/>
            </a:prstGeom>
            <a:noFill/>
          </p:spPr>
          <p:txBody>
            <a:bodyPr wrap="square" rtlCol="0">
              <a:spAutoFit/>
            </a:bodyPr>
            <a:p>
              <a:r>
                <a:rPr lang="zh-CN" altLang="en-US" sz="1200"/>
                <a:t>大豆流向</a:t>
              </a:r>
              <a:endParaRPr lang="zh-CN" altLang="en-US" sz="1200"/>
            </a:p>
          </p:txBody>
        </p:sp>
        <p:cxnSp>
          <p:nvCxnSpPr>
            <p:cNvPr id="12" name="直接箭头连接符 11"/>
            <p:cNvCxnSpPr/>
            <p:nvPr/>
          </p:nvCxnSpPr>
          <p:spPr>
            <a:xfrm flipH="1">
              <a:off x="10710" y="6210"/>
              <a:ext cx="1380" cy="0"/>
            </a:xfrm>
            <a:prstGeom prst="straightConnector1">
              <a:avLst/>
            </a:prstGeom>
            <a:ln>
              <a:tailEnd type="arrow" w="med" len="med"/>
            </a:ln>
          </p:spPr>
          <p:style>
            <a:lnRef idx="3">
              <a:schemeClr val="accent6"/>
            </a:lnRef>
            <a:fillRef idx="0">
              <a:schemeClr val="accent6"/>
            </a:fillRef>
            <a:effectRef idx="2">
              <a:schemeClr val="accent6"/>
            </a:effectRef>
            <a:fontRef idx="minor">
              <a:schemeClr val="tx1"/>
            </a:fontRef>
          </p:style>
        </p:cxnSp>
        <p:sp>
          <p:nvSpPr>
            <p:cNvPr id="13" name="文本框 12"/>
            <p:cNvSpPr txBox="1"/>
            <p:nvPr/>
          </p:nvSpPr>
          <p:spPr>
            <a:xfrm>
              <a:off x="6136" y="6338"/>
              <a:ext cx="1275" cy="434"/>
            </a:xfrm>
            <a:prstGeom prst="rect">
              <a:avLst/>
            </a:prstGeom>
            <a:noFill/>
          </p:spPr>
          <p:txBody>
            <a:bodyPr wrap="square" rtlCol="0">
              <a:spAutoFit/>
            </a:bodyPr>
            <a:p>
              <a:r>
                <a:rPr lang="zh-CN" altLang="en-US" sz="1200"/>
                <a:t>卖方叫价</a:t>
              </a:r>
              <a:endParaRPr lang="zh-CN" altLang="en-US" sz="1200"/>
            </a:p>
          </p:txBody>
        </p:sp>
        <p:sp>
          <p:nvSpPr>
            <p:cNvPr id="14" name="文本框 13"/>
            <p:cNvSpPr txBox="1"/>
            <p:nvPr/>
          </p:nvSpPr>
          <p:spPr>
            <a:xfrm>
              <a:off x="10762" y="6338"/>
              <a:ext cx="1275" cy="434"/>
            </a:xfrm>
            <a:prstGeom prst="rect">
              <a:avLst/>
            </a:prstGeom>
            <a:noFill/>
          </p:spPr>
          <p:txBody>
            <a:bodyPr wrap="square" rtlCol="0">
              <a:spAutoFit/>
            </a:bodyPr>
            <a:p>
              <a:r>
                <a:rPr lang="zh-CN" altLang="en-US" sz="1200"/>
                <a:t>买方叫价</a:t>
              </a:r>
              <a:endParaRPr lang="zh-CN" altLang="en-US" sz="1200"/>
            </a:p>
          </p:txBody>
        </p:sp>
      </p:gr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在货物贸易中的应用——基差定价</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基差定价交易买卖双方的风险：</a:t>
            </a:r>
          </a:p>
          <a:p>
            <a:pPr marL="0" indent="0">
              <a:buNone/>
            </a:pPr>
          </a:p>
          <a:p>
            <a:pPr marL="0" indent="0">
              <a:buNone/>
            </a:pPr>
          </a:p>
          <a:p>
            <a:pPr marL="0" indent="0">
              <a:buNone/>
            </a:pPr>
          </a:p>
          <a:p>
            <a:pPr marL="0" indent="0">
              <a:buNone/>
            </a:pPr>
          </a:p>
          <a:p>
            <a:pPr marL="0" indent="0">
              <a:buNone/>
            </a:pPr>
            <a:r>
              <a:t>点价交易对基差买方来说，实质上是一种价格投机行为，在点价之前面临较大的敞口风险。因此需要更多的风险控制策略。</a:t>
            </a:r>
          </a:p>
        </p:txBody>
      </p:sp>
      <p:graphicFrame>
        <p:nvGraphicFramePr>
          <p:cNvPr id="4" name="表格 3"/>
          <p:cNvGraphicFramePr/>
          <p:nvPr>
            <p:custDataLst>
              <p:tags r:id="rId1"/>
            </p:custDataLst>
          </p:nvPr>
        </p:nvGraphicFramePr>
        <p:xfrm>
          <a:off x="1085850" y="2340610"/>
          <a:ext cx="10013950" cy="1221105"/>
        </p:xfrm>
        <a:graphic>
          <a:graphicData uri="http://schemas.openxmlformats.org/drawingml/2006/table">
            <a:tbl>
              <a:tblPr firstRow="1" bandRow="1">
                <a:tableStyleId>{5C22544A-7EE6-4342-B048-85BDC9FD1C3A}</a:tableStyleId>
              </a:tblPr>
              <a:tblGrid>
                <a:gridCol w="5006975"/>
                <a:gridCol w="5006975"/>
              </a:tblGrid>
              <a:tr h="455295">
                <a:tc>
                  <a:txBody>
                    <a:bodyPr/>
                    <a:p>
                      <a:pPr algn="ctr">
                        <a:buNone/>
                      </a:pPr>
                      <a:r>
                        <a:rPr lang="zh-CN" altLang="en-US"/>
                        <a:t>基差卖方</a:t>
                      </a:r>
                      <a:endParaRPr lang="zh-CN" altLang="en-US"/>
                    </a:p>
                  </a:txBody>
                  <a:tcPr/>
                </a:tc>
                <a:tc>
                  <a:txBody>
                    <a:bodyPr/>
                    <a:p>
                      <a:pPr algn="ctr">
                        <a:buNone/>
                      </a:pPr>
                      <a:r>
                        <a:rPr lang="zh-CN" altLang="en-US"/>
                        <a:t>基差买方</a:t>
                      </a:r>
                      <a:endParaRPr lang="zh-CN" altLang="en-US"/>
                    </a:p>
                  </a:txBody>
                  <a:tcPr/>
                </a:tc>
              </a:tr>
              <a:tr h="765810">
                <a:tc>
                  <a:txBody>
                    <a:bodyPr/>
                    <a:p>
                      <a:pPr>
                        <a:buNone/>
                      </a:pPr>
                      <a:r>
                        <a:rPr lang="zh-CN" altLang="en-US"/>
                        <a:t>在与基差买方签订合同前，面临套期保值的基差变动风险。</a:t>
                      </a:r>
                      <a:endParaRPr lang="zh-CN" altLang="en-US"/>
                    </a:p>
                  </a:txBody>
                  <a:tcPr/>
                </a:tc>
                <a:tc>
                  <a:txBody>
                    <a:bodyPr/>
                    <a:p>
                      <a:pPr>
                        <a:buNone/>
                      </a:pPr>
                      <a:r>
                        <a:rPr lang="zh-CN" altLang="en-US"/>
                        <a:t>与卖方签订基差交易合同后，在点价之前面临商品价格波动的风险（敞口风险）。</a:t>
                      </a:r>
                      <a:endParaRPr lang="zh-CN" altLang="en-US"/>
                    </a:p>
                  </a:txBody>
                  <a:tcPr/>
                </a:tc>
              </a:tr>
            </a:tbl>
          </a:graphicData>
        </a:graphic>
      </p:graphicFrame>
    </p:spTree>
    <p:custDataLst>
      <p:tags r:id="rId2"/>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在货物贸易中的应用——库存管理</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en-US" altLang="zh-CN"/>
              <a:t>      </a:t>
            </a:r>
            <a:r>
              <a:t>对实体企业来说，或多或少都有产成品库存。企业库存管理面临的实际困难是：在原材料价格大起大落时，企业如何管理库存才能有效规避价格风险，确保生产经营不受大的影响；在价格平稳期间，企业又如何能够降低实物库存带来的管理成本。</a:t>
            </a:r>
          </a:p>
          <a:p>
            <a:pPr marL="0" indent="0">
              <a:buNone/>
            </a:pPr>
            <a:r>
              <a:t>      于是，如何运用期货市场进行库存管理成为当今企业在探索库存管理方式中的一种有益尝试。</a:t>
            </a:r>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在货物贸易中的应用——库存管理</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zh-CN" altLang="en-US"/>
              <a:t>常见的库存管理类操作有：</a:t>
            </a:r>
            <a:endParaRPr lang="zh-CN" altLang="en-US"/>
          </a:p>
          <a:p>
            <a:pPr>
              <a:buFont typeface="Wingdings" panose="05000000000000000000" charset="0"/>
              <a:buChar char="n"/>
            </a:pPr>
            <a:r>
              <a:rPr lang="zh-CN" altLang="en-US"/>
              <a:t> 规避库存贬值风险</a:t>
            </a:r>
            <a:endParaRPr lang="zh-CN" altLang="en-US"/>
          </a:p>
          <a:p>
            <a:pPr>
              <a:buFont typeface="Wingdings" panose="05000000000000000000" charset="0"/>
              <a:buChar char="n"/>
            </a:pPr>
            <a:r>
              <a:rPr lang="zh-CN" altLang="en-US"/>
              <a:t> 建立虚拟库存</a:t>
            </a:r>
            <a:endParaRPr lang="zh-CN" altLang="en-US"/>
          </a:p>
          <a:p>
            <a:pPr>
              <a:buFont typeface="Wingdings" panose="05000000000000000000" charset="0"/>
              <a:buChar char="n"/>
            </a:pPr>
            <a:r>
              <a:rPr lang="zh-CN" altLang="en-US"/>
              <a:t> 储备企业规避商品轮库风险</a:t>
            </a:r>
            <a:endParaRPr lang="zh-CN" altLang="en-US"/>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在货物贸易中的应用——期货仓单串换业务</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en-US" altLang="zh-CN"/>
              <a:t>      </a:t>
            </a:r>
            <a:r>
              <a:rPr lang="zh-CN" altLang="en-US"/>
              <a:t>为解决商品期货在商品交割后，由于接到的仓单比较分散或者较交割库较远所导致的交割成本较高、交割不便等问题，期货交易所推出了期货仓单串换业务。</a:t>
            </a:r>
            <a:endParaRPr lang="zh-CN" altLang="en-US"/>
          </a:p>
          <a:p>
            <a:pPr marL="0" indent="0">
              <a:buNone/>
            </a:pPr>
            <a:r>
              <a:rPr lang="zh-CN" altLang="en-US"/>
              <a:t>      所谓</a:t>
            </a:r>
            <a:r>
              <a:rPr lang="en-US" altLang="zh-CN"/>
              <a:t>“</a:t>
            </a:r>
            <a:r>
              <a:rPr>
                <a:sym typeface="+mn-ea"/>
              </a:rPr>
              <a:t>期货仓单串换</a:t>
            </a:r>
            <a:r>
              <a:rPr lang="en-US" altLang="zh-CN">
                <a:sym typeface="+mn-ea"/>
              </a:rPr>
              <a:t>”</a:t>
            </a:r>
            <a:r>
              <a:rPr>
                <a:sym typeface="+mn-ea"/>
              </a:rPr>
              <a:t>，是指客户通过期货公司向期货交易所提交申请，将不同品牌、不同仓库的仓单串换成同一仓库同一品牌的仓单。</a:t>
            </a:r>
            <a:endParaRPr>
              <a:sym typeface="+mn-ea"/>
            </a:endParaRPr>
          </a:p>
          <a:p>
            <a:pPr marL="0" indent="0">
              <a:buNone/>
            </a:pPr>
            <a:r>
              <a:rPr>
                <a:sym typeface="+mn-ea"/>
              </a:rPr>
              <a:t>       仓单串换业务为买方提供了更多的交割选择，显著降低了中小企业的交割成本，有力提升了其风险管理水平和对现货市场的适应能力；同时，也使大型企业集团的仓储、物流优势得到充分发挥。</a:t>
            </a:r>
            <a:endParaRPr>
              <a:sym typeface="+mn-ea"/>
            </a:endParaRPr>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在货物贸易中的应用——合作套期保值业务</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en-US" altLang="zh-CN"/>
              <a:t>      </a:t>
            </a:r>
            <a:r>
              <a:t>合作套期保值业务，是指两家企业签订合作协议，合作一方在另一方需要通过期货市场建立套期保值头寸时提供部分资金支持和风险控制服务的业务模式。</a:t>
            </a:r>
          </a:p>
          <a:p>
            <a:pPr marL="0" indent="0">
              <a:buNone/>
            </a:pPr>
            <a:r>
              <a:rPr>
                <a:sym typeface="+mn-ea"/>
              </a:rPr>
              <a:t>      合作套期保值是专业的风险管理公司在服务实体经济中，为解决中小微企业在运用期货市场进行套期保值时</a:t>
            </a:r>
            <a:r>
              <a:rPr lang="en-US" altLang="zh-CN">
                <a:sym typeface="+mn-ea"/>
              </a:rPr>
              <a:t>“</a:t>
            </a:r>
            <a:r>
              <a:rPr>
                <a:sym typeface="+mn-ea"/>
              </a:rPr>
              <a:t>不会做，不敢做，没钱做</a:t>
            </a:r>
            <a:r>
              <a:rPr lang="en-US" altLang="zh-CN">
                <a:sym typeface="+mn-ea"/>
              </a:rPr>
              <a:t>”</a:t>
            </a:r>
            <a:r>
              <a:rPr>
                <a:sym typeface="+mn-ea"/>
              </a:rPr>
              <a:t>的问题，为实体企业套期保值提供部分资金支持以及风险控制等方面的指导，以减少实体企业的资金压力，弥补其操作经验方面的不足，有利于企业套期保值目标的实现而创新发展的一种新的业务模式。</a:t>
            </a:r>
            <a:endParaRPr>
              <a:sym typeface="+mn-ea"/>
            </a:endParaRPr>
          </a:p>
          <a:p>
            <a:pPr marL="0" indent="0">
              <a:buNone/>
            </a:pPr>
            <a:r>
              <a:rPr>
                <a:sym typeface="+mn-ea"/>
              </a:rPr>
              <a:t>      合作套期保值业务可以划分为 两种模式：即风险外包模式和期现合作模式。</a:t>
            </a:r>
            <a:endParaRPr>
              <a:sym typeface="+mn-ea"/>
            </a:endParaRPr>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在货物贸易中的应用——合作套期保值业务</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a:buFont typeface="Wingdings" panose="05000000000000000000" charset="0"/>
              <a:buChar char="n"/>
            </a:pPr>
            <a:r>
              <a:rPr lang="en-US" altLang="zh-CN">
                <a:sym typeface="+mn-ea"/>
              </a:rPr>
              <a:t> </a:t>
            </a:r>
            <a:r>
              <a:rPr>
                <a:sym typeface="+mn-ea"/>
              </a:rPr>
              <a:t>风险外包模式：是指企业客户将套期保值操作整体打包给期货风险管理公司来操作。</a:t>
            </a:r>
            <a:endParaRPr>
              <a:sym typeface="+mn-ea"/>
            </a:endParaRPr>
          </a:p>
          <a:p>
            <a:pPr>
              <a:buFont typeface="Wingdings" panose="05000000000000000000" charset="0"/>
              <a:buChar char="n"/>
            </a:pPr>
            <a:r>
              <a:rPr>
                <a:sym typeface="+mn-ea"/>
              </a:rPr>
              <a:t>期现合作模式：也称资金支持型合作套期保值业务，是指期货风险管理公司提供资金支持、交易指导和风险监控，与企业客户一起进行套期保值操作，实行风险共担，利益共享的业务模式。</a:t>
            </a:r>
            <a:endParaRPr>
              <a:sym typeface="+mn-ea"/>
            </a:endParaRP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874395" y="914400"/>
            <a:ext cx="10574020" cy="2570480"/>
          </a:xfrm>
        </p:spPr>
        <p:txBody>
          <a:bodyPr/>
          <a:p>
            <a:pPr algn="ctr">
              <a:lnSpc>
                <a:spcPct val="130000"/>
              </a:lnSpc>
              <a:buClrTx/>
              <a:buSzTx/>
              <a:buFontTx/>
            </a:pPr>
            <a:r>
              <a:rPr lang="zh-CN" altLang="en-US" sz="5400" b="0" spc="0" dirty="0">
                <a:solidFill>
                  <a:schemeClr val="tx1"/>
                </a:solidFill>
                <a:effectLst>
                  <a:outerShdw blurRad="38100" dist="38100" dir="2700000" algn="tl">
                    <a:srgbClr val="000000">
                      <a:alpha val="43137"/>
                    </a:srgbClr>
                  </a:outerShdw>
                </a:effectLst>
                <a:latin typeface="+mj-lt"/>
                <a:ea typeface="+mj-ea"/>
              </a:rPr>
              <a:t>第五章 商品期货及其衍生品应用</a:t>
            </a:r>
            <a:endParaRPr lang="zh-CN" altLang="en-US" sz="5400" b="0" spc="0" dirty="0">
              <a:solidFill>
                <a:schemeClr val="tx1"/>
              </a:solidFill>
              <a:effectLst>
                <a:outerShdw blurRad="38100" dist="38100" dir="2700000" algn="tl">
                  <a:srgbClr val="000000">
                    <a:alpha val="43137"/>
                  </a:srgbClr>
                </a:outerShdw>
              </a:effectLst>
              <a:latin typeface="+mj-lt"/>
              <a:ea typeface="+mj-ea"/>
            </a:endParaRPr>
          </a:p>
        </p:txBody>
      </p:sp>
      <p:sp>
        <p:nvSpPr>
          <p:cNvPr id="3" name="副标题 2"/>
          <p:cNvSpPr>
            <a:spLocks noGrp="1"/>
          </p:cNvSpPr>
          <p:nvPr>
            <p:ph type="subTitle" idx="1"/>
            <p:custDataLst>
              <p:tags r:id="rId2"/>
            </p:custDataLst>
          </p:nvPr>
        </p:nvSpPr>
        <p:spPr/>
        <p:txBody>
          <a:bodyPr/>
          <a:p>
            <a:r>
              <a:rPr lang="zh-CN" altLang="en-US"/>
              <a:t>第二节 在资产配置中的应用</a:t>
            </a:r>
            <a:endParaRPr lang="zh-CN" altLang="en-US"/>
          </a:p>
        </p:txBody>
      </p:sp>
    </p:spTree>
    <p:custDataLst>
      <p:tags r:id="rId3"/>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在资产配置中的应用</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Font typeface="Wingdings" panose="05000000000000000000" charset="0"/>
              <a:buNone/>
            </a:pPr>
            <a:r>
              <a:rPr lang="en-US" altLang="zh-CN">
                <a:sym typeface="+mn-ea"/>
              </a:rPr>
              <a:t>      </a:t>
            </a:r>
            <a:r>
              <a:rPr>
                <a:sym typeface="+mn-ea"/>
              </a:rPr>
              <a:t>商品期货及衍生品在资产配置中的作用越来越引起投资者尤其是大型机构投资者的重视。发达国家众多养老基金都将商品期货及衍生品纳入投资范围内，其主要原因在于：</a:t>
            </a:r>
            <a:endParaRPr>
              <a:sym typeface="+mn-ea"/>
            </a:endParaRPr>
          </a:p>
          <a:p>
            <a:pPr marL="342900" indent="-342900">
              <a:buFont typeface="+mj-lt"/>
              <a:buAutoNum type="arabicPeriod"/>
            </a:pPr>
            <a:r>
              <a:rPr>
                <a:sym typeface="+mn-ea"/>
              </a:rPr>
              <a:t>商品价格与股票、债券等金融资产的价格相关性较低，配置商品资产可以更加有效地分散投资组合的市场风险；</a:t>
            </a:r>
            <a:endParaRPr>
              <a:sym typeface="+mn-ea"/>
            </a:endParaRPr>
          </a:p>
          <a:p>
            <a:pPr marL="342900" indent="-342900">
              <a:buFont typeface="+mj-lt"/>
              <a:buAutoNum type="arabicPeriod"/>
            </a:pPr>
            <a:r>
              <a:rPr>
                <a:sym typeface="+mn-ea"/>
              </a:rPr>
              <a:t>大宗商品具有抗通胀的功能，可以较好地对冲投资者的通胀风险，尤其是金、银等贵金属作为一类特殊商品还具有金融避险功能。</a:t>
            </a:r>
            <a:endParaRPr>
              <a:sym typeface="+mn-ea"/>
            </a:endParaRPr>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在资产配置中的应用</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Font typeface="Wingdings" panose="05000000000000000000" charset="0"/>
              <a:buNone/>
            </a:pPr>
            <a:r>
              <a:rPr>
                <a:sym typeface="+mn-ea"/>
              </a:rPr>
              <a:t>大宗商品在资产组合中的配置应用主要分为两类：</a:t>
            </a:r>
            <a:endParaRPr>
              <a:sym typeface="+mn-ea"/>
            </a:endParaRPr>
          </a:p>
          <a:p>
            <a:pPr>
              <a:buFont typeface="Wingdings" panose="05000000000000000000" charset="0"/>
              <a:buChar char="n"/>
            </a:pPr>
            <a:r>
              <a:rPr>
                <a:sym typeface="+mn-ea"/>
              </a:rPr>
              <a:t> 商品的指数策略，将商品作为资产配置的一部分</a:t>
            </a:r>
            <a:endParaRPr>
              <a:sym typeface="+mn-ea"/>
            </a:endParaRPr>
          </a:p>
          <a:p>
            <a:pPr>
              <a:buFont typeface="Wingdings" panose="05000000000000000000" charset="0"/>
              <a:buChar char="n"/>
            </a:pPr>
            <a:r>
              <a:rPr>
                <a:sym typeface="+mn-ea"/>
              </a:rPr>
              <a:t> 商品的主动投资，即</a:t>
            </a:r>
            <a:r>
              <a:rPr lang="en-US" altLang="zh-CN">
                <a:sym typeface="+mn-ea"/>
              </a:rPr>
              <a:t>CTA</a:t>
            </a:r>
            <a:r>
              <a:rPr>
                <a:sym typeface="+mn-ea"/>
              </a:rPr>
              <a:t>策略</a:t>
            </a:r>
            <a:endParaRPr>
              <a:sym typeface="+mn-ea"/>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2800" spc="0">
                <a:solidFill>
                  <a:schemeClr val="tx1"/>
                </a:solidFill>
                <a:effectLst>
                  <a:outerShdw blurRad="38100" dist="38100" dir="2700000" algn="tl">
                    <a:srgbClr val="000000">
                      <a:alpha val="43137"/>
                    </a:srgbClr>
                  </a:outerShdw>
                </a:effectLst>
                <a:latin typeface="+mj-lt"/>
                <a:ea typeface="+mj-ea"/>
              </a:rPr>
              <a:t>商品期货及其衍生品应用</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zh-CN" altLang="en-US"/>
              <a:t>商品期货及其衍生品的应用十分广泛。本章介绍的内容有：</a:t>
            </a:r>
            <a:endParaRPr lang="zh-CN" altLang="en-US"/>
          </a:p>
          <a:p>
            <a:pPr>
              <a:buFont typeface="Wingdings" panose="05000000000000000000" charset="0"/>
              <a:buChar char="n"/>
            </a:pPr>
            <a:r>
              <a:rPr lang="zh-CN" altLang="en-US"/>
              <a:t>在商品货物贸易中的应用</a:t>
            </a:r>
            <a:endParaRPr lang="zh-CN" altLang="en-US"/>
          </a:p>
          <a:p>
            <a:pPr>
              <a:buFont typeface="Wingdings" panose="05000000000000000000" charset="0"/>
              <a:buChar char="n"/>
            </a:pPr>
            <a:r>
              <a:rPr lang="zh-CN" altLang="en-US"/>
              <a:t>在资产配置中的应用</a:t>
            </a:r>
            <a:endParaRPr lang="zh-CN" altLang="en-US"/>
          </a:p>
          <a:p>
            <a:pPr>
              <a:buFont typeface="Wingdings" panose="05000000000000000000" charset="0"/>
              <a:buChar char="n"/>
            </a:pPr>
            <a:r>
              <a:rPr lang="en-US" altLang="zh-CN"/>
              <a:t>“</a:t>
            </a:r>
            <a:r>
              <a:t>保险</a:t>
            </a:r>
            <a:r>
              <a:rPr lang="en-US" altLang="zh-CN"/>
              <a:t>+</a:t>
            </a:r>
            <a:r>
              <a:t>期货</a:t>
            </a:r>
            <a:r>
              <a:rPr lang="en-US" altLang="zh-CN"/>
              <a:t>”</a:t>
            </a:r>
            <a:endParaRPr lang="zh-CN" altLang="en-US"/>
          </a:p>
          <a:p>
            <a:pPr>
              <a:buFont typeface="Wingdings" panose="05000000000000000000" charset="0"/>
              <a:buChar char="n"/>
            </a:pPr>
            <a:endParaRPr lang="zh-CN" altLang="en-US"/>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在资产配置中的应用</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zh-CN" altLang="en-US"/>
              <a:t>【教材第</a:t>
            </a:r>
            <a:r>
              <a:rPr lang="en-US" altLang="zh-CN"/>
              <a:t>207</a:t>
            </a:r>
            <a:r>
              <a:rPr lang="zh-CN" altLang="en-US"/>
              <a:t>例】某投资机构人看涨黄金，希望配置相应的头寸以获利。目前可投资的几类资产包括：黄金类股票，实物支持黄金</a:t>
            </a:r>
            <a:r>
              <a:rPr lang="en-US" altLang="zh-CN"/>
              <a:t>ETF</a:t>
            </a:r>
            <a:r>
              <a:rPr lang="zh-CN" altLang="en-US"/>
              <a:t>，黄金期货。</a:t>
            </a:r>
            <a:endParaRPr lang="zh-CN" altLang="en-US"/>
          </a:p>
          <a:p>
            <a:pPr marL="0" indent="0">
              <a:buNone/>
            </a:pPr>
          </a:p>
        </p:txBody>
      </p:sp>
      <p:graphicFrame>
        <p:nvGraphicFramePr>
          <p:cNvPr id="4" name="表格 3"/>
          <p:cNvGraphicFramePr/>
          <p:nvPr>
            <p:custDataLst>
              <p:tags r:id="rId1"/>
            </p:custDataLst>
          </p:nvPr>
        </p:nvGraphicFramePr>
        <p:xfrm>
          <a:off x="608330" y="2680335"/>
          <a:ext cx="11230610" cy="2082165"/>
        </p:xfrm>
        <a:graphic>
          <a:graphicData uri="http://schemas.openxmlformats.org/drawingml/2006/table">
            <a:tbl>
              <a:tblPr firstRow="1" bandRow="1">
                <a:tableStyleId>{5C22544A-7EE6-4342-B048-85BDC9FD1C3A}</a:tableStyleId>
              </a:tblPr>
              <a:tblGrid>
                <a:gridCol w="1439545"/>
                <a:gridCol w="4692015"/>
                <a:gridCol w="5099050"/>
              </a:tblGrid>
              <a:tr h="459105">
                <a:tc>
                  <a:txBody>
                    <a:bodyPr/>
                    <a:p>
                      <a:pPr algn="ctr">
                        <a:buNone/>
                      </a:pPr>
                      <a:endParaRPr lang="zh-CN" altLang="en-US"/>
                    </a:p>
                  </a:txBody>
                  <a:tcPr/>
                </a:tc>
                <a:tc>
                  <a:txBody>
                    <a:bodyPr/>
                    <a:p>
                      <a:pPr algn="ctr">
                        <a:buNone/>
                      </a:pPr>
                      <a:r>
                        <a:rPr lang="zh-CN" altLang="en-US"/>
                        <a:t>优点</a:t>
                      </a:r>
                      <a:endParaRPr lang="zh-CN" altLang="en-US"/>
                    </a:p>
                  </a:txBody>
                  <a:tcPr/>
                </a:tc>
                <a:tc>
                  <a:txBody>
                    <a:bodyPr/>
                    <a:p>
                      <a:pPr algn="ctr">
                        <a:buNone/>
                      </a:pPr>
                      <a:r>
                        <a:rPr lang="zh-CN" altLang="en-US"/>
                        <a:t>缺点</a:t>
                      </a:r>
                      <a:endParaRPr lang="zh-CN" altLang="en-US"/>
                    </a:p>
                  </a:txBody>
                  <a:tcPr/>
                </a:tc>
              </a:tr>
              <a:tr h="622935">
                <a:tc>
                  <a:txBody>
                    <a:bodyPr/>
                    <a:p>
                      <a:pPr algn="ctr">
                        <a:buNone/>
                      </a:pPr>
                      <a:r>
                        <a:rPr lang="zh-CN" altLang="en-US"/>
                        <a:t>黄金类股票</a:t>
                      </a:r>
                      <a:endParaRPr lang="zh-CN" altLang="en-US"/>
                    </a:p>
                  </a:txBody>
                  <a:tcPr anchor="ctr" anchorCtr="0"/>
                </a:tc>
                <a:tc>
                  <a:txBody>
                    <a:bodyPr/>
                    <a:p>
                      <a:pPr algn="l">
                        <a:buNone/>
                      </a:pPr>
                      <a:r>
                        <a:rPr lang="zh-CN" altLang="en-US"/>
                        <a:t>以企业盈利为核心，金价下跌依然可能获利</a:t>
                      </a:r>
                      <a:endParaRPr lang="zh-CN" altLang="en-US"/>
                    </a:p>
                  </a:txBody>
                  <a:tcPr anchor="ctr" anchorCtr="0"/>
                </a:tc>
                <a:tc>
                  <a:txBody>
                    <a:bodyPr/>
                    <a:p>
                      <a:pPr algn="ctr">
                        <a:buNone/>
                      </a:pPr>
                      <a:r>
                        <a:rPr lang="zh-CN" altLang="en-US"/>
                        <a:t>与金价相关性相对较小，受股票指数涨跌的影响</a:t>
                      </a:r>
                      <a:endParaRPr lang="zh-CN" altLang="en-US"/>
                    </a:p>
                  </a:txBody>
                  <a:tcPr anchor="ctr" anchorCtr="0"/>
                </a:tc>
              </a:tr>
              <a:tr h="486410">
                <a:tc>
                  <a:txBody>
                    <a:bodyPr/>
                    <a:p>
                      <a:pPr algn="ctr">
                        <a:buNone/>
                      </a:pPr>
                      <a:r>
                        <a:rPr lang="zh-CN" altLang="en-US"/>
                        <a:t>黄金</a:t>
                      </a:r>
                      <a:r>
                        <a:rPr lang="en-US" altLang="zh-CN"/>
                        <a:t>ETF</a:t>
                      </a:r>
                      <a:endParaRPr lang="en-US" altLang="zh-CN"/>
                    </a:p>
                  </a:txBody>
                  <a:tcPr anchor="ctr" anchorCtr="0"/>
                </a:tc>
                <a:tc>
                  <a:txBody>
                    <a:bodyPr/>
                    <a:p>
                      <a:pPr algn="l">
                        <a:buNone/>
                      </a:pPr>
                      <a:r>
                        <a:rPr lang="zh-CN" altLang="en-US"/>
                        <a:t>追踪误差小，操作简单，可兑换实物</a:t>
                      </a:r>
                      <a:endParaRPr lang="zh-CN" altLang="en-US"/>
                    </a:p>
                  </a:txBody>
                  <a:tcPr anchor="ctr" anchorCtr="0"/>
                </a:tc>
                <a:tc>
                  <a:txBody>
                    <a:bodyPr/>
                    <a:p>
                      <a:pPr algn="ctr">
                        <a:buNone/>
                      </a:pPr>
                      <a:r>
                        <a:rPr lang="zh-CN" altLang="en-US"/>
                        <a:t>有管理费用</a:t>
                      </a:r>
                      <a:endParaRPr lang="zh-CN" altLang="en-US"/>
                    </a:p>
                  </a:txBody>
                  <a:tcPr anchor="ctr" anchorCtr="0"/>
                </a:tc>
              </a:tr>
              <a:tr h="513715">
                <a:tc>
                  <a:txBody>
                    <a:bodyPr/>
                    <a:p>
                      <a:pPr algn="ctr">
                        <a:buNone/>
                      </a:pPr>
                      <a:r>
                        <a:rPr lang="zh-CN" altLang="en-US"/>
                        <a:t>黄金期货</a:t>
                      </a:r>
                      <a:endParaRPr lang="zh-CN" altLang="en-US"/>
                    </a:p>
                  </a:txBody>
                  <a:tcPr anchor="ctr" anchorCtr="0"/>
                </a:tc>
                <a:tc>
                  <a:txBody>
                    <a:bodyPr/>
                    <a:p>
                      <a:pPr algn="l">
                        <a:buNone/>
                      </a:pPr>
                      <a:r>
                        <a:rPr lang="zh-CN" altLang="en-US"/>
                        <a:t>杆杠投资，使用较少资金获得头寸</a:t>
                      </a:r>
                      <a:endParaRPr lang="zh-CN" altLang="en-US"/>
                    </a:p>
                  </a:txBody>
                  <a:tcPr anchor="ctr" anchorCtr="0"/>
                </a:tc>
                <a:tc>
                  <a:txBody>
                    <a:bodyPr/>
                    <a:p>
                      <a:pPr algn="ctr">
                        <a:buNone/>
                      </a:pPr>
                      <a:r>
                        <a:rPr lang="zh-CN" altLang="en-US"/>
                        <a:t>需要进行换月操作，暴露基差风险</a:t>
                      </a:r>
                      <a:endParaRPr lang="zh-CN" altLang="en-US"/>
                    </a:p>
                  </a:txBody>
                  <a:tcPr anchor="ctr" anchorCtr="0"/>
                </a:tc>
              </a:tr>
            </a:tbl>
          </a:graphicData>
        </a:graphic>
      </p:graphicFrame>
    </p:spTree>
    <p:custDataLst>
      <p:tags r:id="rId2"/>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在资产配置中的应用</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lgn="ctr">
              <a:buNone/>
            </a:pPr>
            <a:r>
              <a:rPr sz="2400"/>
              <a:t>美国市场各类资产在不同经济周期下的表现（</a:t>
            </a:r>
            <a:r>
              <a:rPr lang="en-US" altLang="zh-CN" sz="2400"/>
              <a:t>1973-2004</a:t>
            </a:r>
            <a:r>
              <a:rPr sz="2400"/>
              <a:t>）</a:t>
            </a:r>
            <a:endParaRPr sz="2400"/>
          </a:p>
        </p:txBody>
      </p:sp>
      <p:graphicFrame>
        <p:nvGraphicFramePr>
          <p:cNvPr id="5" name="表格 4"/>
          <p:cNvGraphicFramePr/>
          <p:nvPr>
            <p:custDataLst>
              <p:tags r:id="rId1"/>
            </p:custDataLst>
          </p:nvPr>
        </p:nvGraphicFramePr>
        <p:xfrm>
          <a:off x="1384300" y="2218690"/>
          <a:ext cx="9417050" cy="2884170"/>
        </p:xfrm>
        <a:graphic>
          <a:graphicData uri="http://schemas.openxmlformats.org/drawingml/2006/table">
            <a:tbl>
              <a:tblPr firstRow="1" bandRow="1">
                <a:tableStyleId>{5C22544A-7EE6-4342-B048-85BDC9FD1C3A}</a:tableStyleId>
              </a:tblPr>
              <a:tblGrid>
                <a:gridCol w="1883410"/>
                <a:gridCol w="1883410"/>
                <a:gridCol w="1883410"/>
                <a:gridCol w="1883410"/>
                <a:gridCol w="1883410"/>
              </a:tblGrid>
              <a:tr h="480695">
                <a:tc>
                  <a:txBody>
                    <a:bodyPr/>
                    <a:p>
                      <a:pPr algn="ctr">
                        <a:buNone/>
                      </a:pPr>
                      <a:r>
                        <a:rPr lang="zh-CN" altLang="en-US"/>
                        <a:t>经济周期</a:t>
                      </a:r>
                      <a:endParaRPr lang="zh-CN" altLang="en-US"/>
                    </a:p>
                  </a:txBody>
                  <a:tcPr anchor="ctr" anchorCtr="0"/>
                </a:tc>
                <a:tc>
                  <a:txBody>
                    <a:bodyPr/>
                    <a:p>
                      <a:pPr algn="ctr">
                        <a:buNone/>
                      </a:pPr>
                      <a:r>
                        <a:rPr lang="zh-CN" altLang="en-US"/>
                        <a:t>债券</a:t>
                      </a:r>
                      <a:endParaRPr lang="zh-CN" altLang="en-US"/>
                    </a:p>
                  </a:txBody>
                  <a:tcPr anchor="ctr" anchorCtr="0"/>
                </a:tc>
                <a:tc>
                  <a:txBody>
                    <a:bodyPr/>
                    <a:p>
                      <a:pPr algn="ctr">
                        <a:buNone/>
                      </a:pPr>
                      <a:r>
                        <a:rPr lang="zh-CN" altLang="en-US"/>
                        <a:t>股票</a:t>
                      </a:r>
                      <a:endParaRPr lang="zh-CN" altLang="en-US"/>
                    </a:p>
                  </a:txBody>
                  <a:tcPr anchor="ctr" anchorCtr="0"/>
                </a:tc>
                <a:tc>
                  <a:txBody>
                    <a:bodyPr/>
                    <a:p>
                      <a:pPr algn="ctr">
                        <a:buNone/>
                      </a:pPr>
                      <a:r>
                        <a:rPr lang="zh-CN" altLang="en-US"/>
                        <a:t>大宗商品</a:t>
                      </a:r>
                      <a:endParaRPr lang="zh-CN" altLang="en-US"/>
                    </a:p>
                  </a:txBody>
                  <a:tcPr anchor="ctr" anchorCtr="0"/>
                </a:tc>
                <a:tc>
                  <a:txBody>
                    <a:bodyPr/>
                    <a:p>
                      <a:pPr algn="ctr">
                        <a:buNone/>
                      </a:pPr>
                      <a:r>
                        <a:rPr lang="zh-CN" altLang="en-US"/>
                        <a:t>货币</a:t>
                      </a:r>
                      <a:endParaRPr lang="zh-CN" altLang="en-US"/>
                    </a:p>
                  </a:txBody>
                  <a:tcPr anchor="ctr" anchorCtr="0"/>
                </a:tc>
              </a:tr>
              <a:tr h="480695">
                <a:tc>
                  <a:txBody>
                    <a:bodyPr/>
                    <a:p>
                      <a:pPr algn="ctr">
                        <a:buNone/>
                      </a:pPr>
                      <a:r>
                        <a:rPr lang="zh-CN" altLang="en-US"/>
                        <a:t>衰退</a:t>
                      </a:r>
                      <a:endParaRPr lang="zh-CN" altLang="en-US"/>
                    </a:p>
                  </a:txBody>
                  <a:tcPr anchor="ctr" anchorCtr="0"/>
                </a:tc>
                <a:tc>
                  <a:txBody>
                    <a:bodyPr/>
                    <a:p>
                      <a:pPr algn="ctr">
                        <a:buNone/>
                      </a:pPr>
                      <a:r>
                        <a:rPr lang="en-US" altLang="zh-CN"/>
                        <a:t>9.8</a:t>
                      </a:r>
                      <a:endParaRPr lang="en-US" altLang="zh-CN"/>
                    </a:p>
                  </a:txBody>
                  <a:tcPr anchor="ctr" anchorCtr="0"/>
                </a:tc>
                <a:tc>
                  <a:txBody>
                    <a:bodyPr/>
                    <a:p>
                      <a:pPr algn="ctr">
                        <a:buNone/>
                      </a:pPr>
                      <a:r>
                        <a:rPr lang="en-US" altLang="zh-CN"/>
                        <a:t>6.4</a:t>
                      </a:r>
                      <a:endParaRPr lang="en-US" altLang="zh-CN"/>
                    </a:p>
                  </a:txBody>
                  <a:tcPr anchor="ctr" anchorCtr="0"/>
                </a:tc>
                <a:tc>
                  <a:txBody>
                    <a:bodyPr/>
                    <a:p>
                      <a:pPr algn="ctr">
                        <a:buNone/>
                      </a:pPr>
                      <a:r>
                        <a:rPr lang="en-US" altLang="zh-CN"/>
                        <a:t>-11.9</a:t>
                      </a:r>
                      <a:endParaRPr lang="en-US" altLang="zh-CN"/>
                    </a:p>
                  </a:txBody>
                  <a:tcPr anchor="ctr" anchorCtr="0"/>
                </a:tc>
                <a:tc>
                  <a:txBody>
                    <a:bodyPr/>
                    <a:p>
                      <a:pPr algn="ctr">
                        <a:buNone/>
                      </a:pPr>
                      <a:r>
                        <a:rPr lang="en-US" altLang="zh-CN"/>
                        <a:t>3.3</a:t>
                      </a:r>
                      <a:endParaRPr lang="en-US" altLang="zh-CN"/>
                    </a:p>
                  </a:txBody>
                  <a:tcPr anchor="ctr" anchorCtr="0"/>
                </a:tc>
              </a:tr>
              <a:tr h="480695">
                <a:tc>
                  <a:txBody>
                    <a:bodyPr/>
                    <a:p>
                      <a:pPr algn="ctr">
                        <a:buNone/>
                      </a:pPr>
                      <a:r>
                        <a:rPr lang="zh-CN" altLang="en-US"/>
                        <a:t>复苏</a:t>
                      </a:r>
                      <a:endParaRPr lang="zh-CN" altLang="en-US"/>
                    </a:p>
                  </a:txBody>
                  <a:tcPr anchor="ctr" anchorCtr="0"/>
                </a:tc>
                <a:tc>
                  <a:txBody>
                    <a:bodyPr/>
                    <a:p>
                      <a:pPr algn="ctr">
                        <a:buNone/>
                      </a:pPr>
                      <a:r>
                        <a:rPr lang="en-US" altLang="zh-CN"/>
                        <a:t>7.0</a:t>
                      </a:r>
                      <a:endParaRPr lang="en-US" altLang="zh-CN"/>
                    </a:p>
                  </a:txBody>
                  <a:tcPr anchor="ctr" anchorCtr="0"/>
                </a:tc>
                <a:tc>
                  <a:txBody>
                    <a:bodyPr/>
                    <a:p>
                      <a:pPr algn="ctr">
                        <a:buNone/>
                      </a:pPr>
                      <a:r>
                        <a:rPr lang="en-US" altLang="zh-CN"/>
                        <a:t>19.9</a:t>
                      </a:r>
                      <a:endParaRPr lang="en-US" altLang="zh-CN"/>
                    </a:p>
                  </a:txBody>
                  <a:tcPr anchor="ctr" anchorCtr="0"/>
                </a:tc>
                <a:tc>
                  <a:txBody>
                    <a:bodyPr/>
                    <a:p>
                      <a:pPr algn="ctr">
                        <a:buNone/>
                      </a:pPr>
                      <a:r>
                        <a:rPr lang="en-US" altLang="zh-CN"/>
                        <a:t>-7.9</a:t>
                      </a:r>
                      <a:endParaRPr lang="en-US" altLang="zh-CN"/>
                    </a:p>
                  </a:txBody>
                  <a:tcPr anchor="ctr" anchorCtr="0"/>
                </a:tc>
                <a:tc>
                  <a:txBody>
                    <a:bodyPr/>
                    <a:p>
                      <a:pPr algn="ctr">
                        <a:buNone/>
                      </a:pPr>
                      <a:r>
                        <a:rPr lang="en-US" altLang="zh-CN"/>
                        <a:t>2.1</a:t>
                      </a:r>
                      <a:endParaRPr lang="en-US" altLang="zh-CN"/>
                    </a:p>
                  </a:txBody>
                  <a:tcPr anchor="ctr" anchorCtr="0"/>
                </a:tc>
              </a:tr>
              <a:tr h="480695">
                <a:tc>
                  <a:txBody>
                    <a:bodyPr/>
                    <a:p>
                      <a:pPr algn="ctr">
                        <a:buNone/>
                      </a:pPr>
                      <a:r>
                        <a:rPr lang="zh-CN" altLang="en-US"/>
                        <a:t>过热</a:t>
                      </a:r>
                      <a:endParaRPr lang="zh-CN" altLang="en-US"/>
                    </a:p>
                  </a:txBody>
                  <a:tcPr anchor="ctr" anchorCtr="0"/>
                </a:tc>
                <a:tc>
                  <a:txBody>
                    <a:bodyPr/>
                    <a:p>
                      <a:pPr algn="ctr">
                        <a:buNone/>
                      </a:pPr>
                      <a:r>
                        <a:rPr lang="en-US" altLang="zh-CN"/>
                        <a:t>0.2</a:t>
                      </a:r>
                      <a:endParaRPr lang="en-US" altLang="zh-CN"/>
                    </a:p>
                  </a:txBody>
                  <a:tcPr anchor="ctr" anchorCtr="0"/>
                </a:tc>
                <a:tc>
                  <a:txBody>
                    <a:bodyPr/>
                    <a:p>
                      <a:pPr algn="ctr">
                        <a:buNone/>
                      </a:pPr>
                      <a:r>
                        <a:rPr lang="en-US" altLang="zh-CN"/>
                        <a:t>6.0</a:t>
                      </a:r>
                      <a:endParaRPr lang="en-US" altLang="zh-CN"/>
                    </a:p>
                  </a:txBody>
                  <a:tcPr anchor="ctr" anchorCtr="0"/>
                </a:tc>
                <a:tc>
                  <a:txBody>
                    <a:bodyPr/>
                    <a:p>
                      <a:pPr algn="ctr">
                        <a:buNone/>
                      </a:pPr>
                      <a:r>
                        <a:rPr lang="en-US" altLang="zh-CN"/>
                        <a:t>19.7</a:t>
                      </a:r>
                      <a:endParaRPr lang="en-US" altLang="zh-CN"/>
                    </a:p>
                  </a:txBody>
                  <a:tcPr anchor="ctr" anchorCtr="0"/>
                </a:tc>
                <a:tc>
                  <a:txBody>
                    <a:bodyPr/>
                    <a:p>
                      <a:pPr algn="ctr">
                        <a:buNone/>
                      </a:pPr>
                      <a:r>
                        <a:rPr lang="en-US" altLang="zh-CN"/>
                        <a:t>1.2</a:t>
                      </a:r>
                      <a:endParaRPr lang="en-US" altLang="zh-CN"/>
                    </a:p>
                  </a:txBody>
                  <a:tcPr anchor="ctr" anchorCtr="0"/>
                </a:tc>
              </a:tr>
              <a:tr h="480695">
                <a:tc>
                  <a:txBody>
                    <a:bodyPr/>
                    <a:p>
                      <a:pPr algn="ctr">
                        <a:buNone/>
                      </a:pPr>
                      <a:r>
                        <a:rPr lang="zh-CN" altLang="en-US"/>
                        <a:t>滞胀</a:t>
                      </a:r>
                      <a:endParaRPr lang="zh-CN" altLang="en-US"/>
                    </a:p>
                  </a:txBody>
                  <a:tcPr anchor="ctr" anchorCtr="0"/>
                </a:tc>
                <a:tc>
                  <a:txBody>
                    <a:bodyPr/>
                    <a:p>
                      <a:pPr algn="ctr">
                        <a:buNone/>
                      </a:pPr>
                      <a:r>
                        <a:rPr lang="en-US" altLang="zh-CN"/>
                        <a:t>-1.9</a:t>
                      </a:r>
                      <a:endParaRPr lang="en-US" altLang="zh-CN"/>
                    </a:p>
                  </a:txBody>
                  <a:tcPr anchor="ctr" anchorCtr="0"/>
                </a:tc>
                <a:tc>
                  <a:txBody>
                    <a:bodyPr/>
                    <a:p>
                      <a:pPr algn="ctr">
                        <a:buNone/>
                      </a:pPr>
                      <a:r>
                        <a:rPr lang="en-US" altLang="zh-CN"/>
                        <a:t>-11.7</a:t>
                      </a:r>
                      <a:endParaRPr lang="en-US" altLang="zh-CN"/>
                    </a:p>
                  </a:txBody>
                  <a:tcPr anchor="ctr" anchorCtr="0"/>
                </a:tc>
                <a:tc>
                  <a:txBody>
                    <a:bodyPr/>
                    <a:p>
                      <a:pPr algn="ctr">
                        <a:buNone/>
                      </a:pPr>
                      <a:r>
                        <a:rPr lang="en-US" altLang="zh-CN"/>
                        <a:t>28.6</a:t>
                      </a:r>
                      <a:endParaRPr lang="en-US" altLang="zh-CN"/>
                    </a:p>
                  </a:txBody>
                  <a:tcPr anchor="ctr" anchorCtr="0"/>
                </a:tc>
                <a:tc>
                  <a:txBody>
                    <a:bodyPr/>
                    <a:p>
                      <a:pPr algn="ctr">
                        <a:buNone/>
                      </a:pPr>
                      <a:r>
                        <a:rPr lang="en-US" altLang="zh-CN"/>
                        <a:t>-0.3</a:t>
                      </a:r>
                      <a:endParaRPr lang="en-US" altLang="zh-CN"/>
                    </a:p>
                  </a:txBody>
                  <a:tcPr anchor="ctr" anchorCtr="0"/>
                </a:tc>
              </a:tr>
              <a:tr h="480695">
                <a:tc>
                  <a:txBody>
                    <a:bodyPr/>
                    <a:p>
                      <a:pPr algn="ctr">
                        <a:buNone/>
                      </a:pPr>
                      <a:r>
                        <a:rPr lang="zh-CN" altLang="en-US"/>
                        <a:t>平均收益</a:t>
                      </a:r>
                      <a:endParaRPr lang="zh-CN" altLang="en-US"/>
                    </a:p>
                  </a:txBody>
                  <a:tcPr anchor="ctr" anchorCtr="0"/>
                </a:tc>
                <a:tc>
                  <a:txBody>
                    <a:bodyPr/>
                    <a:p>
                      <a:pPr algn="ctr">
                        <a:buNone/>
                      </a:pPr>
                      <a:r>
                        <a:rPr lang="en-US" altLang="zh-CN"/>
                        <a:t>3.5</a:t>
                      </a:r>
                      <a:endParaRPr lang="en-US" altLang="zh-CN"/>
                    </a:p>
                  </a:txBody>
                  <a:tcPr anchor="ctr" anchorCtr="0"/>
                </a:tc>
                <a:tc>
                  <a:txBody>
                    <a:bodyPr/>
                    <a:p>
                      <a:pPr algn="ctr">
                        <a:buNone/>
                      </a:pPr>
                      <a:r>
                        <a:rPr lang="en-US" altLang="zh-CN"/>
                        <a:t>6.1</a:t>
                      </a:r>
                      <a:endParaRPr lang="en-US" altLang="zh-CN"/>
                    </a:p>
                  </a:txBody>
                  <a:tcPr anchor="ctr" anchorCtr="0"/>
                </a:tc>
                <a:tc>
                  <a:txBody>
                    <a:bodyPr/>
                    <a:p>
                      <a:pPr algn="ctr">
                        <a:buNone/>
                      </a:pPr>
                      <a:r>
                        <a:rPr lang="en-US" altLang="zh-CN"/>
                        <a:t>5.8</a:t>
                      </a:r>
                      <a:endParaRPr lang="en-US" altLang="zh-CN"/>
                    </a:p>
                  </a:txBody>
                  <a:tcPr anchor="ctr" anchorCtr="0"/>
                </a:tc>
                <a:tc>
                  <a:txBody>
                    <a:bodyPr/>
                    <a:p>
                      <a:pPr algn="ctr">
                        <a:buNone/>
                      </a:pPr>
                      <a:r>
                        <a:rPr lang="en-US" altLang="zh-CN"/>
                        <a:t>1.5</a:t>
                      </a:r>
                      <a:endParaRPr lang="en-US" altLang="zh-CN"/>
                    </a:p>
                  </a:txBody>
                  <a:tcPr anchor="ctr" anchorCtr="0"/>
                </a:tc>
              </a:tr>
            </a:tbl>
          </a:graphicData>
        </a:graphic>
      </p:graphicFrame>
    </p:spTree>
    <p:custDataLst>
      <p:tags r:id="rId2"/>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874395" y="914400"/>
            <a:ext cx="10574020" cy="2570480"/>
          </a:xfrm>
        </p:spPr>
        <p:txBody>
          <a:bodyPr/>
          <a:p>
            <a:pPr algn="ctr">
              <a:lnSpc>
                <a:spcPct val="130000"/>
              </a:lnSpc>
              <a:buClrTx/>
              <a:buSzTx/>
              <a:buFontTx/>
            </a:pPr>
            <a:r>
              <a:rPr lang="zh-CN" altLang="en-US" sz="5400" b="0" spc="0" dirty="0">
                <a:solidFill>
                  <a:schemeClr val="tx1"/>
                </a:solidFill>
                <a:effectLst>
                  <a:outerShdw blurRad="38100" dist="38100" dir="2700000" algn="tl">
                    <a:srgbClr val="000000">
                      <a:alpha val="43137"/>
                    </a:srgbClr>
                  </a:outerShdw>
                </a:effectLst>
                <a:latin typeface="+mj-lt"/>
                <a:ea typeface="+mj-ea"/>
              </a:rPr>
              <a:t>第五章 商品期货及其衍生品应用</a:t>
            </a:r>
            <a:endParaRPr lang="zh-CN" altLang="en-US" sz="5400" b="0" spc="0" dirty="0">
              <a:solidFill>
                <a:schemeClr val="tx1"/>
              </a:solidFill>
              <a:effectLst>
                <a:outerShdw blurRad="38100" dist="38100" dir="2700000" algn="tl">
                  <a:srgbClr val="000000">
                    <a:alpha val="43137"/>
                  </a:srgbClr>
                </a:outerShdw>
              </a:effectLst>
              <a:latin typeface="+mj-lt"/>
              <a:ea typeface="+mj-ea"/>
            </a:endParaRPr>
          </a:p>
        </p:txBody>
      </p:sp>
      <p:sp>
        <p:nvSpPr>
          <p:cNvPr id="3" name="副标题 2"/>
          <p:cNvSpPr>
            <a:spLocks noGrp="1"/>
          </p:cNvSpPr>
          <p:nvPr>
            <p:ph type="subTitle" idx="1"/>
            <p:custDataLst>
              <p:tags r:id="rId2"/>
            </p:custDataLst>
          </p:nvPr>
        </p:nvSpPr>
        <p:spPr/>
        <p:txBody>
          <a:bodyPr/>
          <a:p>
            <a:r>
              <a:rPr lang="zh-CN" altLang="en-US"/>
              <a:t>第三节 </a:t>
            </a:r>
            <a:r>
              <a:rPr lang="en-US" altLang="zh-CN"/>
              <a:t>“</a:t>
            </a:r>
            <a:r>
              <a:rPr lang="zh-CN" altLang="en-US"/>
              <a:t>保险</a:t>
            </a:r>
            <a:r>
              <a:rPr lang="en-US" altLang="zh-CN"/>
              <a:t>+</a:t>
            </a:r>
            <a:r>
              <a:rPr lang="zh-CN" altLang="en-US"/>
              <a:t>期货</a:t>
            </a:r>
            <a:r>
              <a:rPr lang="en-US" altLang="zh-CN"/>
              <a:t>”</a:t>
            </a:r>
            <a:endParaRPr lang="en-US" altLang="zh-CN"/>
          </a:p>
        </p:txBody>
      </p:sp>
    </p:spTree>
    <p:custDataLst>
      <p:tags r:id="rId3"/>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保险</a:t>
            </a:r>
            <a:r>
              <a:rPr lang="en-US" altLang="zh-CN" sz="2800" spc="0">
                <a:solidFill>
                  <a:schemeClr val="tx1"/>
                </a:solidFill>
                <a:effectLst>
                  <a:outerShdw blurRad="38100" dist="38100" dir="2700000" algn="tl">
                    <a:srgbClr val="000000">
                      <a:alpha val="43137"/>
                    </a:srgbClr>
                  </a:outerShdw>
                </a:effectLst>
                <a:latin typeface="+mj-lt"/>
                <a:ea typeface="+mj-ea"/>
                <a:sym typeface="+mn-ea"/>
              </a:rPr>
              <a:t>+</a:t>
            </a:r>
            <a:r>
              <a:rPr sz="2800" spc="0">
                <a:solidFill>
                  <a:schemeClr val="tx1"/>
                </a:solidFill>
                <a:effectLst>
                  <a:outerShdw blurRad="38100" dist="38100" dir="2700000" algn="tl">
                    <a:srgbClr val="000000">
                      <a:alpha val="43137"/>
                    </a:srgbClr>
                  </a:outerShdw>
                </a:effectLst>
                <a:latin typeface="+mj-lt"/>
                <a:ea typeface="+mj-ea"/>
                <a:sym typeface="+mn-ea"/>
              </a:rPr>
              <a:t>期货</a:t>
            </a:r>
            <a:endParaRPr sz="2800" spc="0">
              <a:solidFill>
                <a:schemeClr val="tx1"/>
              </a:solidFill>
              <a:effectLst>
                <a:outerShdw blurRad="38100" dist="38100" dir="2700000" algn="tl">
                  <a:srgbClr val="000000">
                    <a:alpha val="43137"/>
                  </a:srgbClr>
                </a:outerShdw>
              </a:effectLst>
              <a:latin typeface="+mj-lt"/>
              <a:ea typeface="+mj-ea"/>
              <a:sym typeface="+mn-ea"/>
            </a:endParaRPr>
          </a:p>
        </p:txBody>
      </p:sp>
      <p:sp>
        <p:nvSpPr>
          <p:cNvPr id="3" name="内容占位符 2"/>
          <p:cNvSpPr>
            <a:spLocks noGrp="1"/>
          </p:cNvSpPr>
          <p:nvPr>
            <p:ph idx="1"/>
          </p:nvPr>
        </p:nvSpPr>
        <p:spPr/>
        <p:txBody>
          <a:bodyPr/>
          <a:p>
            <a:pPr marL="0" algn="l">
              <a:buClrTx/>
              <a:buSzTx/>
              <a:buNone/>
            </a:pPr>
            <a:r>
              <a:rPr sz="1800"/>
              <a:t>“保险+期货”已经连续两年写入中央一号文件：</a:t>
            </a:r>
            <a:endParaRPr sz="1800"/>
          </a:p>
          <a:p>
            <a:pPr marL="57150" indent="-285750" algn="l">
              <a:buClrTx/>
              <a:buSzTx/>
              <a:buFont typeface="Wingdings" panose="05000000000000000000" charset="0"/>
              <a:buChar char="n"/>
            </a:pPr>
            <a:r>
              <a:rPr sz="1800"/>
              <a:t>2016年“一号文件”提出要探索农业补贴、涉农信贷、农产品期货和农业保险联动机制，稳步扩大“保险+期货”试点。</a:t>
            </a:r>
            <a:endParaRPr sz="1800"/>
          </a:p>
          <a:p>
            <a:pPr marL="57150" indent="-285750" algn="l">
              <a:buClrTx/>
              <a:buSzTx/>
              <a:buFont typeface="Wingdings" panose="05000000000000000000" charset="0"/>
              <a:buChar char="n"/>
            </a:pPr>
            <a:r>
              <a:rPr lang="en-US" altLang="zh-CN" sz="1800"/>
              <a:t>2017</a:t>
            </a:r>
            <a:r>
              <a:rPr sz="1800"/>
              <a:t>年</a:t>
            </a:r>
            <a:r>
              <a:rPr lang="en-US" altLang="zh-CN" sz="1800"/>
              <a:t>“</a:t>
            </a:r>
            <a:r>
              <a:rPr sz="1800"/>
              <a:t>一号文件</a:t>
            </a:r>
            <a:r>
              <a:rPr lang="en-US" altLang="zh-CN" sz="1800"/>
              <a:t>”</a:t>
            </a:r>
            <a:r>
              <a:rPr sz="1800"/>
              <a:t>提出要深入推进农产品期货、期权市场建设，积极引导涉农企业利用期货、期权管理市场风险，稳步扩大</a:t>
            </a:r>
            <a:r>
              <a:rPr lang="en-US" altLang="zh-CN" sz="1800"/>
              <a:t>“</a:t>
            </a:r>
            <a:r>
              <a:rPr sz="1800"/>
              <a:t>保险</a:t>
            </a:r>
            <a:r>
              <a:rPr lang="en-US" altLang="zh-CN" sz="1800"/>
              <a:t>+</a:t>
            </a:r>
            <a:r>
              <a:rPr sz="1800"/>
              <a:t>期货</a:t>
            </a:r>
            <a:r>
              <a:rPr lang="en-US" altLang="zh-CN" sz="1800"/>
              <a:t>”</a:t>
            </a:r>
            <a:r>
              <a:rPr sz="1800"/>
              <a:t>试点。</a:t>
            </a:r>
            <a:endParaRPr sz="1800"/>
          </a:p>
        </p:txBody>
      </p:sp>
    </p:spTree>
    <p:custDataLst>
      <p:tags r:id="rId1"/>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保险</a:t>
            </a:r>
            <a:r>
              <a:rPr lang="en-US" altLang="zh-CN" sz="2800" spc="0">
                <a:solidFill>
                  <a:schemeClr val="tx1"/>
                </a:solidFill>
                <a:effectLst>
                  <a:outerShdw blurRad="38100" dist="38100" dir="2700000" algn="tl">
                    <a:srgbClr val="000000">
                      <a:alpha val="43137"/>
                    </a:srgbClr>
                  </a:outerShdw>
                </a:effectLst>
                <a:latin typeface="+mj-lt"/>
                <a:ea typeface="+mj-ea"/>
                <a:sym typeface="+mn-ea"/>
              </a:rPr>
              <a:t>+</a:t>
            </a:r>
            <a:r>
              <a:rPr sz="2800" spc="0">
                <a:solidFill>
                  <a:schemeClr val="tx1"/>
                </a:solidFill>
                <a:effectLst>
                  <a:outerShdw blurRad="38100" dist="38100" dir="2700000" algn="tl">
                    <a:srgbClr val="000000">
                      <a:alpha val="43137"/>
                    </a:srgbClr>
                  </a:outerShdw>
                </a:effectLst>
                <a:latin typeface="+mj-lt"/>
                <a:ea typeface="+mj-ea"/>
                <a:sym typeface="+mn-ea"/>
              </a:rPr>
              <a:t>期货</a:t>
            </a:r>
            <a:endParaRPr sz="2800" spc="0">
              <a:solidFill>
                <a:schemeClr val="tx1"/>
              </a:solidFill>
              <a:effectLst>
                <a:outerShdw blurRad="38100" dist="38100" dir="2700000" algn="tl">
                  <a:srgbClr val="000000">
                    <a:alpha val="43137"/>
                  </a:srgbClr>
                </a:outerShdw>
              </a:effectLst>
              <a:latin typeface="+mj-lt"/>
              <a:ea typeface="+mj-ea"/>
              <a:sym typeface="+mn-ea"/>
            </a:endParaRPr>
          </a:p>
        </p:txBody>
      </p:sp>
      <p:sp>
        <p:nvSpPr>
          <p:cNvPr id="3" name="内容占位符 2"/>
          <p:cNvSpPr>
            <a:spLocks noGrp="1"/>
          </p:cNvSpPr>
          <p:nvPr>
            <p:ph idx="1"/>
          </p:nvPr>
        </p:nvSpPr>
        <p:spPr/>
        <p:txBody>
          <a:bodyPr/>
          <a:p>
            <a:pPr marL="0" algn="l">
              <a:buClrTx/>
              <a:buSzTx/>
              <a:buNone/>
            </a:pPr>
            <a:r>
              <a:rPr sz="1800"/>
              <a:t>“保险+期货”是指农业经营者或企业为规避市场价格风险向保险公司购买期货价格保险产品，保险公司通过向期货经营机构购买场外期权将风险转移，期货经营机构利用期货市场进行风险对冲的业务模式。</a:t>
            </a:r>
            <a:endParaRPr sz="1800"/>
          </a:p>
        </p:txBody>
      </p:sp>
    </p:spTree>
    <p:custDataLst>
      <p:tags r:id="rId1"/>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保险</a:t>
            </a:r>
            <a:r>
              <a:rPr lang="en-US" altLang="zh-CN" sz="2800" spc="0">
                <a:solidFill>
                  <a:schemeClr val="tx1"/>
                </a:solidFill>
                <a:effectLst>
                  <a:outerShdw blurRad="38100" dist="38100" dir="2700000" algn="tl">
                    <a:srgbClr val="000000">
                      <a:alpha val="43137"/>
                    </a:srgbClr>
                  </a:outerShdw>
                </a:effectLst>
                <a:latin typeface="+mj-lt"/>
                <a:ea typeface="+mj-ea"/>
                <a:sym typeface="+mn-ea"/>
              </a:rPr>
              <a:t>+</a:t>
            </a:r>
            <a:r>
              <a:rPr sz="2800" spc="0">
                <a:solidFill>
                  <a:schemeClr val="tx1"/>
                </a:solidFill>
                <a:effectLst>
                  <a:outerShdw blurRad="38100" dist="38100" dir="2700000" algn="tl">
                    <a:srgbClr val="000000">
                      <a:alpha val="43137"/>
                    </a:srgbClr>
                  </a:outerShdw>
                </a:effectLst>
                <a:latin typeface="+mj-lt"/>
                <a:ea typeface="+mj-ea"/>
                <a:sym typeface="+mn-ea"/>
              </a:rPr>
              <a:t>期货</a:t>
            </a:r>
            <a:endParaRPr sz="2800" spc="0">
              <a:solidFill>
                <a:schemeClr val="tx1"/>
              </a:solidFill>
              <a:effectLst>
                <a:outerShdw blurRad="38100" dist="38100" dir="2700000" algn="tl">
                  <a:srgbClr val="000000">
                    <a:alpha val="43137"/>
                  </a:srgbClr>
                </a:outerShdw>
              </a:effectLst>
              <a:latin typeface="+mj-lt"/>
              <a:ea typeface="+mj-ea"/>
              <a:sym typeface="+mn-ea"/>
            </a:endParaRPr>
          </a:p>
        </p:txBody>
      </p:sp>
      <p:sp>
        <p:nvSpPr>
          <p:cNvPr id="3" name="内容占位符 2"/>
          <p:cNvSpPr>
            <a:spLocks noGrp="1"/>
          </p:cNvSpPr>
          <p:nvPr>
            <p:ph idx="1"/>
          </p:nvPr>
        </p:nvSpPr>
        <p:spPr/>
        <p:txBody>
          <a:bodyPr/>
          <a:p>
            <a:pPr marL="0" algn="l">
              <a:buClrTx/>
              <a:buSzTx/>
              <a:buNone/>
            </a:pPr>
            <a:r>
              <a:rPr sz="1800"/>
              <a:t>“保险+期货”是指农业经营者或企业为规避市场价格风险向保险公司购买期货价格保险产品，保险公司通过向期货经营机构购买场外期权将风险转移，期货经营机构利用期货市场进行风险对冲的业务模式。</a:t>
            </a:r>
            <a:endParaRPr sz="1800"/>
          </a:p>
        </p:txBody>
      </p:sp>
    </p:spTree>
    <p:custDataLst>
      <p:tags r:id="rId1"/>
    </p:custData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保险</a:t>
            </a:r>
            <a:r>
              <a:rPr lang="en-US" altLang="zh-CN" sz="2800" spc="0">
                <a:solidFill>
                  <a:schemeClr val="tx1"/>
                </a:solidFill>
                <a:effectLst>
                  <a:outerShdw blurRad="38100" dist="38100" dir="2700000" algn="tl">
                    <a:srgbClr val="000000">
                      <a:alpha val="43137"/>
                    </a:srgbClr>
                  </a:outerShdw>
                </a:effectLst>
                <a:latin typeface="+mj-lt"/>
                <a:ea typeface="+mj-ea"/>
                <a:sym typeface="+mn-ea"/>
              </a:rPr>
              <a:t>+</a:t>
            </a:r>
            <a:r>
              <a:rPr sz="2800" spc="0">
                <a:solidFill>
                  <a:schemeClr val="tx1"/>
                </a:solidFill>
                <a:effectLst>
                  <a:outerShdw blurRad="38100" dist="38100" dir="2700000" algn="tl">
                    <a:srgbClr val="000000">
                      <a:alpha val="43137"/>
                    </a:srgbClr>
                  </a:outerShdw>
                </a:effectLst>
                <a:latin typeface="+mj-lt"/>
                <a:ea typeface="+mj-ea"/>
                <a:sym typeface="+mn-ea"/>
              </a:rPr>
              <a:t>期货</a:t>
            </a:r>
            <a:endParaRPr sz="2800" spc="0">
              <a:solidFill>
                <a:schemeClr val="tx1"/>
              </a:solidFill>
              <a:effectLst>
                <a:outerShdw blurRad="38100" dist="38100" dir="2700000" algn="tl">
                  <a:srgbClr val="000000">
                    <a:alpha val="43137"/>
                  </a:srgbClr>
                </a:outerShdw>
              </a:effectLst>
              <a:latin typeface="+mj-lt"/>
              <a:ea typeface="+mj-ea"/>
              <a:sym typeface="+mn-ea"/>
            </a:endParaRPr>
          </a:p>
        </p:txBody>
      </p:sp>
      <p:sp>
        <p:nvSpPr>
          <p:cNvPr id="3" name="内容占位符 2"/>
          <p:cNvSpPr>
            <a:spLocks noGrp="1"/>
          </p:cNvSpPr>
          <p:nvPr>
            <p:ph idx="1"/>
          </p:nvPr>
        </p:nvSpPr>
        <p:spPr>
          <a:xfrm>
            <a:off x="611505" y="1231900"/>
            <a:ext cx="10968990" cy="609600"/>
          </a:xfrm>
        </p:spPr>
        <p:txBody>
          <a:bodyPr/>
          <a:p>
            <a:pPr marL="0" algn="l">
              <a:buClrTx/>
              <a:buSzTx/>
              <a:buNone/>
            </a:pPr>
            <a:r>
              <a:rPr lang="en-US" altLang="zh-CN" sz="1800"/>
              <a:t>“</a:t>
            </a:r>
            <a:r>
              <a:rPr sz="1800"/>
              <a:t>保险</a:t>
            </a:r>
            <a:r>
              <a:rPr lang="en-US" altLang="zh-CN" sz="1800"/>
              <a:t>+</a:t>
            </a:r>
            <a:r>
              <a:rPr sz="1800"/>
              <a:t>期货</a:t>
            </a:r>
            <a:r>
              <a:rPr lang="en-US" altLang="zh-CN" sz="1800"/>
              <a:t>”</a:t>
            </a:r>
            <a:r>
              <a:rPr sz="1800"/>
              <a:t>运作中主要涉及三个主体：投保主体、保险公司和期货经营机构。</a:t>
            </a:r>
            <a:endParaRPr sz="1800"/>
          </a:p>
        </p:txBody>
      </p:sp>
      <p:sp>
        <p:nvSpPr>
          <p:cNvPr id="4" name="圆角矩形 3"/>
          <p:cNvSpPr/>
          <p:nvPr/>
        </p:nvSpPr>
        <p:spPr>
          <a:xfrm>
            <a:off x="3358515" y="1801495"/>
            <a:ext cx="4694555" cy="8439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a:t>投保主体：</a:t>
            </a:r>
            <a:endParaRPr lang="zh-CN" altLang="en-US"/>
          </a:p>
          <a:p>
            <a:pPr marL="285750" indent="-285750" algn="l">
              <a:buFont typeface="Arial" panose="020B0604020202020204" pitchFamily="34" charset="0"/>
              <a:buChar char="•"/>
            </a:pPr>
            <a:r>
              <a:rPr lang="zh-CN" altLang="en-US"/>
              <a:t>支付保费</a:t>
            </a:r>
            <a:endParaRPr lang="zh-CN" altLang="en-US"/>
          </a:p>
          <a:p>
            <a:pPr marL="285750" indent="-285750" algn="l">
              <a:buFont typeface="Arial" panose="020B0604020202020204" pitchFamily="34" charset="0"/>
              <a:buChar char="•"/>
            </a:pPr>
            <a:r>
              <a:rPr lang="zh-CN" altLang="en-US"/>
              <a:t>达到赔偿条件，保险公司负责理赔</a:t>
            </a:r>
            <a:endParaRPr lang="zh-CN" altLang="en-US"/>
          </a:p>
        </p:txBody>
      </p:sp>
      <p:sp>
        <p:nvSpPr>
          <p:cNvPr id="5" name="圆角矩形 4"/>
          <p:cNvSpPr/>
          <p:nvPr/>
        </p:nvSpPr>
        <p:spPr>
          <a:xfrm>
            <a:off x="3358515" y="3126105"/>
            <a:ext cx="4694555" cy="8439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a:t>保险公司：</a:t>
            </a:r>
            <a:endParaRPr lang="zh-CN" altLang="en-US"/>
          </a:p>
          <a:p>
            <a:pPr marL="285750" indent="-285750" algn="l">
              <a:buFont typeface="Arial" panose="020B0604020202020204" pitchFamily="34" charset="0"/>
              <a:buChar char="•"/>
            </a:pPr>
            <a:r>
              <a:rPr lang="zh-CN" altLang="en-US"/>
              <a:t>购买场外期权</a:t>
            </a:r>
            <a:endParaRPr lang="zh-CN" altLang="en-US"/>
          </a:p>
          <a:p>
            <a:pPr marL="285750" indent="-285750" algn="l">
              <a:buFont typeface="Arial" panose="020B0604020202020204" pitchFamily="34" charset="0"/>
              <a:buChar char="•"/>
            </a:pPr>
            <a:r>
              <a:rPr lang="zh-CN" altLang="en-US"/>
              <a:t>将价格波动风险转移给期货经营机构</a:t>
            </a:r>
            <a:endParaRPr lang="zh-CN" altLang="en-US"/>
          </a:p>
        </p:txBody>
      </p:sp>
      <p:sp>
        <p:nvSpPr>
          <p:cNvPr id="6" name="圆角矩形 5"/>
          <p:cNvSpPr/>
          <p:nvPr/>
        </p:nvSpPr>
        <p:spPr>
          <a:xfrm>
            <a:off x="3358515" y="4423410"/>
            <a:ext cx="4694555" cy="8439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a:t>期货经营机构：</a:t>
            </a:r>
            <a:endParaRPr lang="zh-CN" altLang="en-US"/>
          </a:p>
          <a:p>
            <a:pPr marL="285750" indent="-285750" algn="l">
              <a:buFont typeface="Arial" panose="020B0604020202020204" pitchFamily="34" charset="0"/>
              <a:buChar char="•"/>
            </a:pPr>
            <a:r>
              <a:rPr lang="zh-CN" altLang="en-US"/>
              <a:t>收取权利金</a:t>
            </a:r>
            <a:endParaRPr lang="zh-CN" altLang="en-US"/>
          </a:p>
          <a:p>
            <a:pPr marL="285750" indent="-285750" algn="l">
              <a:buFont typeface="Arial" panose="020B0604020202020204" pitchFamily="34" charset="0"/>
              <a:buChar char="•"/>
            </a:pPr>
            <a:r>
              <a:rPr lang="zh-CN" altLang="en-US"/>
              <a:t>在期货市场不断进行风险对冲操作</a:t>
            </a:r>
            <a:endParaRPr lang="zh-CN" altLang="en-US"/>
          </a:p>
        </p:txBody>
      </p:sp>
      <p:sp>
        <p:nvSpPr>
          <p:cNvPr id="7" name="圆角矩形 6"/>
          <p:cNvSpPr/>
          <p:nvPr/>
        </p:nvSpPr>
        <p:spPr>
          <a:xfrm>
            <a:off x="3358515" y="5706745"/>
            <a:ext cx="4694555" cy="8439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a:t>期货市场：</a:t>
            </a:r>
            <a:endParaRPr lang="zh-CN" altLang="en-US"/>
          </a:p>
          <a:p>
            <a:pPr marL="285750" indent="-285750" algn="l">
              <a:buFont typeface="Arial" panose="020B0604020202020204" pitchFamily="34" charset="0"/>
              <a:buChar char="•"/>
            </a:pPr>
            <a:r>
              <a:rPr lang="zh-CN" altLang="en-US"/>
              <a:t>风险转移</a:t>
            </a:r>
            <a:endParaRPr lang="zh-CN" altLang="en-US"/>
          </a:p>
        </p:txBody>
      </p:sp>
      <p:sp>
        <p:nvSpPr>
          <p:cNvPr id="8" name="下箭头 7"/>
          <p:cNvSpPr/>
          <p:nvPr/>
        </p:nvSpPr>
        <p:spPr>
          <a:xfrm>
            <a:off x="5147310" y="2645410"/>
            <a:ext cx="1116330" cy="470535"/>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lang="zh-CN" altLang="en-US"/>
          </a:p>
        </p:txBody>
      </p:sp>
      <p:sp>
        <p:nvSpPr>
          <p:cNvPr id="9" name="下箭头 8"/>
          <p:cNvSpPr/>
          <p:nvPr/>
        </p:nvSpPr>
        <p:spPr>
          <a:xfrm>
            <a:off x="5147945" y="3970020"/>
            <a:ext cx="1116330" cy="470535"/>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lang="zh-CN" altLang="en-US"/>
          </a:p>
        </p:txBody>
      </p:sp>
      <p:sp>
        <p:nvSpPr>
          <p:cNvPr id="10" name="下箭头 9"/>
          <p:cNvSpPr/>
          <p:nvPr/>
        </p:nvSpPr>
        <p:spPr>
          <a:xfrm>
            <a:off x="5147945" y="5267325"/>
            <a:ext cx="1116330" cy="470535"/>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p>
            <a:pPr algn="ctr"/>
            <a:endParaRPr lang="zh-CN" altLang="en-US"/>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在货物贸易中的应用——基差定价</a:t>
            </a:r>
            <a:endParaRPr sz="2800" spc="0">
              <a:solidFill>
                <a:schemeClr val="tx1"/>
              </a:solidFill>
              <a:effectLst>
                <a:outerShdw blurRad="38100" dist="38100" dir="2700000" algn="tl">
                  <a:srgbClr val="000000">
                    <a:alpha val="43137"/>
                  </a:srgbClr>
                </a:outerShdw>
              </a:effectLst>
              <a:latin typeface="+mj-lt"/>
              <a:ea typeface="+mj-ea"/>
              <a:sym typeface="+mn-ea"/>
            </a:endParaRPr>
          </a:p>
        </p:txBody>
      </p:sp>
      <p:sp>
        <p:nvSpPr>
          <p:cNvPr id="3" name="内容占位符 2"/>
          <p:cNvSpPr>
            <a:spLocks noGrp="1"/>
          </p:cNvSpPr>
          <p:nvPr>
            <p:ph idx="1"/>
          </p:nvPr>
        </p:nvSpPr>
        <p:spPr/>
        <p:txBody>
          <a:bodyPr/>
          <a:p>
            <a:pPr marL="0" indent="0">
              <a:buNone/>
            </a:pPr>
            <a:r>
              <a:rPr lang="en-US" altLang="zh-CN"/>
              <a:t>      </a:t>
            </a:r>
            <a:r>
              <a:rPr lang="zh-CN" altLang="en-US"/>
              <a:t>基差定价也称基差贸易，是指现货买卖双方均同意，以期货市场上某月份的该商品期货价格为计价基础，再加上买卖双方事先协商同意的升贴水作为最终现货成交价格的交易方式。</a:t>
            </a:r>
            <a:endParaRPr lang="zh-CN" altLang="en-US"/>
          </a:p>
          <a:p>
            <a:pPr marL="0" indent="0">
              <a:buNone/>
            </a:pPr>
            <a:r>
              <a:rPr lang="zh-CN" altLang="en-US"/>
              <a:t>      采用</a:t>
            </a:r>
            <a:r>
              <a:rPr lang="en-US" altLang="zh-CN"/>
              <a:t>“</a:t>
            </a:r>
            <a:r>
              <a:t>期货价格</a:t>
            </a:r>
            <a:r>
              <a:rPr lang="en-US" altLang="zh-CN"/>
              <a:t>+</a:t>
            </a:r>
            <a:r>
              <a:t>升贴水</a:t>
            </a:r>
            <a:r>
              <a:rPr lang="en-US" altLang="zh-CN"/>
              <a:t>”</a:t>
            </a:r>
            <a:r>
              <a:t>的基差定价模式是国际大众商品定价的主流模式。国际铜贸易、豆类等谷物贸易往往都通过这种方式进行操作。目前在国内饲料行业和有色金属行业中，运用该模式定价的情况相对较多。</a:t>
            </a:r>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在货物贸易中的应用——基差定价</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zh-CN" altLang="en-US"/>
              <a:t>【教材第</a:t>
            </a:r>
            <a:r>
              <a:rPr lang="en-US" altLang="zh-CN"/>
              <a:t>165</a:t>
            </a:r>
            <a:r>
              <a:t>页例</a:t>
            </a:r>
            <a:r>
              <a:rPr lang="zh-CN" altLang="en-US"/>
              <a:t>】</a:t>
            </a:r>
            <a:endParaRPr lang="zh-CN" altLang="en-US"/>
          </a:p>
          <a:p>
            <a:pPr marL="0" indent="0">
              <a:buNone/>
            </a:pPr>
            <a:r>
              <a:rPr lang="en-US" altLang="zh-CN"/>
              <a:t>      11</a:t>
            </a:r>
            <a:r>
              <a:t>月初，中国某大豆进口商与美国某贸易商签订大豆进口合同，双方商定采用基差定价的交易模式。美方对大豆</a:t>
            </a:r>
            <a:r>
              <a:rPr lang="en-US" altLang="zh-CN"/>
              <a:t>FOB</a:t>
            </a:r>
            <a:r>
              <a:t>升贴水报价是：在相应</a:t>
            </a:r>
            <a:r>
              <a:rPr lang="en-US" altLang="zh-CN"/>
              <a:t>CBOT</a:t>
            </a:r>
            <a:r>
              <a:t>大豆</a:t>
            </a:r>
            <a:r>
              <a:rPr lang="en-US" altLang="zh-CN"/>
              <a:t>1</a:t>
            </a:r>
            <a:r>
              <a:t>月期货合约价格上加</a:t>
            </a:r>
            <a:r>
              <a:rPr lang="en-US" altLang="zh-CN"/>
              <a:t>103.55</a:t>
            </a:r>
            <a:r>
              <a:t>美分</a:t>
            </a:r>
            <a:r>
              <a:rPr lang="en-US" altLang="zh-CN"/>
              <a:t>/</a:t>
            </a:r>
            <a:r>
              <a:t>蒲式耳。经买卖双方谈判协商，最终敲定的</a:t>
            </a:r>
            <a:r>
              <a:rPr lang="en-US" altLang="zh-CN"/>
              <a:t>FOB</a:t>
            </a:r>
            <a:r>
              <a:t>升贴水报价为加</a:t>
            </a:r>
            <a:r>
              <a:rPr lang="en-US" altLang="zh-CN"/>
              <a:t>100</a:t>
            </a:r>
            <a:r>
              <a:t>美分</a:t>
            </a:r>
            <a:r>
              <a:rPr lang="en-US" altLang="zh-CN"/>
              <a:t>/</a:t>
            </a:r>
            <a:r>
              <a:t>蒲式耳，并敲定美湾到中国的巴拿马型船的大洋运费为</a:t>
            </a:r>
            <a:r>
              <a:rPr lang="en-US" altLang="zh-CN"/>
              <a:t>73.48</a:t>
            </a:r>
            <a:r>
              <a:t>美元</a:t>
            </a:r>
            <a:r>
              <a:rPr lang="en-US" altLang="zh-CN"/>
              <a:t>/</a:t>
            </a:r>
            <a:r>
              <a:t>吨，约合</a:t>
            </a:r>
            <a:r>
              <a:rPr lang="en-US" altLang="zh-CN"/>
              <a:t>200</a:t>
            </a:r>
            <a:r>
              <a:t>美元</a:t>
            </a:r>
            <a:r>
              <a:rPr lang="en-US" altLang="zh-CN"/>
              <a:t>/</a:t>
            </a:r>
            <a:r>
              <a:t>蒲式耳，中国进口商务必于</a:t>
            </a:r>
            <a:r>
              <a:rPr lang="en-US" altLang="zh-CN"/>
              <a:t>12</a:t>
            </a:r>
            <a:r>
              <a:t>月</a:t>
            </a:r>
            <a:r>
              <a:rPr lang="en-US" altLang="zh-CN"/>
              <a:t>5</a:t>
            </a:r>
            <a:r>
              <a:t>日前完成点价；则到中国的大豆到岸价为：</a:t>
            </a:r>
            <a:r>
              <a:rPr lang="en-US" altLang="zh-CN"/>
              <a:t>CBOT</a:t>
            </a:r>
            <a:r>
              <a:t>大豆</a:t>
            </a:r>
            <a:r>
              <a:rPr lang="en-US" altLang="zh-CN"/>
              <a:t>1</a:t>
            </a:r>
            <a:r>
              <a:t>月合约价格</a:t>
            </a:r>
            <a:r>
              <a:rPr lang="en-US" altLang="zh-CN"/>
              <a:t>+300</a:t>
            </a:r>
            <a:r>
              <a:t>美分</a:t>
            </a:r>
            <a:r>
              <a:rPr lang="en-US" altLang="zh-CN"/>
              <a:t>/</a:t>
            </a:r>
            <a:r>
              <a:t>蒲式耳。</a:t>
            </a:r>
          </a:p>
          <a:p>
            <a:pPr marL="0" indent="0">
              <a:buNone/>
            </a:pPr>
            <a:r>
              <a:t>      </a:t>
            </a: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在货物贸易中的应用——基差定价</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zh-CN" altLang="en-US"/>
              <a:t>【教材第</a:t>
            </a:r>
            <a:r>
              <a:rPr lang="en-US" altLang="zh-CN"/>
              <a:t>166</a:t>
            </a:r>
            <a:r>
              <a:t>页例</a:t>
            </a:r>
            <a:r>
              <a:rPr lang="zh-CN" altLang="en-US"/>
              <a:t>】</a:t>
            </a:r>
            <a:endParaRPr lang="zh-CN" altLang="en-US"/>
          </a:p>
          <a:p>
            <a:pPr marL="0" indent="0">
              <a:buNone/>
            </a:pPr>
            <a:r>
              <a:rPr lang="en-US" altLang="zh-CN"/>
              <a:t>     </a:t>
            </a:r>
            <a:r>
              <a:t>假设某日铜</a:t>
            </a:r>
            <a:r>
              <a:rPr lang="en-US" altLang="zh-CN"/>
              <a:t>FOB</a:t>
            </a:r>
            <a:r>
              <a:t>升贴水报价为</a:t>
            </a:r>
            <a:r>
              <a:rPr lang="en-US" altLang="zh-CN"/>
              <a:t>20</a:t>
            </a:r>
            <a:r>
              <a:t>美元</a:t>
            </a:r>
            <a:r>
              <a:rPr lang="en-US" altLang="zh-CN"/>
              <a:t>/</a:t>
            </a:r>
            <a:r>
              <a:t>吨，运费为</a:t>
            </a:r>
            <a:r>
              <a:rPr lang="en-US" altLang="zh-CN"/>
              <a:t>55</a:t>
            </a:r>
            <a:r>
              <a:t>美元</a:t>
            </a:r>
            <a:r>
              <a:rPr lang="en-US" altLang="zh-CN"/>
              <a:t>/</a:t>
            </a:r>
            <a:r>
              <a:t>吨，保险费为</a:t>
            </a:r>
            <a:r>
              <a:rPr lang="en-US" altLang="zh-CN"/>
              <a:t>5</a:t>
            </a:r>
            <a:r>
              <a:t>美元</a:t>
            </a:r>
            <a:r>
              <a:rPr lang="en-US" altLang="zh-CN"/>
              <a:t>/</a:t>
            </a:r>
            <a:r>
              <a:t>吨，则</a:t>
            </a:r>
            <a:r>
              <a:rPr lang="en-US" altLang="zh-CN"/>
              <a:t>CIF</a:t>
            </a:r>
            <a:r>
              <a:t>报价为升水</a:t>
            </a:r>
            <a:r>
              <a:rPr lang="en-US" altLang="zh-CN"/>
              <a:t>80</a:t>
            </a:r>
            <a:r>
              <a:t>美元</a:t>
            </a:r>
            <a:r>
              <a:rPr lang="en-US" altLang="zh-CN"/>
              <a:t>/</a:t>
            </a:r>
            <a:r>
              <a:t>吨，当天</a:t>
            </a:r>
            <a:r>
              <a:rPr lang="en-US" altLang="zh-CN"/>
              <a:t>LME</a:t>
            </a:r>
            <a:r>
              <a:t>三个月铜期货即时价格为</a:t>
            </a:r>
            <a:r>
              <a:rPr lang="en-US" altLang="zh-CN"/>
              <a:t>7600</a:t>
            </a:r>
            <a:r>
              <a:t>美元</a:t>
            </a:r>
            <a:r>
              <a:rPr lang="en-US" altLang="zh-CN"/>
              <a:t>/</a:t>
            </a:r>
            <a:r>
              <a:t>吨，则铜的即时现货价格就是</a:t>
            </a:r>
            <a:r>
              <a:rPr lang="en-US" altLang="zh-CN"/>
              <a:t>7680</a:t>
            </a:r>
            <a:r>
              <a:t>美元</a:t>
            </a:r>
            <a:r>
              <a:rPr lang="en-US" altLang="zh-CN"/>
              <a:t>/</a:t>
            </a:r>
            <a:r>
              <a:t>吨。</a:t>
            </a:r>
          </a:p>
        </p:txBody>
      </p:sp>
    </p:spTree>
    <p:custDataLst>
      <p:tags r:id="rId1"/>
    </p:custData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在货物贸易中的应用——基差定价</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lgn="ctr">
              <a:buNone/>
            </a:pPr>
            <a:r>
              <a:rPr lang="zh-CN" altLang="en-US"/>
              <a:t>《</a:t>
            </a:r>
            <a:r>
              <a:rPr lang="en-US" altLang="zh-CN"/>
              <a:t>2010</a:t>
            </a:r>
            <a:r>
              <a:t>国际贸易术语解释通则</a:t>
            </a:r>
            <a:r>
              <a:rPr lang="zh-CN" altLang="en-US"/>
              <a:t>》对国际贸易术语的解释</a:t>
            </a:r>
            <a:endParaRPr lang="zh-CN" altLang="en-US"/>
          </a:p>
          <a:p>
            <a:pPr marL="0" indent="0" algn="ctr">
              <a:buNone/>
            </a:pPr>
            <a:endParaRPr lang="zh-CN" altLang="en-US"/>
          </a:p>
          <a:p>
            <a:pPr marL="0" indent="0">
              <a:buNone/>
            </a:pPr>
          </a:p>
        </p:txBody>
      </p:sp>
      <p:graphicFrame>
        <p:nvGraphicFramePr>
          <p:cNvPr id="4" name="表格 3"/>
          <p:cNvGraphicFramePr/>
          <p:nvPr>
            <p:custDataLst>
              <p:tags r:id="rId1"/>
            </p:custDataLst>
          </p:nvPr>
        </p:nvGraphicFramePr>
        <p:xfrm>
          <a:off x="546100" y="2233930"/>
          <a:ext cx="11369040" cy="4129405"/>
        </p:xfrm>
        <a:graphic>
          <a:graphicData uri="http://schemas.openxmlformats.org/drawingml/2006/table">
            <a:tbl>
              <a:tblPr firstRow="1" bandRow="1">
                <a:tableStyleId>{5C22544A-7EE6-4342-B048-85BDC9FD1C3A}</a:tableStyleId>
              </a:tblPr>
              <a:tblGrid>
                <a:gridCol w="5684520"/>
                <a:gridCol w="5684520"/>
              </a:tblGrid>
              <a:tr h="498475">
                <a:tc>
                  <a:txBody>
                    <a:bodyPr/>
                    <a:p>
                      <a:pPr algn="ctr">
                        <a:buNone/>
                      </a:pPr>
                      <a:r>
                        <a:rPr lang="zh-CN" altLang="en-US"/>
                        <a:t>适用于任何运输方式的术语</a:t>
                      </a:r>
                      <a:endParaRPr lang="zh-CN" altLang="en-US"/>
                    </a:p>
                  </a:txBody>
                  <a:tcPr/>
                </a:tc>
                <a:tc>
                  <a:txBody>
                    <a:bodyPr/>
                    <a:p>
                      <a:pPr algn="ctr">
                        <a:buNone/>
                      </a:pPr>
                      <a:r>
                        <a:rPr lang="zh-CN" altLang="en-US"/>
                        <a:t>适用于水上运输的术语</a:t>
                      </a:r>
                      <a:endParaRPr lang="zh-CN" altLang="en-US"/>
                    </a:p>
                  </a:txBody>
                  <a:tcPr/>
                </a:tc>
              </a:tr>
              <a:tr h="498475">
                <a:tc>
                  <a:txBody>
                    <a:bodyPr/>
                    <a:p>
                      <a:pPr algn="ctr">
                        <a:buNone/>
                      </a:pPr>
                      <a:r>
                        <a:rPr lang="en-US" altLang="zh-CN"/>
                        <a:t>EXW</a:t>
                      </a:r>
                      <a:r>
                        <a:rPr lang="zh-CN" altLang="en-US"/>
                        <a:t>（</a:t>
                      </a:r>
                      <a:r>
                        <a:rPr lang="en-US" altLang="zh-CN"/>
                        <a:t>Ex Works</a:t>
                      </a:r>
                      <a:r>
                        <a:rPr lang="zh-CN" altLang="en-US"/>
                        <a:t>）：工厂交货</a:t>
                      </a:r>
                      <a:endParaRPr lang="zh-CN" altLang="en-US"/>
                    </a:p>
                  </a:txBody>
                  <a:tcPr/>
                </a:tc>
                <a:tc>
                  <a:txBody>
                    <a:bodyPr/>
                    <a:p>
                      <a:pPr algn="ctr">
                        <a:buNone/>
                      </a:pPr>
                      <a:r>
                        <a:rPr lang="en-US" altLang="zh-CN"/>
                        <a:t>FAS</a:t>
                      </a:r>
                      <a:r>
                        <a:rPr lang="zh-CN" altLang="en-US"/>
                        <a:t>（</a:t>
                      </a:r>
                      <a:r>
                        <a:rPr lang="en-US" altLang="zh-CN"/>
                        <a:t>Free Alongside Ship</a:t>
                      </a:r>
                      <a:r>
                        <a:rPr lang="zh-CN" altLang="en-US"/>
                        <a:t>）：船边交货</a:t>
                      </a:r>
                      <a:endParaRPr lang="zh-CN" altLang="en-US"/>
                    </a:p>
                  </a:txBody>
                  <a:tcPr/>
                </a:tc>
              </a:tr>
              <a:tr h="498475">
                <a:tc>
                  <a:txBody>
                    <a:bodyPr/>
                    <a:p>
                      <a:pPr algn="ctr">
                        <a:buNone/>
                      </a:pPr>
                      <a:r>
                        <a:rPr lang="en-US" altLang="zh-CN"/>
                        <a:t>FCA</a:t>
                      </a:r>
                      <a:r>
                        <a:rPr lang="zh-CN" altLang="en-US"/>
                        <a:t>（</a:t>
                      </a:r>
                      <a:r>
                        <a:rPr lang="en-US" altLang="zh-CN"/>
                        <a:t>Free Carrier</a:t>
                      </a:r>
                      <a:r>
                        <a:rPr lang="zh-CN" altLang="en-US"/>
                        <a:t>）：货交承运人</a:t>
                      </a:r>
                      <a:endParaRPr lang="zh-CN" altLang="en-US"/>
                    </a:p>
                  </a:txBody>
                  <a:tcPr/>
                </a:tc>
                <a:tc>
                  <a:txBody>
                    <a:bodyPr/>
                    <a:p>
                      <a:pPr algn="ctr">
                        <a:buNone/>
                      </a:pPr>
                      <a:r>
                        <a:rPr lang="en-US" altLang="zh-CN"/>
                        <a:t>FOB</a:t>
                      </a:r>
                      <a:r>
                        <a:rPr lang="zh-CN" altLang="en-US"/>
                        <a:t>（</a:t>
                      </a:r>
                      <a:r>
                        <a:rPr lang="en-US" altLang="zh-CN"/>
                        <a:t>Free On Broad</a:t>
                      </a:r>
                      <a:r>
                        <a:rPr lang="zh-CN" altLang="en-US"/>
                        <a:t>）：船上交货</a:t>
                      </a:r>
                      <a:endParaRPr lang="zh-CN" altLang="en-US"/>
                    </a:p>
                  </a:txBody>
                  <a:tcPr/>
                </a:tc>
              </a:tr>
              <a:tr h="498475">
                <a:tc>
                  <a:txBody>
                    <a:bodyPr/>
                    <a:p>
                      <a:pPr algn="ctr">
                        <a:buNone/>
                      </a:pPr>
                      <a:r>
                        <a:rPr lang="en-US" altLang="zh-CN"/>
                        <a:t>CPT</a:t>
                      </a:r>
                      <a:r>
                        <a:rPr lang="zh-CN" altLang="en-US"/>
                        <a:t>（</a:t>
                      </a:r>
                      <a:r>
                        <a:rPr lang="en-US" altLang="zh-CN"/>
                        <a:t>Carriage Paid To</a:t>
                      </a:r>
                      <a:r>
                        <a:rPr lang="zh-CN" altLang="en-US"/>
                        <a:t>）：运费付至</a:t>
                      </a:r>
                      <a:endParaRPr lang="zh-CN" altLang="en-US"/>
                    </a:p>
                  </a:txBody>
                  <a:tcPr/>
                </a:tc>
                <a:tc>
                  <a:txBody>
                    <a:bodyPr/>
                    <a:p>
                      <a:pPr algn="ctr">
                        <a:buNone/>
                      </a:pPr>
                      <a:r>
                        <a:rPr lang="en-US" altLang="zh-CN"/>
                        <a:t>CRF</a:t>
                      </a:r>
                      <a:r>
                        <a:rPr lang="zh-CN" altLang="en-US"/>
                        <a:t>（</a:t>
                      </a:r>
                      <a:r>
                        <a:rPr lang="en-US" altLang="zh-CN"/>
                        <a:t>Cost and Freight</a:t>
                      </a:r>
                      <a:r>
                        <a:rPr lang="zh-CN" altLang="en-US"/>
                        <a:t>）：成本加运费</a:t>
                      </a:r>
                      <a:endParaRPr lang="zh-CN" altLang="en-US"/>
                    </a:p>
                  </a:txBody>
                  <a:tcPr/>
                </a:tc>
              </a:tr>
              <a:tr h="498475">
                <a:tc>
                  <a:txBody>
                    <a:bodyPr/>
                    <a:p>
                      <a:pPr algn="ctr">
                        <a:buNone/>
                      </a:pPr>
                      <a:r>
                        <a:rPr lang="en-US" altLang="zh-CN"/>
                        <a:t>CIP</a:t>
                      </a:r>
                      <a:r>
                        <a:rPr lang="zh-CN" altLang="en-US"/>
                        <a:t>（</a:t>
                      </a:r>
                      <a:r>
                        <a:rPr lang="en-US" altLang="zh-CN"/>
                        <a:t>Carriage and Insurance Paid To</a:t>
                      </a:r>
                      <a:r>
                        <a:rPr lang="zh-CN" altLang="en-US"/>
                        <a:t>）：运费、保险费付至</a:t>
                      </a:r>
                      <a:endParaRPr lang="zh-CN" altLang="en-US"/>
                    </a:p>
                  </a:txBody>
                  <a:tcPr/>
                </a:tc>
                <a:tc>
                  <a:txBody>
                    <a:bodyPr/>
                    <a:p>
                      <a:pPr algn="ctr">
                        <a:buNone/>
                      </a:pPr>
                      <a:r>
                        <a:rPr lang="en-US" altLang="zh-CN"/>
                        <a:t>CIF</a:t>
                      </a:r>
                      <a:r>
                        <a:rPr lang="zh-CN" altLang="en-US"/>
                        <a:t>（</a:t>
                      </a:r>
                      <a:r>
                        <a:rPr lang="en-US" altLang="zh-CN"/>
                        <a:t>Cost</a:t>
                      </a:r>
                      <a:r>
                        <a:rPr lang="zh-CN" altLang="en-US"/>
                        <a:t>，</a:t>
                      </a:r>
                      <a:r>
                        <a:rPr lang="en-US" altLang="zh-CN"/>
                        <a:t>Insurance and Freight</a:t>
                      </a:r>
                      <a:r>
                        <a:rPr lang="zh-CN" altLang="en-US"/>
                        <a:t>）：成本、保险费加运费</a:t>
                      </a:r>
                      <a:endParaRPr lang="zh-CN" altLang="en-US"/>
                    </a:p>
                  </a:txBody>
                  <a:tcPr/>
                </a:tc>
              </a:tr>
              <a:tr h="498475">
                <a:tc>
                  <a:txBody>
                    <a:bodyPr/>
                    <a:p>
                      <a:pPr algn="ctr">
                        <a:buNone/>
                      </a:pPr>
                      <a:r>
                        <a:rPr lang="en-US" altLang="zh-CN"/>
                        <a:t>DAT</a:t>
                      </a:r>
                      <a:r>
                        <a:rPr lang="zh-CN" altLang="en-US"/>
                        <a:t>（</a:t>
                      </a:r>
                      <a:r>
                        <a:rPr lang="en-US" altLang="zh-CN"/>
                        <a:t>Delivered At Terminal</a:t>
                      </a:r>
                      <a:r>
                        <a:rPr lang="zh-CN" altLang="en-US"/>
                        <a:t>）：运输终端交货</a:t>
                      </a:r>
                      <a:endParaRPr lang="zh-CN" altLang="en-US"/>
                    </a:p>
                  </a:txBody>
                  <a:tcPr/>
                </a:tc>
                <a:tc>
                  <a:txBody>
                    <a:bodyPr/>
                    <a:p>
                      <a:pPr algn="ctr">
                        <a:buNone/>
                      </a:pPr>
                      <a:endParaRPr lang="zh-CN" altLang="en-US"/>
                    </a:p>
                  </a:txBody>
                  <a:tcPr/>
                </a:tc>
              </a:tr>
              <a:tr h="498475">
                <a:tc>
                  <a:txBody>
                    <a:bodyPr/>
                    <a:p>
                      <a:pPr algn="ctr">
                        <a:buNone/>
                      </a:pPr>
                      <a:r>
                        <a:rPr lang="en-US" altLang="zh-CN"/>
                        <a:t>DAP</a:t>
                      </a:r>
                      <a:r>
                        <a:rPr lang="zh-CN" altLang="en-US"/>
                        <a:t>（</a:t>
                      </a:r>
                      <a:r>
                        <a:rPr lang="en-US" altLang="zh-CN"/>
                        <a:t>Delivered At Place</a:t>
                      </a:r>
                      <a:r>
                        <a:rPr lang="zh-CN" altLang="en-US"/>
                        <a:t>）：目的地交货</a:t>
                      </a:r>
                      <a:endParaRPr lang="zh-CN" altLang="en-US"/>
                    </a:p>
                  </a:txBody>
                  <a:tcPr/>
                </a:tc>
                <a:tc>
                  <a:txBody>
                    <a:bodyPr/>
                    <a:p>
                      <a:pPr algn="ctr">
                        <a:buNone/>
                      </a:pPr>
                      <a:endParaRPr lang="zh-CN" altLang="en-US"/>
                    </a:p>
                  </a:txBody>
                  <a:tcPr/>
                </a:tc>
              </a:tr>
              <a:tr h="498475">
                <a:tc>
                  <a:txBody>
                    <a:bodyPr/>
                    <a:p>
                      <a:pPr algn="ctr">
                        <a:buNone/>
                      </a:pPr>
                      <a:r>
                        <a:rPr lang="en-US" altLang="zh-CN"/>
                        <a:t>DDU（Delivered Duty Paid</a:t>
                      </a:r>
                      <a:r>
                        <a:rPr lang="zh-CN" altLang="en-US"/>
                        <a:t>）：完税后交货</a:t>
                      </a:r>
                      <a:endParaRPr lang="zh-CN" altLang="en-US"/>
                    </a:p>
                  </a:txBody>
                  <a:tcPr/>
                </a:tc>
                <a:tc>
                  <a:txBody>
                    <a:bodyPr/>
                    <a:p>
                      <a:pPr algn="ctr">
                        <a:buNone/>
                      </a:pPr>
                      <a:endParaRPr lang="zh-CN" altLang="en-US"/>
                    </a:p>
                  </a:txBody>
                  <a:tcPr/>
                </a:tc>
              </a:tr>
            </a:tbl>
          </a:graphicData>
        </a:graphic>
      </p:graphicFrame>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在货物贸易中的应用——基差定价</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rPr lang="zh-CN" altLang="en-US"/>
              <a:t>部分国际贸易术语解释：</a:t>
            </a:r>
            <a:endParaRPr lang="zh-CN" altLang="en-US"/>
          </a:p>
          <a:p>
            <a:pPr marL="0" indent="0">
              <a:buNone/>
            </a:pPr>
            <a:r>
              <a:rPr lang="en-US" altLang="zh-CN"/>
              <a:t>FOB</a:t>
            </a:r>
            <a:r>
              <a:t>全称是</a:t>
            </a:r>
            <a:r>
              <a:rPr lang="en-US" altLang="zh-CN"/>
              <a:t>Free On Broad </a:t>
            </a:r>
            <a:r>
              <a:t>，即装运港船上交货。按该术语成交，卖方要在合同中约定的日期或期限内，将货物运到合同规定的装运港口，并交到买方指派的船只上，即完成其交货义务。</a:t>
            </a:r>
          </a:p>
          <a:p>
            <a:pPr marL="0" indent="0">
              <a:buNone/>
            </a:pPr>
          </a:p>
          <a:p>
            <a:pPr marL="0" indent="0">
              <a:buNone/>
            </a:pPr>
            <a:r>
              <a:rPr lang="en-US" altLang="zh-CN"/>
              <a:t>CIF</a:t>
            </a:r>
            <a:r>
              <a:t>全称是</a:t>
            </a:r>
            <a:r>
              <a:rPr lang="en-US" altLang="zh-CN"/>
              <a:t>Cost</a:t>
            </a:r>
            <a:r>
              <a:t>，</a:t>
            </a:r>
            <a:r>
              <a:rPr lang="en-US" altLang="zh-CN"/>
              <a:t>Insurance and Freight</a:t>
            </a:r>
            <a:r>
              <a:t>（</a:t>
            </a:r>
            <a:r>
              <a:rPr lang="en-US" altLang="zh-CN"/>
              <a:t>…port of destination</a:t>
            </a:r>
            <a:r>
              <a:t>），即成本、保险费加运费（</a:t>
            </a:r>
            <a:r>
              <a:rPr lang="en-US" altLang="zh-CN"/>
              <a:t>……</a:t>
            </a:r>
            <a:r>
              <a:t>指定目的港</a:t>
            </a:r>
            <a:r>
              <a:t>）。采用该术语成交时，买方在装运港将货物装上船完成其交货义务。卖方负责按通常条件租船订舱，必须支付货物运至制定目的港所需的费用和运费，但是货物交付后的灭失或损坏的风险，以及因货物交付后发生的事件所引起的任何额外费用，自交付时起即由卖方转移给买方承担。</a:t>
            </a: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r>
              <a:rPr sz="2800" spc="0">
                <a:solidFill>
                  <a:schemeClr val="tx1"/>
                </a:solidFill>
                <a:effectLst>
                  <a:outerShdw blurRad="38100" dist="38100" dir="2700000" algn="tl">
                    <a:srgbClr val="000000">
                      <a:alpha val="43137"/>
                    </a:srgbClr>
                  </a:outerShdw>
                </a:effectLst>
                <a:latin typeface="+mj-lt"/>
                <a:ea typeface="+mj-ea"/>
                <a:sym typeface="+mn-ea"/>
              </a:rPr>
              <a:t>在货物贸易中的应用——基差定价</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a:xfrm>
            <a:off x="611575" y="1490400"/>
            <a:ext cx="10969200" cy="4759200"/>
          </a:xfrm>
        </p:spPr>
        <p:txBody>
          <a:bodyPr>
            <a:normAutofit lnSpcReduction="20000"/>
          </a:bodyPr>
          <a:p>
            <a:pPr marL="0" indent="0">
              <a:buNone/>
            </a:pPr>
            <a:r>
              <a:rPr lang="zh-CN" altLang="en-US"/>
              <a:t>对基差卖方来说，采用基差定价的实质，是以套期保值方式将自身面临的基差风险通过协议基差的方式转移给现货交易中的对手。</a:t>
            </a:r>
            <a:endParaRPr lang="zh-CN" altLang="en-US"/>
          </a:p>
          <a:p>
            <a:pPr marL="0" indent="0">
              <a:buNone/>
            </a:pPr>
            <a:endParaRPr lang="zh-CN" altLang="en-US"/>
          </a:p>
          <a:p>
            <a:pPr marL="0" indent="0">
              <a:buNone/>
            </a:pPr>
            <a:endParaRPr lang="zh-CN" altLang="en-US"/>
          </a:p>
          <a:p>
            <a:pPr marL="0" indent="0">
              <a:buNone/>
            </a:pPr>
            <a:r>
              <a:rPr lang="zh-CN" altLang="en-US"/>
              <a:t>其中，</a:t>
            </a:r>
            <a:r>
              <a:rPr lang="en-US" altLang="zh-CN"/>
              <a:t>B</a:t>
            </a:r>
            <a:r>
              <a:rPr lang="en-US" altLang="zh-CN" baseline="-25000">
                <a:solidFill>
                  <a:schemeClr val="tx1">
                    <a:lumMod val="65000"/>
                    <a:lumOff val="35000"/>
                  </a:schemeClr>
                </a:solidFill>
                <a:uFillTx/>
              </a:rPr>
              <a:t>1</a:t>
            </a:r>
            <a:r>
              <a:t>为基差卖方在签订基差贸易合同前做套期保值时的基差</a:t>
            </a:r>
          </a:p>
          <a:p>
            <a:pPr marL="0" indent="0">
              <a:buNone/>
            </a:pPr>
            <a:r>
              <a:rPr lang="en-US" altLang="zh-CN"/>
              <a:t>         B</a:t>
            </a:r>
            <a:r>
              <a:rPr lang="en-US" altLang="zh-CN" baseline="-25000">
                <a:solidFill>
                  <a:schemeClr val="tx1">
                    <a:lumMod val="65000"/>
                    <a:lumOff val="35000"/>
                  </a:schemeClr>
                </a:solidFill>
                <a:uFillTx/>
              </a:rPr>
              <a:t>2</a:t>
            </a:r>
            <a:r>
              <a:t>为当交易对手点价后，基差卖方的套期保值头寸平仓基差</a:t>
            </a:r>
          </a:p>
          <a:p>
            <a:pPr marL="0" indent="0">
              <a:buNone/>
            </a:pPr>
            <a:r>
              <a:t>基差定价交易中的升贴水</a:t>
            </a:r>
            <a:r>
              <a:rPr lang="en-US" altLang="zh-CN"/>
              <a:t>BASIS</a:t>
            </a:r>
            <a:r>
              <a:t>可以表示为：</a:t>
            </a:r>
          </a:p>
          <a:p>
            <a:pPr marL="0" indent="0">
              <a:buNone/>
            </a:pPr>
          </a:p>
          <a:p>
            <a:pPr marL="0" indent="0">
              <a:buNone/>
            </a:pPr>
          </a:p>
          <a:p>
            <a:pPr marL="0" indent="0">
              <a:buNone/>
            </a:pPr>
            <a:endParaRPr lang="en-US" altLang="zh-CN"/>
          </a:p>
          <a:p>
            <a:pPr marL="0" indent="0">
              <a:buNone/>
            </a:pPr>
            <a:r>
              <a:rPr lang="en-US" altLang="zh-CN"/>
              <a:t>ΔB</a:t>
            </a:r>
            <a:r>
              <a:t>即是基差卖方的利润。</a:t>
            </a:r>
          </a:p>
          <a:p>
            <a:pPr marL="0" indent="0">
              <a:buNone/>
            </a:pPr>
          </a:p>
        </p:txBody>
      </p:sp>
      <p:graphicFrame>
        <p:nvGraphicFramePr>
          <p:cNvPr id="4" name="对象 3">
            <a:hlinkClick r:id="" action="ppaction://ole?verb="/>
          </p:cNvPr>
          <p:cNvGraphicFramePr>
            <a:graphicFrameLocks noChangeAspect="1"/>
          </p:cNvGraphicFramePr>
          <p:nvPr/>
        </p:nvGraphicFramePr>
        <p:xfrm>
          <a:off x="4241800" y="2304415"/>
          <a:ext cx="2672080" cy="732790"/>
        </p:xfrm>
        <a:graphic>
          <a:graphicData uri="http://schemas.openxmlformats.org/presentationml/2006/ole">
            <mc:AlternateContent xmlns:mc="http://schemas.openxmlformats.org/markup-compatibility/2006">
              <mc:Choice xmlns:v="urn:schemas-microsoft-com:vml" Requires="v">
                <p:oleObj spid="_x0000_s1025" name="" r:id="rId1" imgW="787400" imgH="215900" progId="Equation.KSEE3">
                  <p:embed/>
                </p:oleObj>
              </mc:Choice>
              <mc:Fallback>
                <p:oleObj name="" r:id="rId1" imgW="787400" imgH="215900" progId="Equation.KSEE3">
                  <p:embed/>
                  <p:pic>
                    <p:nvPicPr>
                      <p:cNvPr id="0" name="图片 1024"/>
                      <p:cNvPicPr/>
                      <p:nvPr/>
                    </p:nvPicPr>
                    <p:blipFill>
                      <a:blip r:embed="rId2"/>
                      <a:stretch>
                        <a:fillRect/>
                      </a:stretch>
                    </p:blipFill>
                    <p:spPr>
                      <a:xfrm>
                        <a:off x="4241800" y="2304415"/>
                        <a:ext cx="2672080" cy="732790"/>
                      </a:xfrm>
                      <a:prstGeom prst="rect">
                        <a:avLst/>
                      </a:prstGeom>
                    </p:spPr>
                  </p:pic>
                </p:oleObj>
              </mc:Fallback>
            </mc:AlternateContent>
          </a:graphicData>
        </a:graphic>
      </p:graphicFrame>
      <p:graphicFrame>
        <p:nvGraphicFramePr>
          <p:cNvPr id="5" name="对象 4">
            <a:hlinkClick r:id="" action="ppaction://ole?verb="/>
          </p:cNvPr>
          <p:cNvGraphicFramePr>
            <a:graphicFrameLocks noChangeAspect="1"/>
          </p:cNvGraphicFramePr>
          <p:nvPr/>
        </p:nvGraphicFramePr>
        <p:xfrm>
          <a:off x="2116455" y="4836160"/>
          <a:ext cx="7792941" cy="720000"/>
        </p:xfrm>
        <a:graphic>
          <a:graphicData uri="http://schemas.openxmlformats.org/presentationml/2006/ole">
            <mc:AlternateContent xmlns:mc="http://schemas.openxmlformats.org/markup-compatibility/2006">
              <mc:Choice xmlns:v="urn:schemas-microsoft-com:vml" Requires="v">
                <p:oleObj spid="_x0000_s1026" name="" r:id="rId3" imgW="2336800" imgH="215900" progId="Equation.KSEE3">
                  <p:embed/>
                </p:oleObj>
              </mc:Choice>
              <mc:Fallback>
                <p:oleObj name="" r:id="rId3" imgW="2336800" imgH="215900" progId="Equation.KSEE3">
                  <p:embed/>
                  <p:pic>
                    <p:nvPicPr>
                      <p:cNvPr id="0" name="图片 1025"/>
                      <p:cNvPicPr/>
                      <p:nvPr/>
                    </p:nvPicPr>
                    <p:blipFill>
                      <a:blip r:embed="rId4"/>
                      <a:stretch>
                        <a:fillRect/>
                      </a:stretch>
                    </p:blipFill>
                    <p:spPr>
                      <a:xfrm>
                        <a:off x="2116455" y="4836160"/>
                        <a:ext cx="7792941" cy="720000"/>
                      </a:xfrm>
                      <a:prstGeom prst="rect">
                        <a:avLst/>
                      </a:prstGeom>
                    </p:spPr>
                  </p:pic>
                </p:oleObj>
              </mc:Fallback>
            </mc:AlternateContent>
          </a:graphicData>
        </a:graphic>
      </p:graphicFrame>
    </p:spTree>
    <p:custDataLst>
      <p:tags r:id="rId5"/>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在货物贸易中的应用——基差定价</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基差定价类型</a:t>
            </a:r>
          </a:p>
          <a:p>
            <a:pPr marL="0" indent="0">
              <a:buNone/>
            </a:pPr>
            <a:r>
              <a:t>按点价权的归属划分，基差定价可以分为：</a:t>
            </a:r>
          </a:p>
          <a:p>
            <a:pPr>
              <a:buFont typeface="Wingdings" panose="05000000000000000000" charset="0"/>
              <a:buChar char="n"/>
            </a:pPr>
            <a:r>
              <a:t>买方叫价交易（又称买方点价）</a:t>
            </a:r>
          </a:p>
          <a:p>
            <a:pPr>
              <a:buFont typeface="Wingdings" panose="05000000000000000000" charset="0"/>
              <a:buChar char="n"/>
            </a:pPr>
            <a:r>
              <a:t>卖方叫价交易（又称卖方点价）</a:t>
            </a:r>
          </a:p>
          <a:p>
            <a:pPr>
              <a:buFont typeface="Wingdings" panose="05000000000000000000" charset="0"/>
              <a:buChar char="n"/>
            </a:pPr>
          </a:p>
          <a:p>
            <a:pPr marL="0" indent="0">
              <a:buFont typeface="Wingdings" panose="05000000000000000000" charset="0"/>
              <a:buNone/>
            </a:pPr>
            <a:r>
              <a:t>在基差定价交易中，通常都是买方叫价交易更常见。</a:t>
            </a:r>
          </a:p>
        </p:txBody>
      </p:sp>
    </p:spTree>
    <p:custDataLst>
      <p:tags r:id="rId1"/>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4.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65.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68.xml><?xml version="1.0" encoding="utf-8"?>
<p:tagLst xmlns:p="http://schemas.openxmlformats.org/presentationml/2006/main">
  <p:tag name="KSO_WM_BEAUTIFY_FLAG" val="#wm#"/>
  <p:tag name="KSO_WM_TEMPLATE_CATEGORY" val="custom"/>
  <p:tag name="KSO_WM_TEMPLATE_INDEX" val="20205176"/>
</p:tagLst>
</file>

<file path=ppt/tags/tag69.xml><?xml version="1.0" encoding="utf-8"?>
<p:tagLst xmlns:p="http://schemas.openxmlformats.org/presentationml/2006/main">
  <p:tag name="KSO_WM_BEAUTIFY_FLAG" val="#wm#"/>
  <p:tag name="KSO_WM_TEMPLATE_CATEGORY" val="custom"/>
  <p:tag name="KSO_WM_TEMPLATE_INDEX" val="20205176"/>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UNIT_TABLE_BEAUTIFY" val="smartTable{9e790312-7697-4d60-b703-38e2af2cd795}"/>
</p:tagLst>
</file>

<file path=ppt/tags/tag71.xml><?xml version="1.0" encoding="utf-8"?>
<p:tagLst xmlns:p="http://schemas.openxmlformats.org/presentationml/2006/main">
  <p:tag name="KSO_WM_BEAUTIFY_FLAG" val="#wm#"/>
  <p:tag name="KSO_WM_TEMPLATE_CATEGORY" val="custom"/>
  <p:tag name="KSO_WM_TEMPLATE_INDEX" val="20205176"/>
</p:tagLst>
</file>

<file path=ppt/tags/tag72.xml><?xml version="1.0" encoding="utf-8"?>
<p:tagLst xmlns:p="http://schemas.openxmlformats.org/presentationml/2006/main">
  <p:tag name="KSO_WM_BEAUTIFY_FLAG" val="#wm#"/>
  <p:tag name="KSO_WM_TEMPLATE_CATEGORY" val="custom"/>
  <p:tag name="KSO_WM_TEMPLATE_INDEX" val="20205176"/>
</p:tagLst>
</file>

<file path=ppt/tags/tag73.xml><?xml version="1.0" encoding="utf-8"?>
<p:tagLst xmlns:p="http://schemas.openxmlformats.org/presentationml/2006/main">
  <p:tag name="KSO_WM_BEAUTIFY_FLAG" val="#wm#"/>
  <p:tag name="KSO_WM_TEMPLATE_CATEGORY" val="custom"/>
  <p:tag name="KSO_WM_TEMPLATE_INDEX" val="20205176"/>
</p:tagLst>
</file>

<file path=ppt/tags/tag74.xml><?xml version="1.0" encoding="utf-8"?>
<p:tagLst xmlns:p="http://schemas.openxmlformats.org/presentationml/2006/main">
  <p:tag name="KSO_WM_BEAUTIFY_FLAG" val="#wm#"/>
  <p:tag name="KSO_WM_TEMPLATE_CATEGORY" val="custom"/>
  <p:tag name="KSO_WM_TEMPLATE_INDEX" val="20205176"/>
</p:tagLst>
</file>

<file path=ppt/tags/tag75.xml><?xml version="1.0" encoding="utf-8"?>
<p:tagLst xmlns:p="http://schemas.openxmlformats.org/presentationml/2006/main">
  <p:tag name="KSO_WM_BEAUTIFY_FLAG" val="#wm#"/>
  <p:tag name="KSO_WM_TEMPLATE_CATEGORY" val="custom"/>
  <p:tag name="KSO_WM_TEMPLATE_INDEX" val="20205176"/>
</p:tagLst>
</file>

<file path=ppt/tags/tag76.xml><?xml version="1.0" encoding="utf-8"?>
<p:tagLst xmlns:p="http://schemas.openxmlformats.org/presentationml/2006/main">
  <p:tag name="KSO_WM_UNIT_TABLE_BEAUTIFY" val="smartTable{f6780fd9-3db9-4a0d-9f74-44027bf9804e}"/>
</p:tagLst>
</file>

<file path=ppt/tags/tag77.xml><?xml version="1.0" encoding="utf-8"?>
<p:tagLst xmlns:p="http://schemas.openxmlformats.org/presentationml/2006/main">
  <p:tag name="KSO_WM_BEAUTIFY_FLAG" val="#wm#"/>
  <p:tag name="KSO_WM_TEMPLATE_CATEGORY" val="custom"/>
  <p:tag name="KSO_WM_TEMPLATE_INDEX" val="20205176"/>
</p:tagLst>
</file>

<file path=ppt/tags/tag78.xml><?xml version="1.0" encoding="utf-8"?>
<p:tagLst xmlns:p="http://schemas.openxmlformats.org/presentationml/2006/main">
  <p:tag name="KSO_WM_BEAUTIFY_FLAG" val="#wm#"/>
  <p:tag name="KSO_WM_TEMPLATE_CATEGORY" val="custom"/>
  <p:tag name="KSO_WM_TEMPLATE_INDEX" val="20205176"/>
</p:tagLst>
</file>

<file path=ppt/tags/tag79.xml><?xml version="1.0" encoding="utf-8"?>
<p:tagLst xmlns:p="http://schemas.openxmlformats.org/presentationml/2006/main">
  <p:tag name="KSO_WM_BEAUTIFY_FLAG" val="#wm#"/>
  <p:tag name="KSO_WM_TEMPLATE_CATEGORY" val="custom"/>
  <p:tag name="KSO_WM_TEMPLATE_INDEX" val="20205176"/>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BEAUTIFY_FLAG" val="#wm#"/>
  <p:tag name="KSO_WM_TEMPLATE_CATEGORY" val="custom"/>
  <p:tag name="KSO_WM_TEMPLATE_INDEX" val="20205176"/>
</p:tagLst>
</file>

<file path=ppt/tags/tag81.xml><?xml version="1.0" encoding="utf-8"?>
<p:tagLst xmlns:p="http://schemas.openxmlformats.org/presentationml/2006/main">
  <p:tag name="KSO_WM_BEAUTIFY_FLAG" val="#wm#"/>
  <p:tag name="KSO_WM_TEMPLATE_CATEGORY" val="custom"/>
  <p:tag name="KSO_WM_TEMPLATE_INDEX" val="20205176"/>
</p:tagLst>
</file>

<file path=ppt/tags/tag82.xml><?xml version="1.0" encoding="utf-8"?>
<p:tagLst xmlns:p="http://schemas.openxmlformats.org/presentationml/2006/main">
  <p:tag name="KSO_WM_BEAUTIFY_FLAG" val="#wm#"/>
  <p:tag name="KSO_WM_TEMPLATE_CATEGORY" val="custom"/>
  <p:tag name="KSO_WM_TEMPLATE_INDEX" val="20205176"/>
</p:tagLst>
</file>

<file path=ppt/tags/tag83.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84.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85.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86.xml><?xml version="1.0" encoding="utf-8"?>
<p:tagLst xmlns:p="http://schemas.openxmlformats.org/presentationml/2006/main">
  <p:tag name="KSO_WM_BEAUTIFY_FLAG" val="#wm#"/>
  <p:tag name="KSO_WM_TEMPLATE_CATEGORY" val="custom"/>
  <p:tag name="KSO_WM_TEMPLATE_INDEX" val="20205176"/>
</p:tagLst>
</file>

<file path=ppt/tags/tag87.xml><?xml version="1.0" encoding="utf-8"?>
<p:tagLst xmlns:p="http://schemas.openxmlformats.org/presentationml/2006/main">
  <p:tag name="KSO_WM_BEAUTIFY_FLAG" val="#wm#"/>
  <p:tag name="KSO_WM_TEMPLATE_CATEGORY" val="custom"/>
  <p:tag name="KSO_WM_TEMPLATE_INDEX" val="20205176"/>
</p:tagLst>
</file>

<file path=ppt/tags/tag88.xml><?xml version="1.0" encoding="utf-8"?>
<p:tagLst xmlns:p="http://schemas.openxmlformats.org/presentationml/2006/main">
  <p:tag name="KSO_WM_UNIT_TABLE_BEAUTIFY" val="smartTable{43ca3bcc-cec8-4803-a7d5-c87b73a757a8}"/>
</p:tagLst>
</file>

<file path=ppt/tags/tag89.xml><?xml version="1.0" encoding="utf-8"?>
<p:tagLst xmlns:p="http://schemas.openxmlformats.org/presentationml/2006/main">
  <p:tag name="KSO_WM_BEAUTIFY_FLAG" val="#wm#"/>
  <p:tag name="KSO_WM_TEMPLATE_CATEGORY" val="custom"/>
  <p:tag name="KSO_WM_TEMPLATE_INDEX" val="20205176"/>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UNIT_TABLE_BEAUTIFY" val="smartTable{4717c773-2838-4fb4-870f-d0de847d98e4}"/>
</p:tagLst>
</file>

<file path=ppt/tags/tag91.xml><?xml version="1.0" encoding="utf-8"?>
<p:tagLst xmlns:p="http://schemas.openxmlformats.org/presentationml/2006/main">
  <p:tag name="KSO_WM_BEAUTIFY_FLAG" val="#wm#"/>
  <p:tag name="KSO_WM_TEMPLATE_CATEGORY" val="custom"/>
  <p:tag name="KSO_WM_TEMPLATE_INDEX" val="20205176"/>
</p:tagLst>
</file>

<file path=ppt/tags/tag92.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93.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94.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95.xml><?xml version="1.0" encoding="utf-8"?>
<p:tagLst xmlns:p="http://schemas.openxmlformats.org/presentationml/2006/main">
  <p:tag name="KSO_WM_BEAUTIFY_FLAG" val="#wm#"/>
  <p:tag name="KSO_WM_TEMPLATE_CATEGORY" val="custom"/>
  <p:tag name="KSO_WM_TEMPLATE_INDEX" val="20205176"/>
</p:tagLst>
</file>

<file path=ppt/tags/tag96.xml><?xml version="1.0" encoding="utf-8"?>
<p:tagLst xmlns:p="http://schemas.openxmlformats.org/presentationml/2006/main">
  <p:tag name="KSO_WM_BEAUTIFY_FLAG" val="#wm#"/>
  <p:tag name="KSO_WM_TEMPLATE_CATEGORY" val="custom"/>
  <p:tag name="KSO_WM_TEMPLATE_INDEX" val="20205176"/>
</p:tagLst>
</file>

<file path=ppt/tags/tag97.xml><?xml version="1.0" encoding="utf-8"?>
<p:tagLst xmlns:p="http://schemas.openxmlformats.org/presentationml/2006/main">
  <p:tag name="KSO_WM_BEAUTIFY_FLAG" val="#wm#"/>
  <p:tag name="KSO_WM_TEMPLATE_CATEGORY" val="custom"/>
  <p:tag name="KSO_WM_TEMPLATE_INDEX" val="20205176"/>
</p:tagLst>
</file>

<file path=ppt/tags/tag98.xml><?xml version="1.0" encoding="utf-8"?>
<p:tagLst xmlns:p="http://schemas.openxmlformats.org/presentationml/2006/main">
  <p:tag name="KSO_WM_BEAUTIFY_FLAG" val="#wm#"/>
  <p:tag name="KSO_WM_TEMPLATE_CATEGORY" val="custom"/>
  <p:tag name="KSO_WM_TEMPLATE_INDEX" val="20205176"/>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themeOverride>
</file>

<file path=docProps/app.xml><?xml version="1.0" encoding="utf-8"?>
<Properties xmlns="http://schemas.openxmlformats.org/officeDocument/2006/extended-properties" xmlns:vt="http://schemas.openxmlformats.org/officeDocument/2006/docPropsVTypes">
  <TotalTime>0</TotalTime>
  <Words>3930</Words>
  <Application>WPS 演示</Application>
  <PresentationFormat>宽屏</PresentationFormat>
  <Paragraphs>299</Paragraphs>
  <Slides>26</Slides>
  <Notes>4</Notes>
  <HiddenSlides>0</HiddenSlides>
  <MMClips>0</MMClips>
  <ScaleCrop>false</ScaleCrop>
  <HeadingPairs>
    <vt:vector size="8" baseType="variant">
      <vt:variant>
        <vt:lpstr>已用的字体</vt:lpstr>
      </vt:variant>
      <vt:variant>
        <vt:i4>8</vt:i4>
      </vt:variant>
      <vt:variant>
        <vt:lpstr>主题</vt:lpstr>
      </vt:variant>
      <vt:variant>
        <vt:i4>1</vt:i4>
      </vt:variant>
      <vt:variant>
        <vt:lpstr>嵌入 OLE 服务器</vt:lpstr>
      </vt:variant>
      <vt:variant>
        <vt:i4>2</vt:i4>
      </vt:variant>
      <vt:variant>
        <vt:lpstr>幻灯片标题</vt:lpstr>
      </vt:variant>
      <vt:variant>
        <vt:i4>26</vt:i4>
      </vt:variant>
    </vt:vector>
  </HeadingPairs>
  <TitlesOfParts>
    <vt:vector size="37" baseType="lpstr">
      <vt:lpstr>Arial</vt:lpstr>
      <vt:lpstr>宋体</vt:lpstr>
      <vt:lpstr>Wingdings</vt:lpstr>
      <vt:lpstr>微软雅黑</vt:lpstr>
      <vt:lpstr>Wingdings</vt:lpstr>
      <vt:lpstr>Arial Unicode MS</vt:lpstr>
      <vt:lpstr>Calibri</vt:lpstr>
      <vt:lpstr>黑体</vt:lpstr>
      <vt:lpstr>Office 主题​​</vt:lpstr>
      <vt:lpstr>Equation.KSEE3</vt:lpstr>
      <vt:lpstr>Equation.KSEE3</vt:lpstr>
      <vt:lpstr>空白演示</vt:lpstr>
      <vt:lpstr>PowerPoint 演示文稿</vt:lpstr>
      <vt:lpstr>PowerPoint 演示文稿</vt:lpstr>
      <vt:lpstr>PowerPoint 演示文稿</vt:lpstr>
      <vt:lpstr>在货物贸易中的应用——基差定价</vt:lpstr>
      <vt:lpstr>在货物贸易中的应用——基差定价</vt:lpstr>
      <vt:lpstr>PowerPoint 演示文稿</vt:lpstr>
      <vt:lpstr>PowerPoint 演示文稿</vt:lpstr>
      <vt:lpstr>在货物贸易中的应用——基差定价</vt:lpstr>
      <vt:lpstr>在货物贸易中的应用——基差定价</vt:lpstr>
      <vt:lpstr>在货物贸易中的应用——基差定价</vt:lpstr>
      <vt:lpstr>在货物贸易中的应用——基差定价</vt:lpstr>
      <vt:lpstr>PowerPoint 演示文稿</vt:lpstr>
      <vt:lpstr>在货物贸易中的应用——库存管理</vt:lpstr>
      <vt:lpstr>在货物贸易中的应用——期货仓单串换业务</vt:lpstr>
      <vt:lpstr>在货物贸易中的应用——合作套期保值业务</vt:lpstr>
      <vt:lpstr>第五章 商品期货及其衍生品应用</vt:lpstr>
      <vt:lpstr>在货物贸易中的应用——合作套期保值业务</vt:lpstr>
      <vt:lpstr>在资产配置中的应用</vt:lpstr>
      <vt:lpstr>PowerPoint 演示文稿</vt:lpstr>
      <vt:lpstr>在资产配置中的应用</vt:lpstr>
      <vt:lpstr>第五章 商品期货及其衍生品应用</vt:lpstr>
      <vt:lpstr>在资产配置中的应用</vt:lpstr>
      <vt:lpstr>保险+期货</vt:lpstr>
      <vt:lpstr>保险+期货</vt:lpstr>
      <vt:lpstr>保险+期货</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李健</cp:lastModifiedBy>
  <cp:revision>175</cp:revision>
  <dcterms:created xsi:type="dcterms:W3CDTF">2019-06-19T02:08:00Z</dcterms:created>
  <dcterms:modified xsi:type="dcterms:W3CDTF">2020-04-26T04:21:38Z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