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39"/>
  </p:handoutMasterIdLst>
  <p:sldIdLst>
    <p:sldId id="258" r:id="rId3"/>
    <p:sldId id="259" r:id="rId4"/>
    <p:sldId id="256" r:id="rId6"/>
    <p:sldId id="257"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9"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62"/>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handoutMaster" Target="handoutMasters/handout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我国国家统计局负责发布</a:t>
            </a:r>
            <a:r>
              <a:rPr lang="en-US" altLang="zh-CN"/>
              <a:t>CPI</a:t>
            </a:r>
            <a:r>
              <a:rPr lang="zh-CN" altLang="en-US"/>
              <a:t>和</a:t>
            </a:r>
            <a:r>
              <a:rPr lang="en-US" altLang="zh-CN"/>
              <a:t>PPI</a:t>
            </a:r>
            <a:r>
              <a:rPr lang="zh-CN" altLang="en-US"/>
              <a:t>的统计情况</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可见肉类价格的大幅上涨，特别是猪肉价格的大幅上涨，是</a:t>
            </a:r>
            <a:r>
              <a:rPr lang="en-US" altLang="zh-CN"/>
              <a:t>2020</a:t>
            </a:r>
            <a:r>
              <a:rPr lang="zh-CN" altLang="en-US"/>
              <a:t>年</a:t>
            </a:r>
            <a:r>
              <a:rPr lang="en-US" altLang="zh-CN"/>
              <a:t>1</a:t>
            </a:r>
            <a:r>
              <a:rPr lang="zh-CN" altLang="en-US"/>
              <a:t>月</a:t>
            </a:r>
            <a:r>
              <a:rPr lang="en-US" altLang="zh-CN"/>
              <a:t>CPI</a:t>
            </a:r>
            <a:r>
              <a:rPr lang="zh-CN" altLang="en-US"/>
              <a:t>上涨较快的主要原因</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77.xml"/><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85.xml"/><Relationship Id="rId1" Type="http://schemas.openxmlformats.org/officeDocument/2006/relationships/tags" Target="../tags/tag8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64.xml"/><Relationship Id="rId2" Type="http://schemas.openxmlformats.org/officeDocument/2006/relationships/image" Target="../media/image1.png"/><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100.xml"/><Relationship Id="rId1" Type="http://schemas.openxmlformats.org/officeDocument/2006/relationships/tags" Target="../tags/tag99.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9.xml"/><Relationship Id="rId2" Type="http://schemas.openxmlformats.org/officeDocument/2006/relationships/image" Target="../media/image2.png"/><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期货交易与实务（二）</a:t>
            </a:r>
            <a:endParaRPr lang="zh-CN" altLang="en-US"/>
          </a:p>
        </p:txBody>
      </p:sp>
      <p:sp>
        <p:nvSpPr>
          <p:cNvPr id="3" name="副标题 2"/>
          <p:cNvSpPr>
            <a:spLocks noGrp="1"/>
          </p:cNvSpPr>
          <p:nvPr>
            <p:ph type="subTitle" idx="1"/>
          </p:nvPr>
        </p:nvSpPr>
        <p:spPr/>
        <p:txBody>
          <a:bodyPr/>
          <a:p>
            <a:r>
              <a:rPr lang="zh-CN" altLang="en-US"/>
              <a:t>期货及衍生品分析与应用</a:t>
            </a:r>
            <a:endParaRPr lang="zh-CN"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400175" y="356870"/>
            <a:ext cx="9391650" cy="6143625"/>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 name="图片 3"/>
          <p:cNvPicPr>
            <a:picLocks noChangeAspect="1"/>
          </p:cNvPicPr>
          <p:nvPr/>
        </p:nvPicPr>
        <p:blipFill>
          <a:blip r:embed="rId1"/>
          <a:stretch>
            <a:fillRect/>
          </a:stretch>
        </p:blipFill>
        <p:spPr>
          <a:xfrm>
            <a:off x="1381125" y="356870"/>
            <a:ext cx="9429750" cy="6143625"/>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156210"/>
            <a:ext cx="6427470" cy="6606540"/>
          </a:xfrm>
          <a:prstGeom prst="rect">
            <a:avLst/>
          </a:prstGeom>
        </p:spPr>
      </p:pic>
      <p:pic>
        <p:nvPicPr>
          <p:cNvPr id="5" name="图片 4"/>
          <p:cNvPicPr>
            <a:picLocks noChangeAspect="1"/>
          </p:cNvPicPr>
          <p:nvPr/>
        </p:nvPicPr>
        <p:blipFill>
          <a:blip r:embed="rId2"/>
          <a:stretch>
            <a:fillRect/>
          </a:stretch>
        </p:blipFill>
        <p:spPr>
          <a:xfrm>
            <a:off x="6040755" y="1026795"/>
            <a:ext cx="6414770" cy="2693670"/>
          </a:xfrm>
          <a:prstGeom prst="rect">
            <a:avLst/>
          </a:prstGeom>
        </p:spPr>
      </p:pic>
      <p:sp>
        <p:nvSpPr>
          <p:cNvPr id="6" name="矩形 5"/>
          <p:cNvSpPr/>
          <p:nvPr/>
        </p:nvSpPr>
        <p:spPr>
          <a:xfrm>
            <a:off x="220345" y="3201035"/>
            <a:ext cx="5820410" cy="825500"/>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46810" y="613410"/>
            <a:ext cx="9897745" cy="5631180"/>
          </a:xfrm>
          <a:prstGeom prst="rect">
            <a:avLst/>
          </a:prstGeom>
          <a:noFill/>
        </p:spPr>
        <p:txBody>
          <a:bodyPr wrap="square" rtlCol="0">
            <a:spAutoFit/>
          </a:bodyPr>
          <a:p>
            <a:r>
              <a:rPr lang="zh-CN" altLang="en-US"/>
              <a:t>1.指标解释</a:t>
            </a:r>
            <a:endParaRPr lang="zh-CN" altLang="en-US"/>
          </a:p>
          <a:p>
            <a:r>
              <a:rPr lang="zh-CN" altLang="en-US"/>
              <a:t> </a:t>
            </a:r>
            <a:endParaRPr lang="zh-CN" altLang="en-US"/>
          </a:p>
          <a:p>
            <a:r>
              <a:rPr lang="zh-CN" altLang="en-US"/>
              <a:t>　　居民消费价格指数（Consumer Price Index，简称CPI）是度量居民生活消费品和服务价格水平随着时间变动的相对数，综合反映居民购买的生活消费品和服务价格水平的变动情况。</a:t>
            </a:r>
            <a:endParaRPr lang="zh-CN" altLang="en-US"/>
          </a:p>
          <a:p>
            <a:r>
              <a:rPr lang="zh-CN" altLang="en-US"/>
              <a:t> </a:t>
            </a:r>
            <a:endParaRPr lang="zh-CN" altLang="en-US"/>
          </a:p>
          <a:p>
            <a:r>
              <a:rPr lang="zh-CN" altLang="en-US"/>
              <a:t>　　2.统计范围</a:t>
            </a:r>
            <a:endParaRPr lang="zh-CN" altLang="en-US"/>
          </a:p>
          <a:p>
            <a:r>
              <a:rPr lang="zh-CN" altLang="en-US"/>
              <a:t> </a:t>
            </a:r>
            <a:endParaRPr lang="zh-CN" altLang="en-US"/>
          </a:p>
          <a:p>
            <a:r>
              <a:rPr lang="zh-CN" altLang="en-US"/>
              <a:t>　　居民消费价格统计调查涵盖全国城乡居民生活消费的食品烟酒、衣着、居住、生活用品及服务、交通和通信、教育文化和娱乐、医疗保健、其他用品和服务等8大类、262个基本分类的商品与服务价格。</a:t>
            </a:r>
            <a:endParaRPr lang="zh-CN" altLang="en-US"/>
          </a:p>
          <a:p>
            <a:r>
              <a:rPr lang="zh-CN" altLang="en-US"/>
              <a:t> </a:t>
            </a:r>
            <a:endParaRPr lang="zh-CN" altLang="en-US"/>
          </a:p>
          <a:p>
            <a:r>
              <a:rPr lang="zh-CN" altLang="en-US"/>
              <a:t>　　3.调查方法</a:t>
            </a:r>
            <a:endParaRPr lang="zh-CN" altLang="en-US"/>
          </a:p>
          <a:p>
            <a:r>
              <a:rPr lang="zh-CN" altLang="en-US"/>
              <a:t> </a:t>
            </a:r>
            <a:endParaRPr lang="zh-CN" altLang="en-US"/>
          </a:p>
          <a:p>
            <a:r>
              <a:rPr lang="zh-CN" altLang="en-US"/>
              <a:t>　　采用抽样调查方法抽选确定调查网点，按照“定人、定点、定时”的原则，直接派人到调查网点采集原始价格。数据来源于全国31个省（区、市）500个市县、8.8万余家价格调查点，包括商场（店）、超市、农贸市场、服务网点和互联网电商等。</a:t>
            </a:r>
            <a:endParaRPr lang="zh-CN" altLang="en-US"/>
          </a:p>
          <a:p>
            <a:r>
              <a:rPr lang="zh-CN" altLang="en-US"/>
              <a:t> </a:t>
            </a:r>
            <a:endParaRPr lang="zh-CN" altLang="en-US"/>
          </a:p>
          <a:p>
            <a:r>
              <a:rPr lang="zh-CN" altLang="en-US"/>
              <a:t>　　4.数据说明</a:t>
            </a:r>
            <a:endParaRPr lang="zh-CN" altLang="en-US"/>
          </a:p>
          <a:p>
            <a:r>
              <a:rPr lang="zh-CN" altLang="en-US"/>
              <a:t> </a:t>
            </a:r>
            <a:endParaRPr lang="zh-CN" altLang="en-US"/>
          </a:p>
          <a:p>
            <a:r>
              <a:rPr lang="zh-CN" altLang="en-US"/>
              <a:t>　　由于“四舍五入”原因，有时会出现合计数据与分类数据高值或低值相同的情况。</a:t>
            </a:r>
            <a:endParaRPr lang="zh-CN" altLang="en-US"/>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采购经理人指数</a:t>
            </a:r>
            <a:endParaRPr lang="zh-CN" altLang="en-US"/>
          </a:p>
        </p:txBody>
      </p:sp>
      <p:sp>
        <p:nvSpPr>
          <p:cNvPr id="3" name="内容占位符 2"/>
          <p:cNvSpPr>
            <a:spLocks noGrp="1"/>
          </p:cNvSpPr>
          <p:nvPr>
            <p:ph idx="1"/>
          </p:nvPr>
        </p:nvSpPr>
        <p:spPr/>
        <p:txBody>
          <a:bodyPr/>
          <a:p>
            <a:pPr marL="0" indent="0">
              <a:buNone/>
            </a:pPr>
            <a:r>
              <a:rPr lang="zh-CN" altLang="en-US"/>
              <a:t>采购经理人指数（</a:t>
            </a:r>
            <a:r>
              <a:rPr lang="en-US" altLang="zh-CN"/>
              <a:t>Purchasing Managers’ Index</a:t>
            </a:r>
            <a:r>
              <a:rPr lang="zh-CN" altLang="en-US"/>
              <a:t>，</a:t>
            </a:r>
            <a:r>
              <a:rPr lang="en-US" altLang="zh-CN"/>
              <a:t>PMI</a:t>
            </a:r>
            <a:r>
              <a:rPr lang="zh-CN" altLang="en-US"/>
              <a:t>）是最重要的先行指标，主要用于预测经济的短期运行，具有很强的前瞻性。</a:t>
            </a:r>
            <a:endParaRPr lang="zh-CN" altLang="en-US"/>
          </a:p>
          <a:p>
            <a:pPr marL="0" indent="0">
              <a:buNone/>
            </a:pPr>
            <a:r>
              <a:rPr lang="zh-CN" altLang="en-US"/>
              <a:t>指数以百分比表示，常以</a:t>
            </a:r>
            <a:r>
              <a:rPr lang="en-US" altLang="zh-CN"/>
              <a:t>50%</a:t>
            </a:r>
            <a:r>
              <a:t>作为经济强弱的分界点：当指数高于</a:t>
            </a:r>
            <a:r>
              <a:rPr lang="en-US" altLang="zh-CN"/>
              <a:t>50%</a:t>
            </a:r>
            <a:r>
              <a:t>时，通常被解释为经济扩张的信号；当指数低于</a:t>
            </a:r>
            <a:r>
              <a:rPr lang="en-US" altLang="zh-CN"/>
              <a:t>50%</a:t>
            </a:r>
            <a:r>
              <a:t>，尤其接近</a:t>
            </a:r>
            <a:r>
              <a:rPr lang="en-US" altLang="zh-CN"/>
              <a:t>40%</a:t>
            </a:r>
            <a:r>
              <a:t>时，则有经济萧条的倾向。</a:t>
            </a:r>
          </a:p>
          <a:p>
            <a:pPr marL="0" indent="0">
              <a:buNone/>
            </a:pPr>
            <a:r>
              <a:t>一般而言，</a:t>
            </a:r>
            <a:r>
              <a:rPr lang="en-US" altLang="zh-CN"/>
              <a:t>PMI</a:t>
            </a:r>
            <a:r>
              <a:t>上升，意味着制造业扩张，对大宗商品价格形成支撑，反之亦然。</a:t>
            </a:r>
          </a:p>
        </p:txBody>
      </p:sp>
      <p:pic>
        <p:nvPicPr>
          <p:cNvPr id="4" name="图片 3"/>
          <p:cNvPicPr>
            <a:picLocks noChangeAspect="1"/>
          </p:cNvPicPr>
          <p:nvPr/>
        </p:nvPicPr>
        <p:blipFill>
          <a:blip r:embed="rId1"/>
          <a:stretch>
            <a:fillRect/>
          </a:stretch>
        </p:blipFill>
        <p:spPr>
          <a:xfrm>
            <a:off x="2423795" y="3355340"/>
            <a:ext cx="5010150" cy="3333750"/>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393900"/>
            <a:ext cx="10852237" cy="648000"/>
          </a:xfrm>
        </p:spPr>
        <p:txBody>
          <a:bodyPr/>
          <a:p>
            <a:r>
              <a:rPr lang="en-US" altLang="zh-CN"/>
              <a:t>PMI</a:t>
            </a:r>
            <a:r>
              <a:t>的统计计算</a:t>
            </a:r>
          </a:p>
        </p:txBody>
      </p:sp>
      <p:pic>
        <p:nvPicPr>
          <p:cNvPr id="4" name="图片 3" descr="a8cb69b33e5e4bf7acc211f94c94a07b_th"/>
          <p:cNvPicPr>
            <a:picLocks noChangeAspect="1"/>
          </p:cNvPicPr>
          <p:nvPr/>
        </p:nvPicPr>
        <p:blipFill>
          <a:blip r:embed="rId1"/>
          <a:stretch>
            <a:fillRect/>
          </a:stretch>
        </p:blipFill>
        <p:spPr>
          <a:xfrm>
            <a:off x="0" y="1207135"/>
            <a:ext cx="8698865" cy="4627880"/>
          </a:xfrm>
          <a:prstGeom prst="rect">
            <a:avLst/>
          </a:prstGeom>
        </p:spPr>
      </p:pic>
      <p:sp>
        <p:nvSpPr>
          <p:cNvPr id="5" name="内容占位符 2"/>
          <p:cNvSpPr>
            <a:spLocks noGrp="1"/>
          </p:cNvSpPr>
          <p:nvPr/>
        </p:nvSpPr>
        <p:spPr>
          <a:xfrm>
            <a:off x="6368415" y="-414020"/>
            <a:ext cx="2796540" cy="504126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en-US"/>
          </a:p>
        </p:txBody>
      </p:sp>
      <p:sp>
        <p:nvSpPr>
          <p:cNvPr id="6" name="文本框 5"/>
          <p:cNvSpPr txBox="1"/>
          <p:nvPr/>
        </p:nvSpPr>
        <p:spPr>
          <a:xfrm>
            <a:off x="8880475" y="1207135"/>
            <a:ext cx="2796540" cy="2799715"/>
          </a:xfrm>
          <a:prstGeom prst="rect">
            <a:avLst/>
          </a:prstGeom>
          <a:noFill/>
        </p:spPr>
        <p:txBody>
          <a:bodyPr wrap="square" rtlCol="0" anchor="t">
            <a:spAutoFit/>
          </a:bodyPr>
          <a:p>
            <a:pPr algn="l">
              <a:lnSpc>
                <a:spcPct val="130000"/>
              </a:lnSpc>
              <a:spcBef>
                <a:spcPts val="0"/>
              </a:spcBef>
              <a:spcAft>
                <a:spcPts val="1000"/>
              </a:spcAft>
              <a:buClrTx/>
              <a:buSzTx/>
              <a:buNone/>
            </a:pPr>
            <a:r>
              <a:rPr lang="zh-CN" altLang="en-US" sz="1600" spc="150">
                <a:solidFill>
                  <a:schemeClr val="tx1">
                    <a:lumMod val="75000"/>
                    <a:lumOff val="25000"/>
                  </a:schemeClr>
                </a:solidFill>
                <a:uFillTx/>
              </a:rPr>
              <a:t>问卷数据收集完成后，将相关答案综合成5个分类指数，根据对经济影响的先行程度，按照权重占比综合计算整体PMI。</a:t>
            </a:r>
            <a:endParaRPr lang="zh-CN" altLang="en-US" sz="1600" spc="150">
              <a:solidFill>
                <a:schemeClr val="tx1">
                  <a:lumMod val="75000"/>
                  <a:lumOff val="25000"/>
                </a:schemeClr>
              </a:solidFill>
              <a:uFillTx/>
            </a:endParaRPr>
          </a:p>
          <a:p>
            <a:pPr algn="l">
              <a:lnSpc>
                <a:spcPct val="130000"/>
              </a:lnSpc>
              <a:spcBef>
                <a:spcPts val="0"/>
              </a:spcBef>
              <a:spcAft>
                <a:spcPts val="1000"/>
              </a:spcAft>
              <a:buClrTx/>
              <a:buSzTx/>
              <a:buNone/>
            </a:pPr>
            <a:endParaRPr lang="zh-CN" altLang="en-US" sz="1600" spc="150">
              <a:solidFill>
                <a:schemeClr val="tx1">
                  <a:lumMod val="75000"/>
                  <a:lumOff val="25000"/>
                </a:schemeClr>
              </a:solidFill>
              <a:uFillTx/>
            </a:endParaRPr>
          </a:p>
          <a:p>
            <a:pPr algn="l">
              <a:lnSpc>
                <a:spcPct val="130000"/>
              </a:lnSpc>
              <a:spcBef>
                <a:spcPts val="0"/>
              </a:spcBef>
              <a:spcAft>
                <a:spcPts val="1000"/>
              </a:spcAft>
              <a:buClrTx/>
              <a:buSzTx/>
              <a:buNone/>
            </a:pPr>
            <a:r>
              <a:rPr lang="zh-CN" altLang="en-US" sz="1600" spc="150">
                <a:solidFill>
                  <a:schemeClr val="tx1">
                    <a:lumMod val="75000"/>
                    <a:lumOff val="25000"/>
                  </a:schemeClr>
                </a:solidFill>
                <a:uFillTx/>
              </a:rPr>
              <a:t>这5个分类指数分别为：</a:t>
            </a:r>
            <a:endParaRPr lang="zh-CN" altLang="en-US" sz="1600" spc="150">
              <a:solidFill>
                <a:schemeClr val="tx1">
                  <a:lumMod val="75000"/>
                  <a:lumOff val="25000"/>
                </a:schemeClr>
              </a:solidFill>
              <a:uFillTx/>
            </a:endParaRPr>
          </a:p>
          <a:p>
            <a:pPr algn="l">
              <a:lnSpc>
                <a:spcPct val="130000"/>
              </a:lnSpc>
              <a:spcBef>
                <a:spcPts val="0"/>
              </a:spcBef>
              <a:spcAft>
                <a:spcPts val="1000"/>
              </a:spcAft>
              <a:buClrTx/>
              <a:buSzTx/>
              <a:buNone/>
            </a:pPr>
            <a:r>
              <a:rPr lang="zh-CN" altLang="en-US" sz="1600" spc="150">
                <a:solidFill>
                  <a:schemeClr val="tx1">
                    <a:lumMod val="75000"/>
                    <a:lumOff val="25000"/>
                  </a:schemeClr>
                </a:solidFill>
                <a:uFillTx/>
              </a:rPr>
              <a:t>新订单指数</a:t>
            </a:r>
            <a:endParaRPr lang="zh-CN" altLang="en-US" sz="1600" spc="150">
              <a:solidFill>
                <a:schemeClr val="tx1">
                  <a:lumMod val="75000"/>
                  <a:lumOff val="25000"/>
                </a:schemeClr>
              </a:solidFill>
              <a:uFillTx/>
            </a:endParaRPr>
          </a:p>
          <a:p>
            <a:pPr algn="l">
              <a:lnSpc>
                <a:spcPct val="130000"/>
              </a:lnSpc>
              <a:spcBef>
                <a:spcPts val="0"/>
              </a:spcBef>
              <a:spcAft>
                <a:spcPts val="1000"/>
              </a:spcAft>
              <a:buClrTx/>
              <a:buSzTx/>
              <a:buNone/>
            </a:pPr>
            <a:r>
              <a:rPr lang="zh-CN" altLang="en-US" sz="1600" spc="150">
                <a:solidFill>
                  <a:schemeClr val="tx1">
                    <a:lumMod val="75000"/>
                    <a:lumOff val="25000"/>
                  </a:schemeClr>
                </a:solidFill>
                <a:uFillTx/>
              </a:rPr>
              <a:t>从业人员指数</a:t>
            </a:r>
            <a:endParaRPr lang="zh-CN" altLang="en-US" sz="1600" spc="150">
              <a:solidFill>
                <a:schemeClr val="tx1">
                  <a:lumMod val="75000"/>
                  <a:lumOff val="25000"/>
                </a:schemeClr>
              </a:solidFill>
              <a:uFillTx/>
            </a:endParaRPr>
          </a:p>
          <a:p>
            <a:pPr algn="l">
              <a:lnSpc>
                <a:spcPct val="130000"/>
              </a:lnSpc>
              <a:spcBef>
                <a:spcPts val="0"/>
              </a:spcBef>
              <a:spcAft>
                <a:spcPts val="1000"/>
              </a:spcAft>
              <a:buClrTx/>
              <a:buSzTx/>
              <a:buNone/>
            </a:pPr>
            <a:r>
              <a:rPr lang="zh-CN" altLang="en-US" sz="1600" spc="150">
                <a:solidFill>
                  <a:schemeClr val="tx1">
                    <a:lumMod val="75000"/>
                    <a:lumOff val="25000"/>
                  </a:schemeClr>
                </a:solidFill>
                <a:uFillTx/>
              </a:rPr>
              <a:t>供应商配送时间指数</a:t>
            </a:r>
            <a:endParaRPr lang="zh-CN" altLang="en-US" sz="1600" spc="150">
              <a:solidFill>
                <a:schemeClr val="tx1">
                  <a:lumMod val="75000"/>
                  <a:lumOff val="25000"/>
                </a:schemeClr>
              </a:solidFill>
              <a:uFillTx/>
            </a:endParaRPr>
          </a:p>
          <a:p>
            <a:pPr algn="l">
              <a:lnSpc>
                <a:spcPct val="130000"/>
              </a:lnSpc>
              <a:spcBef>
                <a:spcPts val="0"/>
              </a:spcBef>
              <a:spcAft>
                <a:spcPts val="1000"/>
              </a:spcAft>
              <a:buClrTx/>
              <a:buSzTx/>
              <a:buNone/>
            </a:pPr>
            <a:r>
              <a:rPr lang="zh-CN" altLang="en-US" sz="1600" spc="150">
                <a:solidFill>
                  <a:schemeClr val="tx1">
                    <a:lumMod val="75000"/>
                    <a:lumOff val="25000"/>
                  </a:schemeClr>
                </a:solidFill>
                <a:uFillTx/>
              </a:rPr>
              <a:t>原材料库存指数</a:t>
            </a:r>
            <a:endParaRPr lang="zh-CN" altLang="en-US" sz="1600" spc="150">
              <a:solidFill>
                <a:schemeClr val="tx1">
                  <a:lumMod val="75000"/>
                  <a:lumOff val="25000"/>
                </a:schemeClr>
              </a:solidFill>
              <a:uFillTx/>
            </a:endParaRPr>
          </a:p>
        </p:txBody>
      </p:sp>
      <p:sp>
        <p:nvSpPr>
          <p:cNvPr id="3" name="内容占位符 2"/>
          <p:cNvSpPr>
            <a:spLocks noGrp="1"/>
          </p:cNvSpPr>
          <p:nvPr>
            <p:ph idx="1"/>
          </p:nvPr>
        </p:nvSpPr>
        <p:spPr>
          <a:xfrm>
            <a:off x="8880475" y="1207135"/>
            <a:ext cx="2796540" cy="5041265"/>
          </a:xfrm>
        </p:spPr>
        <p:txBody>
          <a:bodyPr/>
          <a:p>
            <a:pPr marL="0" indent="0">
              <a:buNone/>
            </a:pPr>
            <a:r>
              <a:rPr lang="zh-CN" altLang="en-US"/>
              <a:t>中国制造业采购经理指数（PMI），是将制造业的31个行业大类，3000家企业作为调查样本，每月月底进行一次问卷调查。</a:t>
            </a:r>
            <a:endParaRPr lang="zh-CN" altLang="en-US"/>
          </a:p>
          <a:p>
            <a:pPr marL="0" indent="0">
              <a:buNone/>
            </a:pPr>
            <a:endParaRPr lang="zh-CN" altLang="en-US"/>
          </a:p>
          <a:p>
            <a:pPr marL="0" indent="0">
              <a:buNone/>
            </a:pPr>
            <a:r>
              <a:rPr lang="zh-CN" altLang="en-US"/>
              <a:t>内容涉及企业生产量、新订单、出口订货、现有订货、产成品库存、采购量、进口、购进价格、原材料库存、从业人员、供应商配送时间、生产经营活动预期等12个问题。</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6" grpId="2"/>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PMI</a:t>
            </a:r>
            <a:r>
              <a:t>的统计</a:t>
            </a:r>
            <a:r>
              <a:t>计算</a:t>
            </a:r>
          </a:p>
        </p:txBody>
      </p:sp>
      <p:graphicFrame>
        <p:nvGraphicFramePr>
          <p:cNvPr id="4" name="表格 3"/>
          <p:cNvGraphicFramePr/>
          <p:nvPr>
            <p:custDataLst>
              <p:tags r:id="rId1"/>
            </p:custDataLst>
          </p:nvPr>
        </p:nvGraphicFramePr>
        <p:xfrm>
          <a:off x="1828800" y="2165985"/>
          <a:ext cx="8533765" cy="2286000"/>
        </p:xfrm>
        <a:graphic>
          <a:graphicData uri="http://schemas.openxmlformats.org/drawingml/2006/table">
            <a:tbl>
              <a:tblPr firstRow="1" bandRow="1">
                <a:tableStyleId>{5C22544A-7EE6-4342-B048-85BDC9FD1C3A}</a:tableStyleId>
              </a:tblPr>
              <a:tblGrid>
                <a:gridCol w="2132965"/>
                <a:gridCol w="2132965"/>
                <a:gridCol w="2132965"/>
                <a:gridCol w="2132965"/>
              </a:tblGrid>
              <a:tr h="381000">
                <a:tc>
                  <a:txBody>
                    <a:bodyPr/>
                    <a:p>
                      <a:pPr algn="ctr">
                        <a:buNone/>
                      </a:pPr>
                      <a:r>
                        <a:rPr lang="zh-CN" altLang="en-US"/>
                        <a:t>调查项</a:t>
                      </a:r>
                      <a:endParaRPr lang="zh-CN" altLang="en-US"/>
                    </a:p>
                  </a:txBody>
                  <a:tcPr/>
                </a:tc>
                <a:tc>
                  <a:txBody>
                    <a:bodyPr/>
                    <a:p>
                      <a:pPr algn="ctr">
                        <a:buNone/>
                      </a:pPr>
                      <a:r>
                        <a:rPr lang="zh-CN" altLang="en-US"/>
                        <a:t>权重</a:t>
                      </a:r>
                      <a:endParaRPr lang="zh-CN" altLang="en-US"/>
                    </a:p>
                  </a:txBody>
                  <a:tcPr/>
                </a:tc>
                <a:tc>
                  <a:txBody>
                    <a:bodyPr/>
                    <a:p>
                      <a:pPr algn="ctr">
                        <a:buNone/>
                      </a:pPr>
                      <a:r>
                        <a:rPr lang="zh-CN" altLang="en-US"/>
                        <a:t>调查结果</a:t>
                      </a:r>
                      <a:endParaRPr lang="zh-CN" altLang="en-US"/>
                    </a:p>
                  </a:txBody>
                  <a:tcPr/>
                </a:tc>
                <a:tc>
                  <a:txBody>
                    <a:bodyPr/>
                    <a:p>
                      <a:pPr algn="ctr">
                        <a:buNone/>
                      </a:pPr>
                      <a:r>
                        <a:rPr lang="zh-CN" altLang="en-US"/>
                        <a:t>得分</a:t>
                      </a:r>
                      <a:endParaRPr lang="zh-CN" altLang="en-US"/>
                    </a:p>
                  </a:txBody>
                  <a:tcPr/>
                </a:tc>
              </a:tr>
              <a:tr h="381000">
                <a:tc>
                  <a:txBody>
                    <a:bodyPr/>
                    <a:p>
                      <a:pPr algn="ctr">
                        <a:buNone/>
                      </a:pPr>
                      <a:r>
                        <a:rPr lang="zh-CN" altLang="en-US"/>
                        <a:t>新订单</a:t>
                      </a:r>
                      <a:endParaRPr lang="zh-CN" altLang="en-US"/>
                    </a:p>
                  </a:txBody>
                  <a:tcPr/>
                </a:tc>
                <a:tc>
                  <a:txBody>
                    <a:bodyPr/>
                    <a:p>
                      <a:pPr algn="ctr">
                        <a:buNone/>
                      </a:pPr>
                      <a:r>
                        <a:rPr lang="en-US" altLang="zh-CN"/>
                        <a:t>30%</a:t>
                      </a:r>
                      <a:endParaRPr lang="en-US" altLang="zh-CN"/>
                    </a:p>
                  </a:txBody>
                  <a:tcPr/>
                </a:tc>
                <a:tc>
                  <a:txBody>
                    <a:bodyPr/>
                    <a:p>
                      <a:pPr algn="ctr">
                        <a:buNone/>
                      </a:pPr>
                      <a:r>
                        <a:rPr lang="zh-CN" altLang="en-US"/>
                        <a:t>增加</a:t>
                      </a:r>
                      <a:endParaRPr lang="zh-CN" altLang="en-US"/>
                    </a:p>
                  </a:txBody>
                  <a:tcPr/>
                </a:tc>
                <a:tc>
                  <a:txBody>
                    <a:bodyPr/>
                    <a:p>
                      <a:pPr algn="ctr">
                        <a:buNone/>
                      </a:pPr>
                      <a:r>
                        <a:rPr lang="en-US" altLang="zh-CN"/>
                        <a:t>1</a:t>
                      </a:r>
                      <a:endParaRPr lang="en-US" altLang="zh-CN"/>
                    </a:p>
                  </a:txBody>
                  <a:tcPr/>
                </a:tc>
              </a:tr>
              <a:tr h="381000">
                <a:tc>
                  <a:txBody>
                    <a:bodyPr/>
                    <a:p>
                      <a:pPr algn="ctr">
                        <a:buNone/>
                      </a:pPr>
                      <a:r>
                        <a:rPr lang="zh-CN" altLang="en-US"/>
                        <a:t>生产</a:t>
                      </a:r>
                      <a:endParaRPr lang="zh-CN" altLang="en-US"/>
                    </a:p>
                  </a:txBody>
                  <a:tcPr/>
                </a:tc>
                <a:tc>
                  <a:txBody>
                    <a:bodyPr/>
                    <a:p>
                      <a:pPr algn="ctr">
                        <a:buNone/>
                      </a:pPr>
                      <a:r>
                        <a:rPr lang="en-US" altLang="zh-CN"/>
                        <a:t>25%</a:t>
                      </a:r>
                      <a:endParaRPr lang="en-US" altLang="zh-CN"/>
                    </a:p>
                  </a:txBody>
                  <a:tcPr/>
                </a:tc>
                <a:tc>
                  <a:txBody>
                    <a:bodyPr/>
                    <a:p>
                      <a:pPr algn="ctr">
                        <a:buNone/>
                      </a:pPr>
                      <a:r>
                        <a:rPr lang="zh-CN" altLang="en-US"/>
                        <a:t>持平</a:t>
                      </a:r>
                      <a:endParaRPr lang="zh-CN" altLang="en-US"/>
                    </a:p>
                  </a:txBody>
                  <a:tcPr/>
                </a:tc>
                <a:tc>
                  <a:txBody>
                    <a:bodyPr/>
                    <a:p>
                      <a:pPr algn="ctr">
                        <a:buNone/>
                      </a:pPr>
                      <a:r>
                        <a:rPr lang="en-US" altLang="zh-CN"/>
                        <a:t>0.5</a:t>
                      </a:r>
                      <a:endParaRPr lang="en-US" altLang="zh-CN"/>
                    </a:p>
                  </a:txBody>
                  <a:tcPr/>
                </a:tc>
              </a:tr>
              <a:tr h="381000">
                <a:tc>
                  <a:txBody>
                    <a:bodyPr/>
                    <a:p>
                      <a:pPr algn="ctr">
                        <a:buNone/>
                      </a:pPr>
                      <a:r>
                        <a:rPr lang="zh-CN" altLang="en-US"/>
                        <a:t>从业人员</a:t>
                      </a:r>
                      <a:endParaRPr lang="zh-CN" altLang="en-US"/>
                    </a:p>
                  </a:txBody>
                  <a:tcPr/>
                </a:tc>
                <a:tc>
                  <a:txBody>
                    <a:bodyPr/>
                    <a:p>
                      <a:pPr algn="ctr">
                        <a:buNone/>
                      </a:pPr>
                      <a:r>
                        <a:rPr lang="en-US" altLang="zh-CN"/>
                        <a:t>20%</a:t>
                      </a:r>
                      <a:endParaRPr lang="en-US" altLang="zh-CN"/>
                    </a:p>
                  </a:txBody>
                  <a:tcPr/>
                </a:tc>
                <a:tc>
                  <a:txBody>
                    <a:bodyPr/>
                    <a:p>
                      <a:pPr algn="ctr">
                        <a:buNone/>
                      </a:pPr>
                      <a:r>
                        <a:rPr lang="zh-CN" altLang="en-US"/>
                        <a:t>减少</a:t>
                      </a:r>
                      <a:endParaRPr lang="zh-CN" altLang="en-US"/>
                    </a:p>
                  </a:txBody>
                  <a:tcPr/>
                </a:tc>
                <a:tc>
                  <a:txBody>
                    <a:bodyPr/>
                    <a:p>
                      <a:pPr algn="ctr">
                        <a:buNone/>
                      </a:pPr>
                      <a:r>
                        <a:rPr lang="en-US" altLang="zh-CN"/>
                        <a:t>0</a:t>
                      </a:r>
                      <a:endParaRPr lang="en-US" altLang="zh-CN"/>
                    </a:p>
                  </a:txBody>
                  <a:tcPr/>
                </a:tc>
              </a:tr>
              <a:tr h="381000">
                <a:tc>
                  <a:txBody>
                    <a:bodyPr/>
                    <a:p>
                      <a:pPr algn="ctr">
                        <a:buNone/>
                      </a:pPr>
                      <a:r>
                        <a:rPr lang="zh-CN" altLang="en-US"/>
                        <a:t>供应商配送时间</a:t>
                      </a:r>
                      <a:endParaRPr lang="zh-CN" altLang="en-US"/>
                    </a:p>
                  </a:txBody>
                  <a:tcPr/>
                </a:tc>
                <a:tc>
                  <a:txBody>
                    <a:bodyPr/>
                    <a:p>
                      <a:pPr algn="ctr">
                        <a:buNone/>
                      </a:pPr>
                      <a:r>
                        <a:rPr lang="en-US" altLang="zh-CN"/>
                        <a:t>15%</a:t>
                      </a:r>
                      <a:endParaRPr lang="en-US" altLang="zh-CN"/>
                    </a:p>
                  </a:txBody>
                  <a:tcPr/>
                </a:tc>
                <a:tc>
                  <a:txBody>
                    <a:bodyPr/>
                    <a:p>
                      <a:pPr algn="ctr">
                        <a:buNone/>
                      </a:pPr>
                      <a:r>
                        <a:rPr lang="zh-CN" altLang="en-US"/>
                        <a:t>缩短</a:t>
                      </a:r>
                      <a:endParaRPr lang="zh-CN" altLang="en-US"/>
                    </a:p>
                  </a:txBody>
                  <a:tcPr/>
                </a:tc>
                <a:tc>
                  <a:txBody>
                    <a:bodyPr/>
                    <a:p>
                      <a:pPr algn="ctr">
                        <a:buNone/>
                      </a:pPr>
                      <a:r>
                        <a:rPr lang="en-US" altLang="zh-CN"/>
                        <a:t>1</a:t>
                      </a:r>
                      <a:endParaRPr lang="en-US" altLang="zh-CN"/>
                    </a:p>
                  </a:txBody>
                  <a:tcPr/>
                </a:tc>
              </a:tr>
              <a:tr h="381000">
                <a:tc>
                  <a:txBody>
                    <a:bodyPr/>
                    <a:p>
                      <a:pPr algn="ctr">
                        <a:buNone/>
                      </a:pPr>
                      <a:r>
                        <a:rPr lang="zh-CN" altLang="en-US"/>
                        <a:t>原材料库存</a:t>
                      </a:r>
                      <a:endParaRPr lang="zh-CN" altLang="en-US"/>
                    </a:p>
                  </a:txBody>
                  <a:tcPr/>
                </a:tc>
                <a:tc>
                  <a:txBody>
                    <a:bodyPr/>
                    <a:p>
                      <a:pPr algn="ctr">
                        <a:buNone/>
                      </a:pPr>
                      <a:r>
                        <a:rPr lang="en-US" altLang="zh-CN"/>
                        <a:t>10%</a:t>
                      </a:r>
                      <a:endParaRPr lang="en-US" altLang="zh-CN"/>
                    </a:p>
                  </a:txBody>
                  <a:tcPr/>
                </a:tc>
                <a:tc>
                  <a:txBody>
                    <a:bodyPr/>
                    <a:p>
                      <a:pPr algn="ctr">
                        <a:buNone/>
                      </a:pPr>
                      <a:r>
                        <a:rPr lang="zh-CN" altLang="en-US"/>
                        <a:t>持平</a:t>
                      </a:r>
                      <a:endParaRPr lang="zh-CN" altLang="en-US"/>
                    </a:p>
                  </a:txBody>
                  <a:tcPr/>
                </a:tc>
                <a:tc>
                  <a:txBody>
                    <a:bodyPr/>
                    <a:p>
                      <a:pPr algn="ctr">
                        <a:buNone/>
                      </a:pPr>
                      <a:r>
                        <a:rPr lang="en-US" altLang="zh-CN"/>
                        <a:t>0.5</a:t>
                      </a:r>
                      <a:endParaRPr lang="en-US" altLang="zh-CN"/>
                    </a:p>
                  </a:txBody>
                  <a:tcPr/>
                </a:tc>
              </a:tr>
            </a:tbl>
          </a:graphicData>
        </a:graphic>
      </p:graphicFrame>
      <p:sp>
        <p:nvSpPr>
          <p:cNvPr id="5" name="文本框 4"/>
          <p:cNvSpPr txBox="1"/>
          <p:nvPr/>
        </p:nvSpPr>
        <p:spPr>
          <a:xfrm>
            <a:off x="1788795" y="1456055"/>
            <a:ext cx="8272780" cy="368300"/>
          </a:xfrm>
          <a:prstGeom prst="rect">
            <a:avLst/>
          </a:prstGeom>
          <a:noFill/>
        </p:spPr>
        <p:txBody>
          <a:bodyPr wrap="square" rtlCol="0">
            <a:spAutoFit/>
          </a:bodyPr>
          <a:p>
            <a:r>
              <a:rPr lang="zh-CN" altLang="en-US"/>
              <a:t>以下列举简单例子，来说明</a:t>
            </a:r>
            <a:r>
              <a:rPr lang="en-US" altLang="zh-CN"/>
              <a:t>PMI</a:t>
            </a:r>
            <a:r>
              <a:rPr lang="zh-CN" altLang="en-US"/>
              <a:t>是如何计算的：</a:t>
            </a:r>
            <a:endParaRPr lang="zh-CN" altLang="en-US"/>
          </a:p>
        </p:txBody>
      </p:sp>
      <p:sp>
        <p:nvSpPr>
          <p:cNvPr id="6" name="文本框 5"/>
          <p:cNvSpPr txBox="1"/>
          <p:nvPr/>
        </p:nvSpPr>
        <p:spPr>
          <a:xfrm>
            <a:off x="1828800" y="4806315"/>
            <a:ext cx="8272780" cy="460375"/>
          </a:xfrm>
          <a:prstGeom prst="rect">
            <a:avLst/>
          </a:prstGeom>
          <a:noFill/>
        </p:spPr>
        <p:txBody>
          <a:bodyPr wrap="square" rtlCol="0">
            <a:spAutoFit/>
          </a:bodyPr>
          <a:p>
            <a:r>
              <a:rPr lang="en-US" altLang="zh-CN" sz="2400"/>
              <a:t>PMI=1*30%+0.5*25%+0*20%+1*15%+0.5*10%=62.5%</a:t>
            </a:r>
            <a:endParaRPr lang="en-US" altLang="zh-CN" sz="240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2000"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本节内容回顾</a:t>
            </a:r>
            <a:endParaRPr lang="zh-CN" altLang="en-US"/>
          </a:p>
        </p:txBody>
      </p:sp>
      <p:sp>
        <p:nvSpPr>
          <p:cNvPr id="3" name="内容占位符 2"/>
          <p:cNvSpPr>
            <a:spLocks noGrp="1"/>
          </p:cNvSpPr>
          <p:nvPr>
            <p:ph idx="1"/>
          </p:nvPr>
        </p:nvSpPr>
        <p:spPr/>
        <p:txBody>
          <a:bodyPr/>
          <a:p>
            <a:pPr marL="0" indent="0">
              <a:buNone/>
            </a:pPr>
            <a:r>
              <a:rPr lang="zh-CN" altLang="en-US" sz="2000"/>
              <a:t>本节课程介绍了五类最常见的宏观经济指标：</a:t>
            </a:r>
            <a:endParaRPr lang="zh-CN" altLang="en-US" sz="2000"/>
          </a:p>
          <a:p>
            <a:pPr>
              <a:buFont typeface="Wingdings" panose="05000000000000000000" charset="0"/>
              <a:buChar char="n"/>
            </a:pPr>
            <a:r>
              <a:rPr lang="zh-CN" altLang="en-US" sz="2000"/>
              <a:t>国内生产总值（</a:t>
            </a:r>
            <a:r>
              <a:rPr lang="en-US" altLang="zh-CN" sz="2000"/>
              <a:t>GDP</a:t>
            </a:r>
            <a:r>
              <a:rPr lang="zh-CN" altLang="en-US" sz="2000"/>
              <a:t>）</a:t>
            </a:r>
            <a:endParaRPr lang="zh-CN" altLang="en-US" sz="2000"/>
          </a:p>
          <a:p>
            <a:pPr>
              <a:buFont typeface="Wingdings" panose="05000000000000000000" charset="0"/>
              <a:buChar char="n"/>
            </a:pPr>
            <a:r>
              <a:rPr lang="zh-CN" altLang="en-US" sz="2000"/>
              <a:t>固定资产投资</a:t>
            </a:r>
            <a:endParaRPr lang="zh-CN" altLang="en-US" sz="2000"/>
          </a:p>
          <a:p>
            <a:pPr>
              <a:buFont typeface="Wingdings" panose="05000000000000000000" charset="0"/>
              <a:buChar char="n"/>
            </a:pPr>
            <a:r>
              <a:rPr lang="zh-CN" altLang="en-US" sz="2000"/>
              <a:t>城镇就业数据</a:t>
            </a:r>
            <a:endParaRPr lang="zh-CN" altLang="en-US" sz="2000"/>
          </a:p>
          <a:p>
            <a:pPr>
              <a:buFont typeface="Wingdings" panose="05000000000000000000" charset="0"/>
              <a:buChar char="n"/>
            </a:pPr>
            <a:r>
              <a:rPr lang="zh-CN" altLang="en-US" sz="2000"/>
              <a:t>消费者价格指数（</a:t>
            </a:r>
            <a:r>
              <a:rPr lang="en-US" altLang="zh-CN" sz="2000"/>
              <a:t>CPI</a:t>
            </a:r>
            <a:r>
              <a:rPr lang="zh-CN" altLang="en-US" sz="2000"/>
              <a:t>）、生产者价格指数（</a:t>
            </a:r>
            <a:r>
              <a:rPr lang="en-US" altLang="zh-CN" sz="2000"/>
              <a:t>PPI</a:t>
            </a:r>
            <a:r>
              <a:rPr lang="zh-CN" altLang="en-US" sz="2000"/>
              <a:t>）</a:t>
            </a:r>
            <a:endParaRPr lang="zh-CN" altLang="en-US" sz="2000"/>
          </a:p>
          <a:p>
            <a:pPr>
              <a:buFont typeface="Wingdings" panose="05000000000000000000" charset="0"/>
              <a:buChar char="n"/>
            </a:pPr>
            <a:r>
              <a:rPr lang="zh-CN" altLang="en-US" sz="2000"/>
              <a:t>采购经理人指数（</a:t>
            </a:r>
            <a:r>
              <a:rPr lang="en-US" altLang="zh-CN" sz="2000"/>
              <a:t>PMI</a:t>
            </a:r>
            <a:r>
              <a:rPr lang="zh-CN" altLang="en-US" sz="2000"/>
              <a:t>）</a:t>
            </a:r>
            <a:endParaRPr lang="zh-CN" altLang="en-US" sz="2000"/>
          </a:p>
          <a:p>
            <a:pPr marL="0" indent="0">
              <a:buFont typeface="Wingdings" panose="05000000000000000000" charset="0"/>
              <a:buNone/>
            </a:pPr>
            <a:endParaRPr lang="zh-CN" altLang="en-US" sz="2000"/>
          </a:p>
          <a:p>
            <a:pPr marL="0" indent="0">
              <a:buFont typeface="Wingdings" panose="05000000000000000000" charset="0"/>
              <a:buNone/>
            </a:pPr>
            <a:r>
              <a:rPr lang="zh-CN" altLang="en-US" sz="2000"/>
              <a:t>课后作业：</a:t>
            </a:r>
            <a:endParaRPr lang="zh-CN" altLang="en-US" sz="2000"/>
          </a:p>
          <a:p>
            <a:pPr marL="0" indent="0">
              <a:buFont typeface="Wingdings" panose="05000000000000000000" charset="0"/>
              <a:buNone/>
            </a:pPr>
            <a:r>
              <a:rPr lang="zh-CN" altLang="en-US" sz="2000"/>
              <a:t>访问国家统计局网站，查询上述指标的最新运行情况，加深对各指标的了解。</a:t>
            </a:r>
            <a:endParaRPr lang="zh-CN" altLang="en-US" sz="200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en-US"/>
              <a:t>第一章 宏观经济指标</a:t>
            </a:r>
            <a:br>
              <a:rPr lang="zh-CN" altLang="en-US"/>
            </a:br>
            <a:br>
              <a:rPr lang="zh-CN" altLang="en-US"/>
            </a:br>
            <a:r>
              <a:rPr lang="zh-CN" altLang="en-US" sz="2400"/>
              <a:t>第二节 货币金融指标</a:t>
            </a:r>
            <a:endParaRPr lang="zh-CN" altLang="en-US" sz="2400"/>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货币供应量</a:t>
            </a:r>
            <a:endParaRPr lang="zh-CN" altLang="en-US"/>
          </a:p>
        </p:txBody>
      </p:sp>
      <p:sp>
        <p:nvSpPr>
          <p:cNvPr id="3" name="内容占位符 2"/>
          <p:cNvSpPr>
            <a:spLocks noGrp="1"/>
          </p:cNvSpPr>
          <p:nvPr>
            <p:ph idx="1"/>
          </p:nvPr>
        </p:nvSpPr>
        <p:spPr/>
        <p:txBody>
          <a:bodyPr/>
          <a:p>
            <a:pPr marL="0" indent="0">
              <a:buNone/>
            </a:pPr>
            <a:r>
              <a:rPr lang="zh-CN" altLang="en-US"/>
              <a:t>货币供应量是单位和居民个人在银行的各项存款和手持现金之和，其变化反映中央银行货币政策的变化，对企业生产经营、金融市场的运行和居民个人的投资行为有着重大的影响，是国家指定宏观经济政策的一个重要依据。</a:t>
            </a:r>
            <a:endParaRPr lang="zh-CN" altLang="en-US"/>
          </a:p>
        </p:txBody>
      </p:sp>
      <p:pic>
        <p:nvPicPr>
          <p:cNvPr id="5" name="图片 4"/>
          <p:cNvPicPr>
            <a:picLocks noChangeAspect="1"/>
          </p:cNvPicPr>
          <p:nvPr/>
        </p:nvPicPr>
        <p:blipFill>
          <a:blip r:embed="rId1"/>
          <a:stretch>
            <a:fillRect/>
          </a:stretch>
        </p:blipFill>
        <p:spPr>
          <a:xfrm>
            <a:off x="1459865" y="2503805"/>
            <a:ext cx="9271635" cy="3658235"/>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title"/>
          </p:nvPr>
        </p:nvSpPr>
        <p:spPr/>
        <p:txBody>
          <a:bodyPr/>
          <a:p>
            <a:r>
              <a:rPr lang="zh-CN" altLang="en-US"/>
              <a:t>课程与教材内容简介</a:t>
            </a:r>
            <a:endParaRPr lang="zh-CN" altLang="en-US"/>
          </a:p>
        </p:txBody>
      </p:sp>
      <p:sp>
        <p:nvSpPr>
          <p:cNvPr id="3" name="内容占位符 2"/>
          <p:cNvSpPr>
            <a:spLocks noGrp="1"/>
          </p:cNvSpPr>
          <p:nvPr>
            <p:ph idx="1"/>
          </p:nvPr>
        </p:nvSpPr>
        <p:spPr>
          <a:xfrm>
            <a:off x="6052820" y="725805"/>
            <a:ext cx="4931410" cy="5927090"/>
          </a:xfrm>
        </p:spPr>
        <p:txBody>
          <a:bodyPr/>
          <a:p>
            <a:pPr marL="0" indent="0">
              <a:buNone/>
            </a:pPr>
            <a:r>
              <a:rPr lang="zh-CN" altLang="en-US" sz="2000"/>
              <a:t>第一章 宏观经济指标</a:t>
            </a:r>
            <a:endParaRPr lang="zh-CN" altLang="en-US" sz="2000"/>
          </a:p>
          <a:p>
            <a:pPr marL="0" indent="0">
              <a:buNone/>
            </a:pPr>
            <a:r>
              <a:rPr lang="zh-CN" altLang="en-US" sz="2000"/>
              <a:t>第二章 衍生品定价</a:t>
            </a:r>
            <a:endParaRPr lang="zh-CN" altLang="en-US" sz="2000"/>
          </a:p>
          <a:p>
            <a:pPr marL="0" indent="0">
              <a:buNone/>
            </a:pPr>
            <a:r>
              <a:rPr lang="zh-CN" altLang="en-US" sz="2000"/>
              <a:t>第三章 分析方法</a:t>
            </a:r>
            <a:endParaRPr lang="zh-CN" altLang="en-US" sz="2000"/>
          </a:p>
          <a:p>
            <a:pPr marL="0" indent="0">
              <a:buNone/>
            </a:pPr>
            <a:r>
              <a:rPr lang="zh-CN" altLang="en-US" sz="2000"/>
              <a:t>第四章 量化交易</a:t>
            </a:r>
            <a:endParaRPr lang="zh-CN" altLang="en-US" sz="2000"/>
          </a:p>
          <a:p>
            <a:pPr marL="0" indent="0">
              <a:buNone/>
            </a:pPr>
            <a:r>
              <a:rPr lang="zh-CN" altLang="en-US" sz="2000"/>
              <a:t>第五章 商品期货及其衍生品应用</a:t>
            </a:r>
            <a:endParaRPr lang="zh-CN" altLang="en-US" sz="2000"/>
          </a:p>
          <a:p>
            <a:pPr marL="0" indent="0">
              <a:buNone/>
            </a:pPr>
            <a:r>
              <a:rPr lang="zh-CN" altLang="en-US" sz="2000"/>
              <a:t>第六章 金融期货及衍生品应用</a:t>
            </a:r>
            <a:endParaRPr lang="zh-CN" altLang="en-US" sz="2000"/>
          </a:p>
          <a:p>
            <a:pPr marL="0" indent="0">
              <a:buNone/>
            </a:pPr>
            <a:r>
              <a:rPr lang="zh-CN" altLang="en-US" sz="2000"/>
              <a:t>第七章 场外衍生品</a:t>
            </a:r>
            <a:endParaRPr lang="zh-CN" altLang="en-US" sz="2000"/>
          </a:p>
          <a:p>
            <a:pPr marL="0" indent="0">
              <a:buNone/>
            </a:pPr>
            <a:r>
              <a:rPr lang="zh-CN" altLang="en-US" sz="2000"/>
              <a:t>第八章 结构化产品</a:t>
            </a:r>
            <a:endParaRPr lang="zh-CN" altLang="en-US" sz="2000"/>
          </a:p>
          <a:p>
            <a:pPr marL="0" indent="0">
              <a:buNone/>
            </a:pPr>
            <a:r>
              <a:rPr lang="zh-CN" altLang="en-US" sz="2000"/>
              <a:t>第九章 衍生品业务风险管理</a:t>
            </a:r>
            <a:endParaRPr lang="zh-CN" altLang="en-US" sz="2000"/>
          </a:p>
          <a:p>
            <a:pPr marL="0" indent="0">
              <a:buNone/>
            </a:pPr>
            <a:r>
              <a:rPr lang="zh-CN" altLang="en-US" sz="1400"/>
              <a:t>前四章属于</a:t>
            </a:r>
            <a:r>
              <a:rPr lang="en-US" altLang="zh-CN" sz="1400"/>
              <a:t>“</a:t>
            </a:r>
            <a:r>
              <a:rPr sz="1400"/>
              <a:t>分析</a:t>
            </a:r>
            <a:r>
              <a:rPr lang="en-US" altLang="zh-CN" sz="1400"/>
              <a:t>”</a:t>
            </a:r>
            <a:r>
              <a:rPr sz="1400"/>
              <a:t>，后四章属于</a:t>
            </a:r>
            <a:r>
              <a:rPr lang="en-US" altLang="zh-CN" sz="1400"/>
              <a:t>“</a:t>
            </a:r>
            <a:r>
              <a:rPr sz="1400"/>
              <a:t>应用</a:t>
            </a:r>
            <a:r>
              <a:rPr lang="en-US" altLang="zh-CN" sz="1400"/>
              <a:t>”</a:t>
            </a:r>
            <a:endParaRPr lang="en-US" altLang="zh-CN" sz="1400"/>
          </a:p>
          <a:p>
            <a:pPr marL="0" indent="0">
              <a:buNone/>
            </a:pPr>
            <a:r>
              <a:rPr sz="1400"/>
              <a:t>第二、三章是重点。</a:t>
            </a:r>
            <a:endParaRPr sz="1400"/>
          </a:p>
        </p:txBody>
      </p:sp>
      <p:pic>
        <p:nvPicPr>
          <p:cNvPr id="4" name="图片 3"/>
          <p:cNvPicPr>
            <a:picLocks noChangeAspect="1"/>
          </p:cNvPicPr>
          <p:nvPr>
            <p:custDataLst>
              <p:tags r:id="rId1"/>
            </p:custDataLst>
          </p:nvPr>
        </p:nvPicPr>
        <p:blipFill>
          <a:blip r:embed="rId2"/>
          <a:stretch>
            <a:fillRect/>
          </a:stretch>
        </p:blipFill>
        <p:spPr>
          <a:xfrm>
            <a:off x="669925" y="1079500"/>
            <a:ext cx="4276090" cy="508698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wipe(left)">
                                      <p:cBhvr>
                                        <p:cTn id="7" dur="500"/>
                                        <p:tgtEl>
                                          <p:spTgt spid="3">
                                            <p:txEl>
                                              <p:pRg st="9" end="9"/>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wipe(left)">
                                      <p:cBhvr>
                                        <p:cTn id="1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货币供应量</a:t>
            </a:r>
            <a:endParaRPr lang="zh-CN" altLang="en-US"/>
          </a:p>
        </p:txBody>
      </p:sp>
      <p:sp>
        <p:nvSpPr>
          <p:cNvPr id="3" name="内容占位符 2"/>
          <p:cNvSpPr>
            <a:spLocks noGrp="1"/>
          </p:cNvSpPr>
          <p:nvPr>
            <p:ph idx="1"/>
          </p:nvPr>
        </p:nvSpPr>
        <p:spPr/>
        <p:txBody>
          <a:bodyPr/>
          <a:p>
            <a:pPr marL="0" indent="0">
              <a:buNone/>
            </a:pPr>
            <a:r>
              <a:rPr lang="zh-CN" altLang="en-US"/>
              <a:t>我国的货币层次划分如下：</a:t>
            </a: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r>
              <a:rPr lang="zh-CN" altLang="en-US"/>
              <a:t>注：货币供应量已包含住房公积金中心存款和非存款类金融机构在存款类金融机构的存款。2001年6月起，将证券公司客户保证金计入货币供应量(M2)，含在其他存款项内。</a:t>
            </a:r>
            <a:endParaRPr lang="zh-CN" altLang="en-US"/>
          </a:p>
          <a:p>
            <a:pPr marL="0" indent="0">
              <a:buNone/>
            </a:pPr>
            <a:endParaRPr lang="zh-CN" altLang="en-US"/>
          </a:p>
        </p:txBody>
      </p:sp>
      <p:graphicFrame>
        <p:nvGraphicFramePr>
          <p:cNvPr id="4" name="表格 3"/>
          <p:cNvGraphicFramePr/>
          <p:nvPr>
            <p:custDataLst>
              <p:tags r:id="rId1"/>
            </p:custDataLst>
          </p:nvPr>
        </p:nvGraphicFramePr>
        <p:xfrm>
          <a:off x="558800" y="1914525"/>
          <a:ext cx="11372850" cy="2209165"/>
        </p:xfrm>
        <a:graphic>
          <a:graphicData uri="http://schemas.openxmlformats.org/drawingml/2006/table">
            <a:tbl>
              <a:tblPr firstRow="1" bandRow="1">
                <a:tableStyleId>{5C22544A-7EE6-4342-B048-85BDC9FD1C3A}</a:tableStyleId>
              </a:tblPr>
              <a:tblGrid>
                <a:gridCol w="2085340"/>
                <a:gridCol w="9287510"/>
              </a:tblGrid>
              <a:tr h="450850">
                <a:tc>
                  <a:txBody>
                    <a:bodyPr/>
                    <a:p>
                      <a:pPr>
                        <a:buNone/>
                      </a:pPr>
                      <a:r>
                        <a:rPr lang="zh-CN" altLang="en-US"/>
                        <a:t>指标</a:t>
                      </a:r>
                      <a:endParaRPr lang="zh-CN" altLang="en-US"/>
                    </a:p>
                  </a:txBody>
                  <a:tcPr/>
                </a:tc>
                <a:tc>
                  <a:txBody>
                    <a:bodyPr/>
                    <a:p>
                      <a:pPr>
                        <a:buNone/>
                      </a:pPr>
                      <a:r>
                        <a:rPr lang="zh-CN" altLang="en-US"/>
                        <a:t>包括的资产</a:t>
                      </a:r>
                      <a:endParaRPr lang="zh-CN" altLang="en-US"/>
                    </a:p>
                  </a:txBody>
                  <a:tcPr/>
                </a:tc>
              </a:tr>
              <a:tr h="451485">
                <a:tc>
                  <a:txBody>
                    <a:bodyPr/>
                    <a:p>
                      <a:pPr>
                        <a:buNone/>
                      </a:pPr>
                      <a:r>
                        <a:rPr lang="en-US" altLang="zh-CN"/>
                        <a:t>M0</a:t>
                      </a:r>
                      <a:endParaRPr lang="en-US" altLang="zh-CN"/>
                    </a:p>
                  </a:txBody>
                  <a:tcPr/>
                </a:tc>
                <a:tc>
                  <a:txBody>
                    <a:bodyPr/>
                    <a:p>
                      <a:pPr>
                        <a:buNone/>
                      </a:pPr>
                      <a:r>
                        <a:rPr lang="zh-CN" altLang="en-US"/>
                        <a:t>现金</a:t>
                      </a:r>
                      <a:endParaRPr lang="zh-CN" altLang="en-US"/>
                    </a:p>
                  </a:txBody>
                  <a:tcPr/>
                </a:tc>
              </a:tr>
              <a:tr h="450850">
                <a:tc>
                  <a:txBody>
                    <a:bodyPr/>
                    <a:p>
                      <a:pPr>
                        <a:buNone/>
                      </a:pPr>
                      <a:r>
                        <a:rPr lang="en-US" altLang="zh-CN"/>
                        <a:t>M1</a:t>
                      </a:r>
                      <a:endParaRPr lang="en-US" altLang="zh-CN"/>
                    </a:p>
                  </a:txBody>
                  <a:tcPr/>
                </a:tc>
                <a:tc>
                  <a:txBody>
                    <a:bodyPr/>
                    <a:p>
                      <a:pPr>
                        <a:buNone/>
                      </a:pPr>
                      <a:r>
                        <a:rPr lang="en-US" altLang="zh-CN"/>
                        <a:t>M0+</a:t>
                      </a:r>
                      <a:r>
                        <a:rPr lang="zh-CN" altLang="en-US"/>
                        <a:t>活期存款</a:t>
                      </a:r>
                      <a:endParaRPr lang="zh-CN" altLang="en-US"/>
                    </a:p>
                  </a:txBody>
                  <a:tcPr/>
                </a:tc>
              </a:tr>
              <a:tr h="405130">
                <a:tc>
                  <a:txBody>
                    <a:bodyPr/>
                    <a:p>
                      <a:pPr>
                        <a:buNone/>
                      </a:pPr>
                      <a:r>
                        <a:rPr lang="en-US" altLang="zh-CN"/>
                        <a:t>M2</a:t>
                      </a:r>
                      <a:endParaRPr lang="en-US" altLang="zh-CN"/>
                    </a:p>
                  </a:txBody>
                  <a:tcPr/>
                </a:tc>
                <a:tc>
                  <a:txBody>
                    <a:bodyPr/>
                    <a:p>
                      <a:pPr>
                        <a:buNone/>
                      </a:pPr>
                      <a:r>
                        <a:rPr lang="en-US" altLang="zh-CN"/>
                        <a:t>M1+</a:t>
                      </a:r>
                      <a:r>
                        <a:rPr lang="zh-CN" altLang="en-US"/>
                        <a:t>准货币（企业定期存款、自筹基本建设存款、个人储蓄存款和其他存款）</a:t>
                      </a:r>
                      <a:r>
                        <a:rPr lang="en-US" altLang="zh-CN"/>
                        <a:t>+</a:t>
                      </a:r>
                      <a:r>
                        <a:rPr lang="zh-CN" altLang="en-US"/>
                        <a:t>可转让存单</a:t>
                      </a:r>
                      <a:endParaRPr lang="zh-CN" altLang="en-US"/>
                    </a:p>
                  </a:txBody>
                  <a:tcPr/>
                </a:tc>
              </a:tr>
              <a:tr h="450850">
                <a:tc>
                  <a:txBody>
                    <a:bodyPr/>
                    <a:p>
                      <a:pPr>
                        <a:buNone/>
                      </a:pPr>
                      <a:r>
                        <a:rPr lang="en-US" altLang="zh-CN"/>
                        <a:t>M3</a:t>
                      </a:r>
                      <a:endParaRPr lang="en-US" altLang="zh-CN"/>
                    </a:p>
                  </a:txBody>
                  <a:tcPr/>
                </a:tc>
                <a:tc>
                  <a:txBody>
                    <a:bodyPr/>
                    <a:p>
                      <a:pPr>
                        <a:buNone/>
                      </a:pPr>
                      <a:r>
                        <a:rPr lang="en-US" altLang="zh-CN"/>
                        <a:t>M2+</a:t>
                      </a:r>
                      <a:r>
                        <a:rPr lang="zh-CN" altLang="en-US"/>
                        <a:t>大额定期存款</a:t>
                      </a:r>
                      <a:r>
                        <a:rPr lang="en-US" altLang="zh-CN"/>
                        <a:t>+</a:t>
                      </a:r>
                      <a:r>
                        <a:rPr lang="zh-CN" altLang="en-US"/>
                        <a:t>金融债券</a:t>
                      </a:r>
                      <a:r>
                        <a:rPr lang="en-US" altLang="zh-CN"/>
                        <a:t>+</a:t>
                      </a:r>
                      <a:r>
                        <a:rPr lang="zh-CN" altLang="en-US"/>
                        <a:t>商业票据</a:t>
                      </a:r>
                      <a:endParaRPr lang="zh-CN" altLang="en-US"/>
                    </a:p>
                  </a:txBody>
                  <a:tcPr/>
                </a:tc>
              </a:tr>
            </a:tbl>
          </a:graphicData>
        </a:graphic>
      </p:graphicFrame>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货币供应量</a:t>
            </a:r>
            <a:endParaRPr lang="zh-CN" altLang="en-US"/>
          </a:p>
        </p:txBody>
      </p:sp>
      <p:sp>
        <p:nvSpPr>
          <p:cNvPr id="3" name="内容占位符 2"/>
          <p:cNvSpPr>
            <a:spLocks noGrp="1"/>
          </p:cNvSpPr>
          <p:nvPr>
            <p:ph idx="1"/>
          </p:nvPr>
        </p:nvSpPr>
        <p:spPr/>
        <p:txBody>
          <a:bodyPr/>
          <a:p>
            <a:pPr marL="0" indent="0">
              <a:buNone/>
            </a:pPr>
            <a:r>
              <a:rPr lang="zh-CN" altLang="en-US" sz="1800"/>
              <a:t>货币供应量与大宗商品价格变化密切相关。</a:t>
            </a:r>
            <a:endParaRPr lang="zh-CN" altLang="en-US" sz="1800"/>
          </a:p>
          <a:p>
            <a:pPr marL="0" indent="0">
              <a:buNone/>
            </a:pPr>
            <a:r>
              <a:rPr lang="zh-CN" altLang="en-US" sz="1800"/>
              <a:t>以原油为例，全球原油贸易均以美元计价，美元发行量增加，物价水平总体呈上升趋势，在原油产能达到全球需求极限的情况下，将推动原油期货价格上涨；</a:t>
            </a:r>
            <a:endParaRPr lang="zh-CN" altLang="en-US" sz="1800"/>
          </a:p>
          <a:p>
            <a:pPr marL="0" indent="0">
              <a:buNone/>
            </a:pPr>
            <a:r>
              <a:rPr lang="zh-CN" altLang="en-US" sz="1800"/>
              <a:t>其次，当货币供应量持续大幅增加，部分货币供应分流进入金融市场，可能形成对市场的炒作。</a:t>
            </a:r>
            <a:endParaRPr lang="zh-CN" altLang="en-US" sz="1800"/>
          </a:p>
          <a:p>
            <a:pPr marL="0" indent="0">
              <a:buNone/>
            </a:pPr>
            <a:r>
              <a:rPr lang="zh-CN" altLang="en-US" sz="1800">
                <a:solidFill>
                  <a:srgbClr val="FF0000"/>
                </a:solidFill>
              </a:rPr>
              <a:t>当大型牛市形成时，市场的恶意炒作会使股票价值完全偏离基本面，此时货币供应量能够决定市场潜在的上涨高度。</a:t>
            </a:r>
            <a:endParaRPr lang="zh-CN" altLang="en-US" sz="1800">
              <a:solidFill>
                <a:srgbClr val="FF0000"/>
              </a:solidFil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利率、存款准备金率</a:t>
            </a:r>
            <a:endParaRPr lang="zh-CN" altLang="en-US"/>
          </a:p>
        </p:txBody>
      </p:sp>
      <p:sp>
        <p:nvSpPr>
          <p:cNvPr id="3" name="内容占位符 2"/>
          <p:cNvSpPr>
            <a:spLocks noGrp="1"/>
          </p:cNvSpPr>
          <p:nvPr>
            <p:ph idx="1"/>
          </p:nvPr>
        </p:nvSpPr>
        <p:spPr/>
        <p:txBody>
          <a:bodyPr/>
          <a:p>
            <a:pPr marL="0" indent="0">
              <a:buNone/>
            </a:pPr>
            <a:r>
              <a:rPr lang="zh-CN" altLang="en-US"/>
              <a:t>基准利率，是在整个利率体系中起主导作用的利率，其水平和变化决定其他各种利率和金融资产价格的水平和变化。</a:t>
            </a:r>
            <a:endParaRPr lang="zh-CN" altLang="en-US"/>
          </a:p>
          <a:p>
            <a:pPr marL="0" indent="0">
              <a:buNone/>
            </a:pPr>
            <a:r>
              <a:rPr lang="zh-CN" altLang="en-US"/>
              <a:t>市场经济国家一般以中央银行的再贴现率为基准利率。在我国的利率政策中，</a:t>
            </a:r>
            <a:r>
              <a:rPr lang="en-US" altLang="zh-CN"/>
              <a:t>1</a:t>
            </a:r>
            <a:r>
              <a:t>年期的存款利率具有基准利率的作用，在此基础上，其他存贷款利率经过复利计算确定。</a:t>
            </a:r>
          </a:p>
          <a:p>
            <a:pPr marL="0" indent="0">
              <a:buNone/>
            </a:pPr>
            <a:r>
              <a:t>全球最著名的基准利率有伦敦同业拆借利率（</a:t>
            </a:r>
            <a:r>
              <a:rPr lang="en-US" altLang="zh-CN"/>
              <a:t>Libor</a:t>
            </a:r>
            <a:r>
              <a:t>）和美国联邦基准利率，两国的存贷款利率均是根据此利率自行确定的。</a:t>
            </a:r>
            <a:r>
              <a:rPr lang="en-US" altLang="zh-CN"/>
              <a:t>2007</a:t>
            </a:r>
            <a:r>
              <a:t>年</a:t>
            </a:r>
            <a:r>
              <a:rPr lang="en-US" altLang="zh-CN"/>
              <a:t>1</a:t>
            </a:r>
            <a:r>
              <a:t>月</a:t>
            </a:r>
            <a:r>
              <a:rPr lang="en-US" altLang="zh-CN"/>
              <a:t>4</a:t>
            </a:r>
            <a:r>
              <a:t>日开始运行的上海银行间同业拆借利率（</a:t>
            </a:r>
            <a:r>
              <a:rPr lang="en-US" altLang="zh-CN"/>
              <a:t>Shibor</a:t>
            </a:r>
            <a:r>
              <a:t>），是目前中国人民银行着力培养的市场基准利率。</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pPr marL="0" indent="0">
              <a:buNone/>
            </a:pPr>
            <a:r>
              <a:rPr lang="zh-CN" altLang="en-US"/>
              <a:t>存款准备金，是指金融机构为保证客户提取存款和资金清算需要而准备的资金，金融机构按规定向中央银行缴纳的存款准备金占其存款总额的比例就是存款准备金率。</a:t>
            </a:r>
            <a:endParaRPr lang="zh-CN" altLang="en-US"/>
          </a:p>
          <a:p>
            <a:pPr marL="0" indent="0">
              <a:buNone/>
            </a:pPr>
            <a:r>
              <a:rPr lang="zh-CN" altLang="en-US"/>
              <a:t>存款准备金分为法定存款准备金和超额存款准备金。法定存款准备金比率由中央银行规定，是调控货币供给量的重要手段之一。</a:t>
            </a:r>
            <a:endParaRPr lang="zh-CN" altLang="en-US"/>
          </a:p>
          <a:p>
            <a:pPr marL="0" indent="0">
              <a:buNone/>
            </a:pPr>
            <a:r>
              <a:rPr lang="zh-CN" altLang="en-US"/>
              <a:t>存款准备金制度的初始作用是保证存款的支付和清算，之后才逐渐演变为货币政策工具，中央银行通过调整存款准备金率，影响金融机构的信贷资金供应能力，从而间接调控货币供应量。</a:t>
            </a:r>
            <a:endParaRPr lang="zh-CN" altLang="en-US"/>
          </a:p>
        </p:txBody>
      </p:sp>
      <p:sp>
        <p:nvSpPr>
          <p:cNvPr id="4" name="标题 3"/>
          <p:cNvSpPr/>
          <p:nvPr>
            <p:ph type="title"/>
          </p:nvPr>
        </p:nvSpPr>
        <p:spPr/>
        <p:txBody>
          <a:bodyPr/>
          <a:p>
            <a:r>
              <a:rPr lang="zh-CN" altLang="en-US"/>
              <a:t>利率、存款准备金率</a:t>
            </a:r>
            <a:endParaRPr lang="zh-CN" altLang="en-US"/>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利率、存款准备金率</a:t>
            </a:r>
            <a:endParaRPr lang="zh-CN" altLang="en-US"/>
          </a:p>
        </p:txBody>
      </p:sp>
      <p:sp>
        <p:nvSpPr>
          <p:cNvPr id="3" name="内容占位符 2"/>
          <p:cNvSpPr>
            <a:spLocks noGrp="1"/>
          </p:cNvSpPr>
          <p:nvPr>
            <p:ph idx="1"/>
          </p:nvPr>
        </p:nvSpPr>
        <p:spPr/>
        <p:txBody>
          <a:bodyPr/>
          <a:p>
            <a:pPr marL="0" indent="0">
              <a:buNone/>
            </a:pPr>
            <a:r>
              <a:rPr lang="zh-CN" altLang="en-US" sz="2000"/>
              <a:t>证券市场对利率水平变化是非常敏感的，主要有以下三点原因：</a:t>
            </a:r>
            <a:endParaRPr lang="zh-CN" altLang="en-US" sz="2000"/>
          </a:p>
          <a:p>
            <a:pPr marL="342900" indent="-342900">
              <a:buAutoNum type="arabicPeriod"/>
            </a:pPr>
            <a:r>
              <a:rPr lang="zh-CN" altLang="en-US" sz="2000"/>
              <a:t>在利率水平较低的环境中，储蓄偏好降低，投资者更倾向于投资股票市场；</a:t>
            </a:r>
            <a:endParaRPr lang="zh-CN" altLang="en-US" sz="2000"/>
          </a:p>
          <a:p>
            <a:pPr marL="342900" indent="-342900">
              <a:buAutoNum type="arabicPeriod"/>
            </a:pPr>
            <a:r>
              <a:rPr lang="zh-CN" altLang="en-US" sz="2000"/>
              <a:t>利率水平下降，企业的融资成本降低，利息支出减少，提升了企业的盈利预期，股票价格倾向于上涨；</a:t>
            </a:r>
            <a:endParaRPr lang="zh-CN" altLang="en-US" sz="2000"/>
          </a:p>
          <a:p>
            <a:pPr marL="342900" indent="-342900">
              <a:buAutoNum type="arabicPeriod"/>
            </a:pPr>
            <a:r>
              <a:rPr lang="zh-CN" altLang="en-US" sz="2000"/>
              <a:t>利率水平下降，引起证券估值中的折现率降低，提高了股票和债券的估值。</a:t>
            </a:r>
            <a:endParaRPr lang="zh-CN" altLang="en-US" sz="200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公开市场操作工具</a:t>
            </a:r>
            <a:endParaRPr lang="zh-CN" altLang="en-US"/>
          </a:p>
        </p:txBody>
      </p:sp>
      <p:sp>
        <p:nvSpPr>
          <p:cNvPr id="3" name="内容占位符 2"/>
          <p:cNvSpPr>
            <a:spLocks noGrp="1"/>
          </p:cNvSpPr>
          <p:nvPr>
            <p:ph idx="1"/>
          </p:nvPr>
        </p:nvSpPr>
        <p:spPr/>
        <p:txBody>
          <a:bodyPr/>
          <a:p>
            <a:r>
              <a:rPr lang="zh-CN" altLang="en-US" sz="2000"/>
              <a:t>回购</a:t>
            </a:r>
            <a:endParaRPr lang="zh-CN" altLang="en-US" sz="2000"/>
          </a:p>
          <a:p>
            <a:r>
              <a:rPr lang="zh-CN" altLang="en-US" sz="2000"/>
              <a:t>短期流动性调节工具（</a:t>
            </a:r>
            <a:r>
              <a:rPr lang="en-US" altLang="zh-CN" sz="2000"/>
              <a:t>Short-term Liquidity Operations</a:t>
            </a:r>
            <a:r>
              <a:rPr sz="2000"/>
              <a:t>，</a:t>
            </a:r>
            <a:r>
              <a:rPr lang="en-US" altLang="zh-CN" sz="2000"/>
              <a:t>SLO</a:t>
            </a:r>
            <a:r>
              <a:rPr lang="zh-CN" altLang="en-US" sz="2000"/>
              <a:t>）</a:t>
            </a:r>
            <a:endParaRPr lang="zh-CN" altLang="en-US" sz="2000"/>
          </a:p>
          <a:p>
            <a:r>
              <a:rPr sz="2000"/>
              <a:t>中期借贷便利（</a:t>
            </a:r>
            <a:r>
              <a:rPr lang="en-US" altLang="zh-CN" sz="2000"/>
              <a:t>Medium-term Lending Facility</a:t>
            </a:r>
            <a:r>
              <a:rPr sz="2000"/>
              <a:t>，</a:t>
            </a:r>
            <a:r>
              <a:rPr lang="en-US" altLang="zh-CN" sz="2000"/>
              <a:t>MLF</a:t>
            </a:r>
            <a:r>
              <a:rPr sz="2000"/>
              <a:t>）</a:t>
            </a:r>
            <a:endParaRPr sz="2000"/>
          </a:p>
          <a:p>
            <a:r>
              <a:rPr sz="2000"/>
              <a:t>常设借贷便利（</a:t>
            </a:r>
            <a:r>
              <a:rPr lang="en-US" altLang="zh-CN" sz="2000"/>
              <a:t>Standing Lending Facility</a:t>
            </a:r>
            <a:r>
              <a:rPr sz="2000"/>
              <a:t>，</a:t>
            </a:r>
            <a:r>
              <a:rPr lang="en-US" altLang="zh-CN" sz="2000"/>
              <a:t>SLF</a:t>
            </a:r>
            <a:r>
              <a:rPr sz="2000"/>
              <a:t>）</a:t>
            </a:r>
            <a:endParaRPr sz="200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公开市场操作工具</a:t>
            </a:r>
            <a:endParaRPr lang="zh-CN" altLang="en-US"/>
          </a:p>
        </p:txBody>
      </p:sp>
      <p:sp>
        <p:nvSpPr>
          <p:cNvPr id="3" name="内容占位符 2"/>
          <p:cNvSpPr>
            <a:spLocks noGrp="1"/>
          </p:cNvSpPr>
          <p:nvPr>
            <p:ph idx="1"/>
          </p:nvPr>
        </p:nvSpPr>
        <p:spPr/>
        <p:txBody>
          <a:bodyPr/>
          <a:p>
            <a:r>
              <a:rPr lang="zh-CN" altLang="en-US" b="1"/>
              <a:t>回购</a:t>
            </a:r>
            <a:r>
              <a:rPr lang="zh-CN" altLang="en-US"/>
              <a:t>，即债券回购，是指债券交易的双方在进行债券交易的同时，以契约方式约定在将来某一日期以约定的价格（本金和按约定回购利率计算的利息），由债券的卖方向买方再次购回该笔债券的交易行为。</a:t>
            </a:r>
            <a:endParaRPr lang="zh-CN" altLang="en-US"/>
          </a:p>
          <a:p>
            <a:r>
              <a:rPr lang="zh-CN" altLang="en-US"/>
              <a:t>从交易发起人的角度出发，凡是抵押出债券，借入资金的交易称为</a:t>
            </a:r>
            <a:r>
              <a:rPr lang="zh-CN" altLang="en-US" b="1"/>
              <a:t>正回购</a:t>
            </a:r>
            <a:r>
              <a:rPr lang="zh-CN" altLang="en-US"/>
              <a:t>；凡是主动借出资金，获取债券质押的交易就称为</a:t>
            </a:r>
            <a:r>
              <a:rPr lang="zh-CN" altLang="en-US" b="1"/>
              <a:t>逆回购</a:t>
            </a:r>
            <a:r>
              <a:rPr lang="zh-CN" altLang="en-US"/>
              <a:t>。</a:t>
            </a:r>
            <a:endParaRPr lang="zh-CN" altLang="en-US"/>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回购的原理</a:t>
            </a:r>
            <a:endParaRPr lang="zh-CN" altLang="en-US"/>
          </a:p>
        </p:txBody>
      </p:sp>
      <p:sp>
        <p:nvSpPr>
          <p:cNvPr id="3" name="内容占位符 2"/>
          <p:cNvSpPr>
            <a:spLocks noGrp="1"/>
          </p:cNvSpPr>
          <p:nvPr>
            <p:ph idx="1"/>
          </p:nvPr>
        </p:nvSpPr>
        <p:spPr/>
        <p:txBody>
          <a:bodyPr/>
          <a:p>
            <a:pPr marL="0" indent="0">
              <a:buNone/>
            </a:pPr>
            <a:r>
              <a:rPr lang="zh-CN" altLang="en-US"/>
              <a:t>例如：</a:t>
            </a:r>
            <a:r>
              <a:rPr lang="en-US" altLang="zh-CN"/>
              <a:t>2017</a:t>
            </a:r>
            <a:r>
              <a:t>年</a:t>
            </a:r>
            <a:r>
              <a:rPr lang="en-US" altLang="zh-CN"/>
              <a:t>12</a:t>
            </a:r>
            <a:r>
              <a:t>月</a:t>
            </a:r>
            <a:r>
              <a:rPr lang="en-US" altLang="zh-CN"/>
              <a:t>18</a:t>
            </a:r>
            <a:r>
              <a:t>日，中国人民银行进行了</a:t>
            </a:r>
            <a:r>
              <a:rPr lang="en-US" altLang="zh-CN"/>
              <a:t>1200</a:t>
            </a:r>
            <a:r>
              <a:t>亿元</a:t>
            </a:r>
            <a:r>
              <a:rPr lang="en-US" altLang="zh-CN"/>
              <a:t>7</a:t>
            </a:r>
            <a:r>
              <a:t>天逆回购操作。</a:t>
            </a:r>
          </a:p>
        </p:txBody>
      </p:sp>
      <p:sp>
        <p:nvSpPr>
          <p:cNvPr id="4" name="圆角矩形 3"/>
          <p:cNvSpPr/>
          <p:nvPr/>
        </p:nvSpPr>
        <p:spPr>
          <a:xfrm>
            <a:off x="1903095" y="2386965"/>
            <a:ext cx="1384300" cy="12522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b="1"/>
              <a:t>中央银行</a:t>
            </a:r>
            <a:endParaRPr lang="zh-CN" altLang="en-US" b="1"/>
          </a:p>
        </p:txBody>
      </p:sp>
      <p:sp>
        <p:nvSpPr>
          <p:cNvPr id="5" name="圆角矩形 4"/>
          <p:cNvSpPr/>
          <p:nvPr/>
        </p:nvSpPr>
        <p:spPr>
          <a:xfrm>
            <a:off x="5358130" y="2386965"/>
            <a:ext cx="1384300" cy="1252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金融机构</a:t>
            </a:r>
            <a:endParaRPr lang="zh-CN" altLang="en-US"/>
          </a:p>
        </p:txBody>
      </p:sp>
      <p:cxnSp>
        <p:nvCxnSpPr>
          <p:cNvPr id="6" name="直接箭头连接符 5"/>
          <p:cNvCxnSpPr/>
          <p:nvPr/>
        </p:nvCxnSpPr>
        <p:spPr>
          <a:xfrm>
            <a:off x="3297555" y="2733040"/>
            <a:ext cx="2059305" cy="0"/>
          </a:xfrm>
          <a:prstGeom prst="straightConnector1">
            <a:avLst/>
          </a:prstGeom>
          <a:ln w="28575">
            <a:tailEnd type="arrow" w="med" len="med"/>
          </a:ln>
        </p:spPr>
        <p:style>
          <a:lnRef idx="1">
            <a:schemeClr val="dk1"/>
          </a:lnRef>
          <a:fillRef idx="0">
            <a:schemeClr val="dk1"/>
          </a:fillRef>
          <a:effectRef idx="0">
            <a:schemeClr val="dk1"/>
          </a:effectRef>
          <a:fontRef idx="minor">
            <a:schemeClr val="tx1"/>
          </a:fontRef>
        </p:style>
      </p:cxnSp>
      <p:sp>
        <p:nvSpPr>
          <p:cNvPr id="7" name="文本框 6"/>
          <p:cNvSpPr txBox="1"/>
          <p:nvPr/>
        </p:nvSpPr>
        <p:spPr>
          <a:xfrm>
            <a:off x="3664585" y="2415540"/>
            <a:ext cx="1778000" cy="337185"/>
          </a:xfrm>
          <a:prstGeom prst="rect">
            <a:avLst/>
          </a:prstGeom>
          <a:noFill/>
        </p:spPr>
        <p:txBody>
          <a:bodyPr wrap="square" rtlCol="0">
            <a:spAutoFit/>
          </a:bodyPr>
          <a:p>
            <a:r>
              <a:rPr lang="zh-CN" altLang="en-US" sz="1600"/>
              <a:t>支付</a:t>
            </a:r>
            <a:r>
              <a:rPr lang="en-US" altLang="zh-CN" sz="1600"/>
              <a:t>1200</a:t>
            </a:r>
            <a:r>
              <a:rPr lang="zh-CN" altLang="en-US" sz="1600"/>
              <a:t>亿元</a:t>
            </a:r>
            <a:endParaRPr lang="zh-CN" altLang="en-US" sz="1600"/>
          </a:p>
        </p:txBody>
      </p:sp>
      <p:cxnSp>
        <p:nvCxnSpPr>
          <p:cNvPr id="8" name="直接箭头连接符 7"/>
          <p:cNvCxnSpPr/>
          <p:nvPr/>
        </p:nvCxnSpPr>
        <p:spPr>
          <a:xfrm flipH="1">
            <a:off x="3297555" y="3265170"/>
            <a:ext cx="2040890" cy="12700"/>
          </a:xfrm>
          <a:prstGeom prst="straightConnector1">
            <a:avLst/>
          </a:prstGeom>
          <a:ln w="28575">
            <a:tailEnd type="arrow" w="med" len="med"/>
          </a:ln>
        </p:spPr>
        <p:style>
          <a:lnRef idx="1">
            <a:schemeClr val="dk1"/>
          </a:lnRef>
          <a:fillRef idx="0">
            <a:schemeClr val="dk1"/>
          </a:fillRef>
          <a:effectRef idx="0">
            <a:schemeClr val="dk1"/>
          </a:effectRef>
          <a:fontRef idx="minor">
            <a:schemeClr val="tx1"/>
          </a:fontRef>
        </p:style>
      </p:cxnSp>
      <p:sp>
        <p:nvSpPr>
          <p:cNvPr id="9" name="文本框 8"/>
          <p:cNvSpPr txBox="1"/>
          <p:nvPr/>
        </p:nvSpPr>
        <p:spPr>
          <a:xfrm>
            <a:off x="3584575" y="3265170"/>
            <a:ext cx="1778000" cy="337185"/>
          </a:xfrm>
          <a:prstGeom prst="rect">
            <a:avLst/>
          </a:prstGeom>
          <a:noFill/>
        </p:spPr>
        <p:txBody>
          <a:bodyPr wrap="square" rtlCol="0">
            <a:spAutoFit/>
          </a:bodyPr>
          <a:p>
            <a:r>
              <a:rPr lang="zh-CN" altLang="en-US" sz="1600"/>
              <a:t>抵押等值的债券</a:t>
            </a:r>
            <a:endParaRPr lang="zh-CN" altLang="en-US" sz="1600"/>
          </a:p>
        </p:txBody>
      </p:sp>
      <p:sp>
        <p:nvSpPr>
          <p:cNvPr id="10" name="文本框 9"/>
          <p:cNvSpPr txBox="1"/>
          <p:nvPr/>
        </p:nvSpPr>
        <p:spPr>
          <a:xfrm>
            <a:off x="3211195" y="1986915"/>
            <a:ext cx="3905250" cy="306705"/>
          </a:xfrm>
          <a:prstGeom prst="rect">
            <a:avLst/>
          </a:prstGeom>
          <a:noFill/>
        </p:spPr>
        <p:txBody>
          <a:bodyPr wrap="square" rtlCol="0">
            <a:spAutoFit/>
          </a:bodyPr>
          <a:p>
            <a:r>
              <a:rPr lang="en-US" altLang="zh-CN" sz="1400"/>
              <a:t>2017</a:t>
            </a:r>
            <a:r>
              <a:rPr lang="zh-CN" altLang="en-US" sz="1400"/>
              <a:t>年</a:t>
            </a:r>
            <a:r>
              <a:rPr lang="en-US" altLang="zh-CN" sz="1400"/>
              <a:t>12</a:t>
            </a:r>
            <a:r>
              <a:rPr lang="zh-CN" altLang="en-US" sz="1400"/>
              <a:t>月</a:t>
            </a:r>
            <a:r>
              <a:rPr lang="en-US" altLang="zh-CN" sz="1400"/>
              <a:t>18</a:t>
            </a:r>
            <a:r>
              <a:rPr lang="zh-CN" altLang="en-US" sz="1400"/>
              <a:t>日 回购发起日</a:t>
            </a:r>
            <a:endParaRPr lang="zh-CN" altLang="en-US" sz="1400"/>
          </a:p>
        </p:txBody>
      </p:sp>
      <p:sp>
        <p:nvSpPr>
          <p:cNvPr id="11" name="圆角矩形 10"/>
          <p:cNvSpPr/>
          <p:nvPr/>
        </p:nvSpPr>
        <p:spPr>
          <a:xfrm>
            <a:off x="1903095" y="4746625"/>
            <a:ext cx="1384300" cy="12522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b="1"/>
              <a:t>中央银行</a:t>
            </a:r>
            <a:endParaRPr lang="zh-CN" altLang="en-US" b="1"/>
          </a:p>
        </p:txBody>
      </p:sp>
      <p:sp>
        <p:nvSpPr>
          <p:cNvPr id="12" name="圆角矩形 11"/>
          <p:cNvSpPr/>
          <p:nvPr/>
        </p:nvSpPr>
        <p:spPr>
          <a:xfrm>
            <a:off x="5358130" y="4746625"/>
            <a:ext cx="1384300" cy="1252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金融机构</a:t>
            </a:r>
            <a:endParaRPr lang="zh-CN" altLang="en-US" b="1"/>
          </a:p>
        </p:txBody>
      </p:sp>
      <p:cxnSp>
        <p:nvCxnSpPr>
          <p:cNvPr id="13" name="直接箭头连接符 12"/>
          <p:cNvCxnSpPr/>
          <p:nvPr/>
        </p:nvCxnSpPr>
        <p:spPr>
          <a:xfrm>
            <a:off x="3297555" y="5092700"/>
            <a:ext cx="2059305" cy="0"/>
          </a:xfrm>
          <a:prstGeom prst="straightConnector1">
            <a:avLst/>
          </a:prstGeom>
          <a:ln w="28575">
            <a:tailEnd type="arrow" w="med" len="med"/>
          </a:ln>
        </p:spPr>
        <p:style>
          <a:lnRef idx="1">
            <a:schemeClr val="dk1"/>
          </a:lnRef>
          <a:fillRef idx="0">
            <a:schemeClr val="dk1"/>
          </a:fillRef>
          <a:effectRef idx="0">
            <a:schemeClr val="dk1"/>
          </a:effectRef>
          <a:fontRef idx="minor">
            <a:schemeClr val="tx1"/>
          </a:fontRef>
        </p:style>
      </p:cxnSp>
      <p:sp>
        <p:nvSpPr>
          <p:cNvPr id="14" name="文本框 13"/>
          <p:cNvSpPr txBox="1"/>
          <p:nvPr/>
        </p:nvSpPr>
        <p:spPr>
          <a:xfrm>
            <a:off x="3286125" y="5713095"/>
            <a:ext cx="2202815" cy="306705"/>
          </a:xfrm>
          <a:prstGeom prst="rect">
            <a:avLst/>
          </a:prstGeom>
          <a:noFill/>
        </p:spPr>
        <p:txBody>
          <a:bodyPr wrap="square" rtlCol="0">
            <a:spAutoFit/>
          </a:bodyPr>
          <a:p>
            <a:r>
              <a:rPr lang="zh-CN" altLang="en-US" sz="1400"/>
              <a:t>支付</a:t>
            </a:r>
            <a:r>
              <a:rPr lang="en-US" altLang="zh-CN" sz="1400"/>
              <a:t>1200</a:t>
            </a:r>
            <a:r>
              <a:rPr lang="zh-CN" altLang="en-US" sz="1400"/>
              <a:t>亿元</a:t>
            </a:r>
            <a:r>
              <a:rPr lang="en-US" altLang="zh-CN" sz="1400"/>
              <a:t>+</a:t>
            </a:r>
            <a:r>
              <a:rPr lang="zh-CN" altLang="en-US" sz="1400"/>
              <a:t>约定利息</a:t>
            </a:r>
            <a:endParaRPr lang="zh-CN" altLang="en-US" sz="1400"/>
          </a:p>
        </p:txBody>
      </p:sp>
      <p:cxnSp>
        <p:nvCxnSpPr>
          <p:cNvPr id="15" name="直接箭头连接符 14"/>
          <p:cNvCxnSpPr/>
          <p:nvPr/>
        </p:nvCxnSpPr>
        <p:spPr>
          <a:xfrm flipH="1">
            <a:off x="3297555" y="5624830"/>
            <a:ext cx="2040890" cy="12700"/>
          </a:xfrm>
          <a:prstGeom prst="straightConnector1">
            <a:avLst/>
          </a:prstGeom>
          <a:ln w="28575">
            <a:tailEnd type="arrow" w="med" len="med"/>
          </a:ln>
        </p:spPr>
        <p:style>
          <a:lnRef idx="1">
            <a:schemeClr val="dk1"/>
          </a:lnRef>
          <a:fillRef idx="0">
            <a:schemeClr val="dk1"/>
          </a:fillRef>
          <a:effectRef idx="0">
            <a:schemeClr val="dk1"/>
          </a:effectRef>
          <a:fontRef idx="minor">
            <a:schemeClr val="tx1"/>
          </a:fontRef>
        </p:style>
      </p:cxnSp>
      <p:sp>
        <p:nvSpPr>
          <p:cNvPr id="16" name="文本框 15"/>
          <p:cNvSpPr txBox="1"/>
          <p:nvPr/>
        </p:nvSpPr>
        <p:spPr>
          <a:xfrm>
            <a:off x="3526155" y="4771390"/>
            <a:ext cx="1778000" cy="337185"/>
          </a:xfrm>
          <a:prstGeom prst="rect">
            <a:avLst/>
          </a:prstGeom>
          <a:noFill/>
        </p:spPr>
        <p:txBody>
          <a:bodyPr wrap="square" rtlCol="0">
            <a:spAutoFit/>
          </a:bodyPr>
          <a:p>
            <a:r>
              <a:rPr lang="zh-CN" altLang="en-US" sz="1600"/>
              <a:t>归还抵押的债券</a:t>
            </a:r>
            <a:endParaRPr lang="zh-CN" altLang="en-US" sz="1600"/>
          </a:p>
        </p:txBody>
      </p:sp>
      <p:sp>
        <p:nvSpPr>
          <p:cNvPr id="17" name="文本框 16"/>
          <p:cNvSpPr txBox="1"/>
          <p:nvPr/>
        </p:nvSpPr>
        <p:spPr>
          <a:xfrm>
            <a:off x="3230245" y="4344670"/>
            <a:ext cx="3905250" cy="306705"/>
          </a:xfrm>
          <a:prstGeom prst="rect">
            <a:avLst/>
          </a:prstGeom>
          <a:noFill/>
        </p:spPr>
        <p:txBody>
          <a:bodyPr wrap="square" rtlCol="0">
            <a:spAutoFit/>
          </a:bodyPr>
          <a:p>
            <a:r>
              <a:rPr lang="en-US" altLang="zh-CN" sz="1400"/>
              <a:t>2017</a:t>
            </a:r>
            <a:r>
              <a:rPr lang="zh-CN" altLang="en-US" sz="1400"/>
              <a:t>年</a:t>
            </a:r>
            <a:r>
              <a:rPr lang="en-US" altLang="zh-CN" sz="1400"/>
              <a:t>12</a:t>
            </a:r>
            <a:r>
              <a:rPr lang="zh-CN" altLang="en-US" sz="1400"/>
              <a:t>月</a:t>
            </a:r>
            <a:r>
              <a:rPr lang="en-US" altLang="zh-CN" sz="1400"/>
              <a:t>24</a:t>
            </a:r>
            <a:r>
              <a:rPr lang="zh-CN" altLang="en-US" sz="1400"/>
              <a:t>日 回购到期日</a:t>
            </a:r>
            <a:endParaRPr lang="zh-CN" altLang="en-US" sz="1400"/>
          </a:p>
        </p:txBody>
      </p:sp>
      <p:sp>
        <p:nvSpPr>
          <p:cNvPr id="18" name="右大括号 17"/>
          <p:cNvSpPr/>
          <p:nvPr/>
        </p:nvSpPr>
        <p:spPr>
          <a:xfrm>
            <a:off x="6998970" y="2886075"/>
            <a:ext cx="727710" cy="2724150"/>
          </a:xfrm>
          <a:prstGeom prst="rightBrace">
            <a:avLst>
              <a:gd name="adj1" fmla="val 8333"/>
              <a:gd name="adj2" fmla="val 50000"/>
            </a:avLst>
          </a:prstGeom>
          <a:solidFill>
            <a:schemeClr val="accent6">
              <a:lumMod val="60000"/>
              <a:lumOff val="40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r>
              <a:rPr lang="zh-CN" altLang="en-US" b="1"/>
              <a:t>效果</a:t>
            </a:r>
            <a:endParaRPr lang="zh-CN" altLang="en-US" b="1"/>
          </a:p>
        </p:txBody>
      </p:sp>
      <p:sp>
        <p:nvSpPr>
          <p:cNvPr id="19" name="矩形 18"/>
          <p:cNvSpPr/>
          <p:nvPr/>
        </p:nvSpPr>
        <p:spPr>
          <a:xfrm>
            <a:off x="7856220" y="3659505"/>
            <a:ext cx="3543300" cy="11772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p>
            <a:pPr algn="l"/>
            <a:r>
              <a:rPr lang="zh-CN" altLang="en-US"/>
              <a:t>在</a:t>
            </a:r>
            <a:r>
              <a:rPr lang="en-US" altLang="zh-CN"/>
              <a:t>2017</a:t>
            </a:r>
            <a:r>
              <a:rPr lang="zh-CN" altLang="en-US"/>
              <a:t>年</a:t>
            </a:r>
            <a:r>
              <a:rPr lang="en-US" altLang="zh-CN"/>
              <a:t>12</a:t>
            </a:r>
            <a:r>
              <a:rPr lang="zh-CN" altLang="en-US"/>
              <a:t>月</a:t>
            </a:r>
            <a:r>
              <a:rPr lang="en-US" altLang="zh-CN"/>
              <a:t>18</a:t>
            </a:r>
            <a:r>
              <a:rPr lang="zh-CN" altLang="en-US"/>
              <a:t>日</a:t>
            </a:r>
            <a:r>
              <a:rPr lang="en-US" altLang="zh-CN"/>
              <a:t>-12</a:t>
            </a:r>
            <a:r>
              <a:rPr lang="zh-CN" altLang="en-US"/>
              <a:t>月</a:t>
            </a:r>
            <a:r>
              <a:rPr lang="en-US" altLang="zh-CN"/>
              <a:t>24</a:t>
            </a:r>
            <a:r>
              <a:rPr lang="zh-CN" altLang="en-US"/>
              <a:t>日间，货币供应量增加了</a:t>
            </a:r>
            <a:r>
              <a:rPr lang="en-US" altLang="zh-CN"/>
              <a:t>1200</a:t>
            </a:r>
            <a:r>
              <a:rPr lang="zh-CN" altLang="en-US"/>
              <a:t>亿元</a:t>
            </a: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nodeType="withEffect">
                                  <p:stCondLst>
                                    <p:cond delay="0"/>
                                  </p:stCondLst>
                                  <p:childTnLst>
                                    <p:set>
                                      <p:cBhvr>
                                        <p:cTn id="9" dur="1000"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000" fill="hold">
                                          <p:stCondLst>
                                            <p:cond delay="0"/>
                                          </p:stCondLst>
                                        </p:cTn>
                                        <p:tgtEl>
                                          <p:spTgt spid="9"/>
                                        </p:tgtEl>
                                        <p:attrNameLst>
                                          <p:attrName>style.visibility</p:attrName>
                                        </p:attrNameLst>
                                      </p:cBhvr>
                                      <p:to>
                                        <p:strVal val="visible"/>
                                      </p:to>
                                    </p:set>
                                    <p:animEffect transition="in" filter="wipe(right)">
                                      <p:cBhvr>
                                        <p:cTn id="15" dur="1000"/>
                                        <p:tgtEl>
                                          <p:spTgt spid="9"/>
                                        </p:tgtEl>
                                      </p:cBhvr>
                                    </p:animEffect>
                                  </p:childTnLst>
                                </p:cTn>
                              </p:par>
                              <p:par>
                                <p:cTn id="16" presetID="22" presetClass="entr" presetSubtype="2" fill="hold" nodeType="withEffect">
                                  <p:stCondLst>
                                    <p:cond delay="0"/>
                                  </p:stCondLst>
                                  <p:childTnLst>
                                    <p:set>
                                      <p:cBhvr>
                                        <p:cTn id="17" dur="1000" fill="hold">
                                          <p:stCondLst>
                                            <p:cond delay="0"/>
                                          </p:stCondLst>
                                        </p:cTn>
                                        <p:tgtEl>
                                          <p:spTgt spid="8"/>
                                        </p:tgtEl>
                                        <p:attrNameLst>
                                          <p:attrName>style.visibility</p:attrName>
                                        </p:attrNameLst>
                                      </p:cBhvr>
                                      <p:to>
                                        <p:strVal val="visible"/>
                                      </p:to>
                                    </p:set>
                                    <p:animEffect transition="in" filter="wipe(right)">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000" fill="hold">
                                          <p:stCondLst>
                                            <p:cond delay="0"/>
                                          </p:stCondLst>
                                        </p:cTn>
                                        <p:tgtEl>
                                          <p:spTgt spid="16"/>
                                        </p:tgtEl>
                                        <p:attrNameLst>
                                          <p:attrName>style.visibility</p:attrName>
                                        </p:attrNameLst>
                                      </p:cBhvr>
                                      <p:to>
                                        <p:strVal val="visible"/>
                                      </p:to>
                                    </p:set>
                                    <p:animEffect transition="in" filter="wipe(left)">
                                      <p:cBhvr>
                                        <p:cTn id="34" dur="1000"/>
                                        <p:tgtEl>
                                          <p:spTgt spid="16"/>
                                        </p:tgtEl>
                                      </p:cBhvr>
                                    </p:animEffect>
                                  </p:childTnLst>
                                </p:cTn>
                              </p:par>
                              <p:par>
                                <p:cTn id="35" presetID="22" presetClass="entr" presetSubtype="8"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000" fill="hold">
                                          <p:stCondLst>
                                            <p:cond delay="0"/>
                                          </p:stCondLst>
                                        </p:cTn>
                                        <p:tgtEl>
                                          <p:spTgt spid="15"/>
                                        </p:tgtEl>
                                        <p:attrNameLst>
                                          <p:attrName>style.visibility</p:attrName>
                                        </p:attrNameLst>
                                      </p:cBhvr>
                                      <p:to>
                                        <p:strVal val="visible"/>
                                      </p:to>
                                    </p:set>
                                    <p:animEffect transition="in" filter="wipe(right)">
                                      <p:cBhvr>
                                        <p:cTn id="42" dur="1000"/>
                                        <p:tgtEl>
                                          <p:spTgt spid="15"/>
                                        </p:tgtEl>
                                      </p:cBhvr>
                                    </p:animEffect>
                                  </p:childTnLst>
                                </p:cTn>
                              </p:par>
                              <p:par>
                                <p:cTn id="43" presetID="22" presetClass="entr" presetSubtype="2" fill="hold" grpId="0" nodeType="withEffect">
                                  <p:stCondLst>
                                    <p:cond delay="0"/>
                                  </p:stCondLst>
                                  <p:childTnLst>
                                    <p:set>
                                      <p:cBhvr>
                                        <p:cTn id="44" dur="1000" fill="hold">
                                          <p:stCondLst>
                                            <p:cond delay="0"/>
                                          </p:stCondLst>
                                        </p:cTn>
                                        <p:tgtEl>
                                          <p:spTgt spid="14"/>
                                        </p:tgtEl>
                                        <p:attrNameLst>
                                          <p:attrName>style.visibility</p:attrName>
                                        </p:attrNameLst>
                                      </p:cBhvr>
                                      <p:to>
                                        <p:strVal val="visible"/>
                                      </p:to>
                                    </p:set>
                                    <p:animEffect transition="in" filter="wipe(right)">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11" grpId="0" animBg="1"/>
      <p:bldP spid="12" grpId="0" animBg="1"/>
      <p:bldP spid="17" grpId="0"/>
      <p:bldP spid="16" grpId="0"/>
      <p:bldP spid="14" grpId="0"/>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汇率</a:t>
            </a:r>
            <a:endParaRPr lang="zh-CN" altLang="en-US"/>
          </a:p>
        </p:txBody>
      </p:sp>
      <p:sp>
        <p:nvSpPr>
          <p:cNvPr id="3" name="内容占位符 2"/>
          <p:cNvSpPr>
            <a:spLocks noGrp="1"/>
          </p:cNvSpPr>
          <p:nvPr>
            <p:ph idx="1"/>
          </p:nvPr>
        </p:nvSpPr>
        <p:spPr/>
        <p:txBody>
          <a:bodyPr/>
          <a:p>
            <a:pPr marL="0" indent="0">
              <a:buNone/>
            </a:pPr>
            <a:r>
              <a:rPr lang="zh-CN" altLang="en-US"/>
              <a:t>汇率是以一种货币表示另一种货币的相对价格。</a:t>
            </a:r>
            <a:endParaRPr lang="zh-CN" altLang="en-US"/>
          </a:p>
          <a:p>
            <a:pPr marL="0" indent="0">
              <a:buNone/>
            </a:pPr>
            <a:r>
              <a:rPr lang="zh-CN" altLang="en-US"/>
              <a:t>在国际期货市场上，美元与大宗商品主要呈现出负相关关系。美元和欧元又是此消彼长的关系，欧元走势会影响美元指数的变化，进而对大宗商品市场产生影响。</a:t>
            </a:r>
            <a:endParaRPr lang="zh-CN" altLang="en-US"/>
          </a:p>
          <a:p>
            <a:pPr marL="0" indent="0">
              <a:buNone/>
            </a:pPr>
            <a:r>
              <a:t>通过对</a:t>
            </a:r>
            <a:r>
              <a:rPr lang="en-US" altLang="zh-CN"/>
              <a:t>2011</a:t>
            </a:r>
            <a:r>
              <a:t>年</a:t>
            </a:r>
            <a:r>
              <a:rPr lang="en-US" altLang="zh-CN"/>
              <a:t>5</a:t>
            </a:r>
            <a:r>
              <a:t>月</a:t>
            </a:r>
            <a:r>
              <a:rPr lang="en-US" altLang="zh-CN"/>
              <a:t>31</a:t>
            </a:r>
            <a:r>
              <a:t>日至</a:t>
            </a:r>
            <a:r>
              <a:rPr lang="en-US" altLang="zh-CN"/>
              <a:t>2013</a:t>
            </a:r>
            <a:r>
              <a:t>年</a:t>
            </a:r>
            <a:r>
              <a:rPr lang="en-US" altLang="zh-CN"/>
              <a:t>5</a:t>
            </a:r>
            <a:r>
              <a:t>月</a:t>
            </a:r>
            <a:r>
              <a:rPr lang="en-US" altLang="zh-CN"/>
              <a:t>31</a:t>
            </a:r>
            <a:r>
              <a:t>日各品种的分析发现，美元指数与</a:t>
            </a:r>
            <a:r>
              <a:rPr lang="en-US" altLang="zh-CN"/>
              <a:t>CRB</a:t>
            </a:r>
            <a:r>
              <a:t>指数的相关系数为</a:t>
            </a:r>
            <a:r>
              <a:rPr lang="en-US" altLang="zh-CN"/>
              <a:t>-0.531</a:t>
            </a:r>
            <a:r>
              <a:t>，欧元与</a:t>
            </a:r>
            <a:r>
              <a:rPr lang="en-US" altLang="zh-CN"/>
              <a:t>CRB</a:t>
            </a:r>
            <a:r>
              <a:t>指数的相关系数为</a:t>
            </a:r>
            <a:r>
              <a:rPr lang="en-US" altLang="zh-CN"/>
              <a:t>0.468</a:t>
            </a:r>
            <a:r>
              <a:t>。</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美元指数</a:t>
            </a:r>
            <a:endParaRPr lang="zh-CN" altLang="en-US"/>
          </a:p>
        </p:txBody>
      </p:sp>
      <p:sp>
        <p:nvSpPr>
          <p:cNvPr id="3" name="内容占位符 2"/>
          <p:cNvSpPr>
            <a:spLocks noGrp="1"/>
          </p:cNvSpPr>
          <p:nvPr>
            <p:ph idx="1"/>
          </p:nvPr>
        </p:nvSpPr>
        <p:spPr/>
        <p:txBody>
          <a:bodyPr/>
          <a:p>
            <a:pPr marL="0" indent="0">
              <a:buNone/>
            </a:pPr>
            <a:r>
              <a:rPr lang="zh-CN" altLang="en-US" b="1"/>
              <a:t>美元指数（</a:t>
            </a:r>
            <a:r>
              <a:rPr lang="en-US" altLang="zh-CN" b="1"/>
              <a:t>USDX</a:t>
            </a:r>
            <a:r>
              <a:rPr lang="zh-CN" altLang="en-US" b="1"/>
              <a:t>）</a:t>
            </a:r>
            <a:r>
              <a:rPr lang="zh-CN" altLang="en-US"/>
              <a:t>是综合反映美元在国际外汇市场汇率情况的指标，用来衡量美元兑</a:t>
            </a:r>
            <a:r>
              <a:rPr lang="en-US" altLang="zh-CN"/>
              <a:t>“</a:t>
            </a:r>
            <a:r>
              <a:t>一揽子货币</a:t>
            </a:r>
            <a:r>
              <a:rPr lang="en-US" altLang="zh-CN"/>
              <a:t>”</a:t>
            </a:r>
            <a:r>
              <a:t>的汇率变化程度。美元指数的基期是</a:t>
            </a:r>
            <a:r>
              <a:rPr lang="en-US" altLang="zh-CN"/>
              <a:t>1973</a:t>
            </a:r>
            <a:r>
              <a:t>年</a:t>
            </a:r>
            <a:r>
              <a:rPr lang="en-US" altLang="zh-CN"/>
              <a:t>3</a:t>
            </a:r>
            <a:r>
              <a:t>月，基数为</a:t>
            </a:r>
            <a:r>
              <a:rPr lang="en-US" altLang="zh-CN"/>
              <a:t>100.00</a:t>
            </a:r>
            <a:r>
              <a:t>。</a:t>
            </a:r>
          </a:p>
          <a:p>
            <a:pPr marL="0" indent="0">
              <a:buNone/>
            </a:pPr>
          </a:p>
          <a:p>
            <a:pPr marL="0" indent="0" algn="ctr">
              <a:buNone/>
            </a:pPr>
            <a:r>
              <a:rPr b="1"/>
              <a:t>美元指数所对应的外汇品种权重分布</a:t>
            </a:r>
            <a:endParaRPr b="1"/>
          </a:p>
          <a:p>
            <a:pPr marL="0" indent="0" algn="ctr">
              <a:buNone/>
            </a:pPr>
            <a:endParaRPr b="1"/>
          </a:p>
          <a:p>
            <a:pPr marL="0" indent="0" algn="ctr">
              <a:buNone/>
            </a:pPr>
            <a:endParaRPr b="1"/>
          </a:p>
          <a:p>
            <a:pPr marL="0" indent="0" algn="ctr">
              <a:buNone/>
            </a:pPr>
          </a:p>
          <a:p>
            <a:pPr marL="0" indent="0" algn="l">
              <a:buNone/>
            </a:pPr>
            <a:r>
              <a:t>黄金的价格以美元计价，美元指数的走势与黄金价格的走势基本上呈负相关关系。</a:t>
            </a:r>
          </a:p>
        </p:txBody>
      </p:sp>
      <p:graphicFrame>
        <p:nvGraphicFramePr>
          <p:cNvPr id="4" name="表格 3"/>
          <p:cNvGraphicFramePr/>
          <p:nvPr>
            <p:custDataLst>
              <p:tags r:id="rId1"/>
            </p:custDataLst>
          </p:nvPr>
        </p:nvGraphicFramePr>
        <p:xfrm>
          <a:off x="1828800" y="3048000"/>
          <a:ext cx="8533765" cy="762000"/>
        </p:xfrm>
        <a:graphic>
          <a:graphicData uri="http://schemas.openxmlformats.org/drawingml/2006/table">
            <a:tbl>
              <a:tblPr firstRow="1" bandRow="1">
                <a:tableStyleId>{5C22544A-7EE6-4342-B048-85BDC9FD1C3A}</a:tableStyleId>
              </a:tblPr>
              <a:tblGrid>
                <a:gridCol w="1218565"/>
                <a:gridCol w="1218565"/>
                <a:gridCol w="1218565"/>
                <a:gridCol w="1218565"/>
                <a:gridCol w="1218565"/>
                <a:gridCol w="1218565"/>
                <a:gridCol w="1218565"/>
              </a:tblGrid>
              <a:tr h="381000">
                <a:tc>
                  <a:txBody>
                    <a:bodyPr/>
                    <a:p>
                      <a:pPr algn="ctr">
                        <a:buNone/>
                      </a:pPr>
                      <a:r>
                        <a:rPr lang="zh-CN" altLang="en-US"/>
                        <a:t>外汇品种</a:t>
                      </a:r>
                      <a:endParaRPr lang="zh-CN" altLang="en-US"/>
                    </a:p>
                  </a:txBody>
                  <a:tcPr/>
                </a:tc>
                <a:tc>
                  <a:txBody>
                    <a:bodyPr/>
                    <a:p>
                      <a:pPr algn="ctr">
                        <a:buNone/>
                      </a:pPr>
                      <a:r>
                        <a:rPr lang="zh-CN" altLang="en-US"/>
                        <a:t>欧元</a:t>
                      </a:r>
                      <a:endParaRPr lang="zh-CN" altLang="en-US"/>
                    </a:p>
                  </a:txBody>
                  <a:tcPr/>
                </a:tc>
                <a:tc>
                  <a:txBody>
                    <a:bodyPr/>
                    <a:p>
                      <a:pPr algn="ctr">
                        <a:buNone/>
                      </a:pPr>
                      <a:r>
                        <a:rPr lang="zh-CN" altLang="en-US"/>
                        <a:t>日元</a:t>
                      </a:r>
                      <a:endParaRPr lang="zh-CN" altLang="en-US"/>
                    </a:p>
                  </a:txBody>
                  <a:tcPr/>
                </a:tc>
                <a:tc>
                  <a:txBody>
                    <a:bodyPr/>
                    <a:p>
                      <a:pPr algn="ctr">
                        <a:buNone/>
                      </a:pPr>
                      <a:r>
                        <a:rPr lang="zh-CN" altLang="en-US"/>
                        <a:t>英镑</a:t>
                      </a:r>
                      <a:endParaRPr lang="zh-CN" altLang="en-US"/>
                    </a:p>
                  </a:txBody>
                  <a:tcPr/>
                </a:tc>
                <a:tc>
                  <a:txBody>
                    <a:bodyPr/>
                    <a:p>
                      <a:pPr algn="ctr">
                        <a:buNone/>
                      </a:pPr>
                      <a:r>
                        <a:rPr lang="zh-CN" altLang="en-US"/>
                        <a:t>加拿大元</a:t>
                      </a:r>
                      <a:endParaRPr lang="zh-CN" altLang="en-US"/>
                    </a:p>
                  </a:txBody>
                  <a:tcPr/>
                </a:tc>
                <a:tc>
                  <a:txBody>
                    <a:bodyPr/>
                    <a:p>
                      <a:pPr algn="ctr">
                        <a:buNone/>
                      </a:pPr>
                      <a:r>
                        <a:rPr lang="zh-CN" altLang="en-US"/>
                        <a:t>瑞典克朗</a:t>
                      </a:r>
                      <a:endParaRPr lang="zh-CN" altLang="en-US"/>
                    </a:p>
                  </a:txBody>
                  <a:tcPr/>
                </a:tc>
                <a:tc>
                  <a:txBody>
                    <a:bodyPr/>
                    <a:p>
                      <a:pPr algn="ctr">
                        <a:buNone/>
                      </a:pPr>
                      <a:r>
                        <a:rPr lang="zh-CN" altLang="en-US"/>
                        <a:t>瑞士法郎</a:t>
                      </a:r>
                      <a:endParaRPr lang="zh-CN" altLang="en-US"/>
                    </a:p>
                  </a:txBody>
                  <a:tcPr/>
                </a:tc>
              </a:tr>
              <a:tr h="381000">
                <a:tc>
                  <a:txBody>
                    <a:bodyPr/>
                    <a:p>
                      <a:pPr algn="ctr">
                        <a:buNone/>
                      </a:pPr>
                      <a:r>
                        <a:rPr lang="zh-CN" altLang="en-US"/>
                        <a:t>权重（％）</a:t>
                      </a:r>
                      <a:endParaRPr lang="zh-CN" altLang="en-US"/>
                    </a:p>
                  </a:txBody>
                  <a:tcPr/>
                </a:tc>
                <a:tc>
                  <a:txBody>
                    <a:bodyPr/>
                    <a:p>
                      <a:pPr algn="ctr">
                        <a:buNone/>
                      </a:pPr>
                      <a:r>
                        <a:rPr lang="en-US" altLang="zh-CN"/>
                        <a:t>57.6</a:t>
                      </a:r>
                      <a:endParaRPr lang="en-US" altLang="zh-CN"/>
                    </a:p>
                  </a:txBody>
                  <a:tcPr/>
                </a:tc>
                <a:tc>
                  <a:txBody>
                    <a:bodyPr/>
                    <a:p>
                      <a:pPr algn="ctr">
                        <a:buNone/>
                      </a:pPr>
                      <a:r>
                        <a:rPr lang="en-US" altLang="zh-CN"/>
                        <a:t>13.6</a:t>
                      </a:r>
                      <a:endParaRPr lang="en-US" altLang="zh-CN"/>
                    </a:p>
                  </a:txBody>
                  <a:tcPr/>
                </a:tc>
                <a:tc>
                  <a:txBody>
                    <a:bodyPr/>
                    <a:p>
                      <a:pPr algn="ctr">
                        <a:buNone/>
                      </a:pPr>
                      <a:r>
                        <a:rPr lang="en-US" altLang="zh-CN"/>
                        <a:t>11.9</a:t>
                      </a:r>
                      <a:endParaRPr lang="en-US" altLang="zh-CN"/>
                    </a:p>
                  </a:txBody>
                  <a:tcPr/>
                </a:tc>
                <a:tc>
                  <a:txBody>
                    <a:bodyPr/>
                    <a:p>
                      <a:pPr algn="ctr">
                        <a:buNone/>
                      </a:pPr>
                      <a:r>
                        <a:rPr lang="en-US" altLang="zh-CN"/>
                        <a:t>9.1</a:t>
                      </a:r>
                      <a:endParaRPr lang="en-US" altLang="zh-CN"/>
                    </a:p>
                  </a:txBody>
                  <a:tcPr/>
                </a:tc>
                <a:tc>
                  <a:txBody>
                    <a:bodyPr/>
                    <a:p>
                      <a:pPr algn="ctr">
                        <a:buNone/>
                      </a:pPr>
                      <a:r>
                        <a:rPr lang="en-US" altLang="zh-CN"/>
                        <a:t>4.2</a:t>
                      </a:r>
                      <a:endParaRPr lang="en-US" altLang="zh-CN"/>
                    </a:p>
                  </a:txBody>
                  <a:tcPr/>
                </a:tc>
                <a:tc>
                  <a:txBody>
                    <a:bodyPr/>
                    <a:p>
                      <a:pPr algn="ctr">
                        <a:buNone/>
                      </a:pPr>
                      <a:r>
                        <a:rPr lang="en-US" altLang="zh-CN"/>
                        <a:t>3.6</a:t>
                      </a:r>
                      <a:endParaRPr lang="en-US" altLang="zh-CN"/>
                    </a:p>
                  </a:txBody>
                  <a:tcPr/>
                </a:tc>
              </a:tr>
            </a:tbl>
          </a:graphicData>
        </a:graphic>
      </p:graphicFrame>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en-US"/>
              <a:t>第一章 宏观经济指标</a:t>
            </a:r>
            <a:br>
              <a:rPr lang="zh-CN" altLang="en-US"/>
            </a:br>
            <a:br>
              <a:rPr lang="zh-CN" altLang="en-US"/>
            </a:br>
            <a:r>
              <a:rPr lang="zh-CN" altLang="en-US" sz="2400"/>
              <a:t>第一节 主要经济指标</a:t>
            </a:r>
            <a:endParaRPr lang="zh-CN" altLang="en-US" sz="2400"/>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en-US"/>
              <a:t>第一章 宏观经济指标</a:t>
            </a:r>
            <a:br>
              <a:rPr lang="zh-CN" altLang="en-US"/>
            </a:br>
            <a:br>
              <a:rPr lang="zh-CN" altLang="en-US"/>
            </a:br>
            <a:r>
              <a:rPr lang="zh-CN" altLang="en-US" sz="2400"/>
              <a:t>第三节 其他重要指标</a:t>
            </a:r>
            <a:endParaRPr lang="zh-CN" altLang="en-US" sz="2400"/>
          </a:p>
        </p:txBody>
      </p:sp>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商品价格指数</a:t>
            </a:r>
            <a:endParaRPr lang="zh-CN" altLang="en-US"/>
          </a:p>
        </p:txBody>
      </p:sp>
      <p:sp>
        <p:nvSpPr>
          <p:cNvPr id="3" name="内容占位符 2"/>
          <p:cNvSpPr>
            <a:spLocks noGrp="1"/>
          </p:cNvSpPr>
          <p:nvPr>
            <p:ph idx="1"/>
          </p:nvPr>
        </p:nvSpPr>
        <p:spPr/>
        <p:txBody>
          <a:bodyPr/>
          <a:p>
            <a:r>
              <a:rPr lang="en-US" altLang="zh-CN" b="1"/>
              <a:t>CRB</a:t>
            </a:r>
            <a:r>
              <a:rPr b="1"/>
              <a:t>指数，</a:t>
            </a:r>
            <a:r>
              <a:rPr>
                <a:latin typeface="+mn-ea"/>
                <a:cs typeface="+mn-ea"/>
              </a:rPr>
              <a:t>是由美国商品调查局（Commodity Research Bureau）依据世界市场上19种基本的经济敏感商品价格编制的一种期货价格指数，通常简称为RJ/CRB指数。是全球最具影响力的商品价格指数，指数涵盖的商品都是原材料性质的大宗商品，价格数据采集来自期货市场，因此指数在反映全球商品价格的总体动态上发挥了重要作用。</a:t>
            </a:r>
            <a:endParaRPr>
              <a:latin typeface="+mn-ea"/>
              <a:cs typeface="+mn-ea"/>
            </a:endParaRPr>
          </a:p>
          <a:p>
            <a:endParaRPr>
              <a:latin typeface="+mn-ea"/>
              <a:cs typeface="+mn-ea"/>
            </a:endParaRPr>
          </a:p>
        </p:txBody>
      </p:sp>
      <p:pic>
        <p:nvPicPr>
          <p:cNvPr id="4" name="图片 3" descr="1-1G12QI22AL[1]"/>
          <p:cNvPicPr>
            <a:picLocks noChangeAspect="1"/>
          </p:cNvPicPr>
          <p:nvPr/>
        </p:nvPicPr>
        <p:blipFill>
          <a:blip r:embed="rId1"/>
          <a:stretch>
            <a:fillRect/>
          </a:stretch>
        </p:blipFill>
        <p:spPr>
          <a:xfrm>
            <a:off x="3021965" y="2679065"/>
            <a:ext cx="6010275" cy="3791585"/>
          </a:xfrm>
          <a:prstGeom prst="rect">
            <a:avLst/>
          </a:prstGeom>
        </p:spPr>
      </p:pic>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波罗的海干散货运价指数</a:t>
            </a:r>
            <a:endParaRPr lang="zh-CN" altLang="en-US"/>
          </a:p>
        </p:txBody>
      </p:sp>
      <p:sp>
        <p:nvSpPr>
          <p:cNvPr id="3" name="内容占位符 2"/>
          <p:cNvSpPr>
            <a:spLocks noGrp="1"/>
          </p:cNvSpPr>
          <p:nvPr>
            <p:ph idx="1"/>
          </p:nvPr>
        </p:nvSpPr>
        <p:spPr/>
        <p:txBody>
          <a:bodyPr/>
          <a:p>
            <a:pPr marL="0" indent="0">
              <a:buNone/>
            </a:pPr>
            <a:r>
              <a:rPr lang="zh-CN" altLang="en-US" b="1"/>
              <a:t>波罗地海干散货运价指数（</a:t>
            </a:r>
            <a:r>
              <a:rPr lang="en-US" altLang="zh-CN" b="1"/>
              <a:t>Baltic Dry Index</a:t>
            </a:r>
            <a:r>
              <a:rPr b="1"/>
              <a:t>，</a:t>
            </a:r>
            <a:r>
              <a:rPr lang="en-US" altLang="zh-CN" b="1"/>
              <a:t>BDI </a:t>
            </a:r>
            <a:r>
              <a:rPr lang="zh-CN" altLang="en-US"/>
              <a:t>），是由波罗地海航运交易所发布的衡量国际干散货海运价格的权威指数。</a:t>
            </a:r>
            <a:endParaRPr lang="zh-CN" altLang="en-US"/>
          </a:p>
          <a:p>
            <a:pPr marL="0" indent="0">
              <a:buNone/>
            </a:pPr>
            <a:r>
              <a:rPr lang="zh-CN" altLang="en-US"/>
              <a:t>根据货物的形态和包装，航海界将海上运输货物划分为液体货、干散货、件杂货3大类，干散货是指谷物、煤、矿砂、盐、水泥等大宗货物。</a:t>
            </a:r>
            <a:endParaRPr lang="zh-CN" altLang="en-US"/>
          </a:p>
          <a:p>
            <a:pPr marL="0" indent="0">
              <a:buNone/>
            </a:pPr>
            <a:r>
              <a:rPr lang="zh-CN" altLang="en-US"/>
              <a:t>长期以来</a:t>
            </a:r>
            <a:r>
              <a:rPr lang="en-US" altLang="zh-CN"/>
              <a:t>BDI</a:t>
            </a:r>
            <a:r>
              <a:t>是全球经济和全球商品贸易市场的</a:t>
            </a:r>
            <a:r>
              <a:rPr lang="en-US" altLang="zh-CN"/>
              <a:t>“</a:t>
            </a:r>
            <a:r>
              <a:t>晴雨表</a:t>
            </a:r>
            <a:r>
              <a:rPr lang="en-US" altLang="zh-CN"/>
              <a:t>”</a:t>
            </a:r>
            <a:r>
              <a:t>，也是大宗商品市场投资者历来最看重的投资指标之一。如果全球经济增长，铁矿石、煤炭、有色金属等初级商品市场的需求增加，价格上涨，</a:t>
            </a:r>
            <a:r>
              <a:rPr lang="en-US" altLang="zh-CN"/>
              <a:t>BDI</a:t>
            </a:r>
            <a:r>
              <a:t>也会相应上涨。因此，</a:t>
            </a:r>
            <a:r>
              <a:rPr lang="en-US" altLang="zh-CN"/>
              <a:t>BDI</a:t>
            </a:r>
            <a:r>
              <a:t>与全球经济增长和大宗商品价格变化基本上呈正相关关系。</a:t>
            </a:r>
          </a:p>
          <a:p>
            <a:pPr marL="0" indent="0">
              <a:buNone/>
            </a:pPr>
            <a:r>
              <a:t>我国是世界上铁矿石、谷物、焦炭的重要进口国，船运费降低有助于降低进口成本，推动其价格下跌；同时，</a:t>
            </a:r>
            <a:r>
              <a:rPr lang="en-US" altLang="zh-CN"/>
              <a:t>BDI</a:t>
            </a:r>
            <a:r>
              <a:t>变化也会直接影响市场对全球经济前景的判断，抑制大宗商品价格的上涨。后者对大宗商品价格的印象程度要大于前者。</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波动率指数</a:t>
            </a:r>
            <a:endParaRPr lang="zh-CN" altLang="en-US"/>
          </a:p>
        </p:txBody>
      </p:sp>
      <p:sp>
        <p:nvSpPr>
          <p:cNvPr id="3" name="内容占位符 2"/>
          <p:cNvSpPr>
            <a:spLocks noGrp="1"/>
          </p:cNvSpPr>
          <p:nvPr>
            <p:ph idx="1"/>
          </p:nvPr>
        </p:nvSpPr>
        <p:spPr/>
        <p:txBody>
          <a:bodyPr/>
          <a:p>
            <a:pPr marL="0" indent="0">
              <a:buNone/>
            </a:pPr>
            <a:r>
              <a:rPr b="1"/>
              <a:t>波动率指数（</a:t>
            </a:r>
            <a:r>
              <a:rPr lang="en-US" altLang="zh-CN" b="1"/>
              <a:t>Volatility Index</a:t>
            </a:r>
            <a:r>
              <a:rPr b="1"/>
              <a:t>，</a:t>
            </a:r>
            <a:r>
              <a:rPr lang="en-US" altLang="zh-CN" b="1"/>
              <a:t>VIX</a:t>
            </a:r>
            <a:r>
              <a:rPr b="1"/>
              <a:t>）</a:t>
            </a:r>
            <a:r>
              <a:t>也称为投资者恐慌指数，反映了投资者对未来证券市场波动性的预期。</a:t>
            </a:r>
          </a:p>
          <a:p>
            <a:pPr marL="0" indent="0">
              <a:buNone/>
            </a:pPr>
            <a:r>
              <a:t>芝加哥期权交易所（</a:t>
            </a:r>
            <a:r>
              <a:rPr lang="en-US" altLang="zh-CN"/>
              <a:t>CBOE</a:t>
            </a:r>
            <a:r>
              <a:t>）从</a:t>
            </a:r>
            <a:r>
              <a:rPr lang="en-US" altLang="zh-CN"/>
              <a:t>1993</a:t>
            </a:r>
            <a:r>
              <a:t>年开始编制</a:t>
            </a:r>
            <a:r>
              <a:rPr lang="en-US" altLang="zh-CN"/>
              <a:t>VIX</a:t>
            </a:r>
            <a:r>
              <a:t>，选择标普</a:t>
            </a:r>
            <a:r>
              <a:rPr lang="en-US" altLang="zh-CN"/>
              <a:t>100</a:t>
            </a:r>
            <a:r>
              <a:t>指数期权的隐含波动率为基础编制。当波动率指数越高时，说明投资者预期未来股价指数的波动性越剧烈；当波动率指数越低时，意味着投资者认为未来的股价波动将趋于缓和。</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波动率指数</a:t>
            </a:r>
            <a:endParaRPr lang="zh-CN" altLang="en-US"/>
          </a:p>
        </p:txBody>
      </p:sp>
      <p:pic>
        <p:nvPicPr>
          <p:cNvPr id="4" name="内容占位符 3"/>
          <p:cNvPicPr>
            <a:picLocks noChangeAspect="1"/>
          </p:cNvPicPr>
          <p:nvPr>
            <p:ph idx="1"/>
          </p:nvPr>
        </p:nvPicPr>
        <p:blipFill>
          <a:blip r:embed="rId1"/>
          <a:stretch>
            <a:fillRect/>
          </a:stretch>
        </p:blipFill>
        <p:spPr>
          <a:xfrm>
            <a:off x="2783205" y="1950720"/>
            <a:ext cx="6625590" cy="4451350"/>
          </a:xfrm>
          <a:prstGeom prst="rect">
            <a:avLst/>
          </a:prstGeom>
        </p:spPr>
      </p:pic>
      <p:sp>
        <p:nvSpPr>
          <p:cNvPr id="6" name="文本框 5"/>
          <p:cNvSpPr txBox="1"/>
          <p:nvPr/>
        </p:nvSpPr>
        <p:spPr>
          <a:xfrm>
            <a:off x="909320" y="1305560"/>
            <a:ext cx="9919970" cy="645160"/>
          </a:xfrm>
          <a:prstGeom prst="rect">
            <a:avLst/>
          </a:prstGeom>
          <a:noFill/>
        </p:spPr>
        <p:txBody>
          <a:bodyPr wrap="square" rtlCol="0">
            <a:spAutoFit/>
          </a:bodyPr>
          <a:p>
            <a:r>
              <a:rPr lang="zh-CN" altLang="en-US"/>
              <a:t>我国上海交易所曾于</a:t>
            </a:r>
            <a:r>
              <a:rPr lang="en-US" altLang="zh-CN"/>
              <a:t>2016</a:t>
            </a:r>
            <a:r>
              <a:rPr lang="zh-CN" altLang="en-US"/>
              <a:t>年</a:t>
            </a:r>
            <a:r>
              <a:rPr lang="en-US" altLang="zh-CN"/>
              <a:t>11</a:t>
            </a:r>
            <a:r>
              <a:rPr lang="zh-CN" altLang="en-US"/>
              <a:t>月</a:t>
            </a:r>
            <a:r>
              <a:rPr lang="en-US" altLang="zh-CN"/>
              <a:t>28</a:t>
            </a:r>
            <a:r>
              <a:rPr lang="zh-CN" altLang="en-US"/>
              <a:t>日正式发布了基于期权交易数据编制的波动率指数</a:t>
            </a:r>
            <a:r>
              <a:rPr lang="en-US" altLang="zh-CN"/>
              <a:t>——</a:t>
            </a:r>
            <a:r>
              <a:rPr lang="zh-CN" altLang="en-US"/>
              <a:t>中国波指。但于</a:t>
            </a:r>
            <a:r>
              <a:rPr lang="en-US" altLang="zh-CN"/>
              <a:t>2018</a:t>
            </a:r>
            <a:r>
              <a:rPr lang="zh-CN" altLang="en-US"/>
              <a:t>年</a:t>
            </a:r>
            <a:r>
              <a:rPr lang="en-US" altLang="zh-CN"/>
              <a:t>2</a:t>
            </a:r>
            <a:r>
              <a:rPr lang="zh-CN" altLang="en-US"/>
              <a:t>月</a:t>
            </a:r>
            <a:r>
              <a:rPr lang="en-US" altLang="zh-CN"/>
              <a:t>22</a:t>
            </a:r>
            <a:r>
              <a:rPr lang="zh-CN" altLang="en-US"/>
              <a:t>日期暂停了指数的发布。</a:t>
            </a:r>
            <a:endParaRPr lang="zh-CN" altLang="en-US"/>
          </a:p>
        </p:txBody>
      </p:sp>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信用违约互换指数</a:t>
            </a:r>
            <a:endParaRPr lang="zh-CN" altLang="en-US"/>
          </a:p>
        </p:txBody>
      </p:sp>
      <p:sp>
        <p:nvSpPr>
          <p:cNvPr id="3" name="内容占位符 2"/>
          <p:cNvSpPr>
            <a:spLocks noGrp="1"/>
          </p:cNvSpPr>
          <p:nvPr>
            <p:ph idx="1"/>
          </p:nvPr>
        </p:nvSpPr>
        <p:spPr/>
        <p:txBody>
          <a:bodyPr/>
          <a:p>
            <a:pPr marL="0" indent="0">
              <a:buNone/>
            </a:pPr>
            <a:r>
              <a:rPr lang="zh-CN" altLang="en-US"/>
              <a:t>信用违约互换（</a:t>
            </a:r>
            <a:r>
              <a:rPr lang="en-US" altLang="zh-CN"/>
              <a:t>Credit Default Swap</a:t>
            </a:r>
            <a:r>
              <a:t>，</a:t>
            </a:r>
            <a:r>
              <a:rPr lang="en-US" altLang="zh-CN"/>
              <a:t>CDS</a:t>
            </a:r>
            <a:r>
              <a:rPr lang="zh-CN" altLang="en-US"/>
              <a:t>），是国外债券市场中最常见的信用衍生产品，它是在一定期限内买卖双方就制定的信用事件进行风险转换的一个合约。信用风险保护的买方在合约期限内或在信用事件发生前定期向信用风险保护的卖方就某个参照实体的信用事件支付费用，以换取信用事件发生后的赔付。</a:t>
            </a:r>
            <a:endParaRPr lang="zh-CN" altLang="en-US"/>
          </a:p>
          <a:p>
            <a:pPr marL="0" indent="0">
              <a:buNone/>
            </a:pPr>
            <a:r>
              <a:rPr lang="zh-CN" altLang="en-US"/>
              <a:t>信用违约互换指数（</a:t>
            </a:r>
            <a:r>
              <a:rPr lang="en-US" altLang="zh-CN"/>
              <a:t>Credit Default Swap Index</a:t>
            </a:r>
            <a:r>
              <a:t>，</a:t>
            </a:r>
            <a:r>
              <a:rPr lang="en-US" altLang="zh-CN"/>
              <a:t>CDX</a:t>
            </a:r>
            <a:r>
              <a:rPr lang="zh-CN" altLang="en-US"/>
              <a:t>）是公认的反映整体市场信用风险的一个关键性指标。</a:t>
            </a:r>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国内生产总值</a:t>
            </a:r>
            <a:r>
              <a:rPr lang="en-US" altLang="zh-CN"/>
              <a:t>/GDP</a:t>
            </a:r>
            <a:endParaRPr lang="en-US" altLang="zh-CN"/>
          </a:p>
        </p:txBody>
      </p:sp>
      <p:sp>
        <p:nvSpPr>
          <p:cNvPr id="3" name="内容占位符 2"/>
          <p:cNvSpPr>
            <a:spLocks noGrp="1"/>
          </p:cNvSpPr>
          <p:nvPr>
            <p:ph idx="1"/>
          </p:nvPr>
        </p:nvSpPr>
        <p:spPr/>
        <p:txBody>
          <a:bodyPr/>
          <a:p>
            <a:pPr marL="0" indent="0">
              <a:buNone/>
            </a:pPr>
            <a:r>
              <a:rPr sz="2400" b="1"/>
              <a:t>国内生产总值（</a:t>
            </a:r>
            <a:r>
              <a:rPr lang="en-US" altLang="zh-CN" sz="2400" b="1">
                <a:sym typeface="+mn-ea"/>
              </a:rPr>
              <a:t>Gross Domestic Product</a:t>
            </a:r>
            <a:r>
              <a:rPr sz="2400" b="1">
                <a:sym typeface="+mn-ea"/>
              </a:rPr>
              <a:t>，</a:t>
            </a:r>
            <a:r>
              <a:rPr lang="en-US" altLang="zh-CN" sz="2400" b="1"/>
              <a:t>GDP</a:t>
            </a:r>
            <a:r>
              <a:rPr sz="2400" b="1"/>
              <a:t>）</a:t>
            </a:r>
            <a:r>
              <a:rPr sz="2400"/>
              <a:t>是指一个国家或地区在一定时期内生产的所有最终产品与服务的市场价值。</a:t>
            </a:r>
            <a:endParaRPr sz="2400"/>
          </a:p>
          <a:p>
            <a:pPr marL="0" indent="0">
              <a:buNone/>
            </a:pPr>
          </a:p>
          <a:p>
            <a:pPr marL="0" indent="0">
              <a:buNone/>
            </a:pPr>
            <a:r>
              <a:rPr lang="en-US" altLang="zh-CN" sz="2400"/>
              <a:t>GDP</a:t>
            </a:r>
            <a:r>
              <a:rPr sz="2400"/>
              <a:t>核算有三种方法：</a:t>
            </a:r>
            <a:endParaRPr sz="2400"/>
          </a:p>
          <a:p>
            <a:pPr marL="0" indent="0">
              <a:buNone/>
            </a:pPr>
            <a:r>
              <a:rPr sz="2400"/>
              <a:t>生产法：</a:t>
            </a:r>
            <a:r>
              <a:rPr lang="en-US" altLang="zh-CN" sz="2400"/>
              <a:t>GDP=</a:t>
            </a:r>
            <a:r>
              <a:rPr sz="2400"/>
              <a:t>总产出</a:t>
            </a:r>
            <a:r>
              <a:rPr lang="en-US" altLang="zh-CN" sz="2400"/>
              <a:t>-</a:t>
            </a:r>
            <a:r>
              <a:rPr sz="2400"/>
              <a:t>中间投入</a:t>
            </a:r>
            <a:endParaRPr sz="2400"/>
          </a:p>
          <a:p>
            <a:pPr marL="0" indent="0">
              <a:buNone/>
            </a:pPr>
            <a:r>
              <a:rPr sz="2400"/>
              <a:t>收入法：</a:t>
            </a:r>
            <a:r>
              <a:rPr lang="en-US" altLang="zh-CN" sz="2400"/>
              <a:t>GDP=</a:t>
            </a:r>
            <a:r>
              <a:rPr sz="2400"/>
              <a:t>劳动者报酬</a:t>
            </a:r>
            <a:r>
              <a:rPr lang="en-US" altLang="zh-CN" sz="2400"/>
              <a:t>+</a:t>
            </a:r>
            <a:r>
              <a:rPr sz="2400"/>
              <a:t>生产税净额</a:t>
            </a:r>
            <a:r>
              <a:rPr lang="en-US" altLang="zh-CN" sz="2400"/>
              <a:t>+</a:t>
            </a:r>
            <a:r>
              <a:rPr sz="2400"/>
              <a:t>固定资产折旧</a:t>
            </a:r>
            <a:r>
              <a:rPr lang="en-US" altLang="zh-CN" sz="2400"/>
              <a:t>+</a:t>
            </a:r>
            <a:r>
              <a:rPr sz="2400"/>
              <a:t>营业盈余</a:t>
            </a:r>
            <a:endParaRPr sz="2400"/>
          </a:p>
          <a:p>
            <a:pPr marL="0" indent="0">
              <a:buNone/>
            </a:pPr>
            <a:r>
              <a:rPr sz="2400"/>
              <a:t>支出法：</a:t>
            </a:r>
            <a:r>
              <a:rPr lang="en-US" altLang="zh-CN" sz="2400"/>
              <a:t>GDP=</a:t>
            </a:r>
            <a:r>
              <a:rPr sz="2400"/>
              <a:t>消费</a:t>
            </a:r>
            <a:r>
              <a:rPr lang="en-US" altLang="zh-CN" sz="2400"/>
              <a:t>+</a:t>
            </a:r>
            <a:r>
              <a:rPr sz="2400"/>
              <a:t>投资</a:t>
            </a:r>
            <a:r>
              <a:rPr lang="en-US" altLang="zh-CN" sz="2400"/>
              <a:t>+</a:t>
            </a:r>
            <a:r>
              <a:rPr sz="2400"/>
              <a:t>政府购买</a:t>
            </a:r>
            <a:r>
              <a:rPr lang="en-US" altLang="zh-CN" sz="2400"/>
              <a:t>+</a:t>
            </a:r>
            <a:r>
              <a:rPr sz="2400"/>
              <a:t>净出口</a:t>
            </a:r>
            <a:endParaRPr sz="240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9882" y="1079465"/>
            <a:ext cx="10852237" cy="5041355"/>
          </a:xfrm>
        </p:spPr>
        <p:txBody>
          <a:bodyPr/>
          <a:p>
            <a:pPr marL="0" indent="0">
              <a:buNone/>
            </a:pPr>
            <a:r>
              <a:rPr lang="zh-CN" altLang="en-US" sz="2000"/>
              <a:t>从中长期看，</a:t>
            </a:r>
            <a:r>
              <a:rPr lang="en-US" altLang="zh-CN" sz="2000"/>
              <a:t>GDP</a:t>
            </a:r>
            <a:r>
              <a:rPr sz="2000"/>
              <a:t>指标与大宗商品价格呈现较明显的正相关关系。</a:t>
            </a:r>
            <a:endParaRPr sz="2000"/>
          </a:p>
          <a:p>
            <a:pPr marL="0" indent="0">
              <a:buNone/>
            </a:pPr>
            <a:r>
              <a:rPr sz="2000"/>
              <a:t>除</a:t>
            </a:r>
            <a:r>
              <a:rPr lang="en-US" altLang="zh-CN" sz="2000"/>
              <a:t>GDP</a:t>
            </a:r>
            <a:r>
              <a:rPr sz="2000"/>
              <a:t>外，</a:t>
            </a:r>
            <a:r>
              <a:rPr sz="2000" b="1"/>
              <a:t>全社会用电量</a:t>
            </a:r>
            <a:r>
              <a:rPr sz="2000"/>
              <a:t>、</a:t>
            </a:r>
            <a:r>
              <a:rPr sz="2000" b="1"/>
              <a:t>铁路货运量</a:t>
            </a:r>
            <a:r>
              <a:rPr sz="2000"/>
              <a:t>等指标也能精确反映社会经济现状</a:t>
            </a:r>
            <a:endParaRPr sz="2000"/>
          </a:p>
          <a:p>
            <a:pPr marL="0" indent="0">
              <a:buNone/>
            </a:pPr>
            <a:r>
              <a:rPr sz="2000"/>
              <a:t>这些指标主要在国家统计局网站上查询</a:t>
            </a:r>
            <a:endParaRPr sz="2000"/>
          </a:p>
        </p:txBody>
      </p:sp>
      <p:sp>
        <p:nvSpPr>
          <p:cNvPr id="5" name="标题 4"/>
          <p:cNvSpPr>
            <a:spLocks noGrp="1"/>
          </p:cNvSpPr>
          <p:nvPr>
            <p:ph type="title"/>
          </p:nvPr>
        </p:nvSpPr>
        <p:spPr/>
        <p:txBody>
          <a:bodyPr/>
          <a:p>
            <a:r>
              <a:rPr lang="zh-CN" altLang="en-US"/>
              <a:t>国内生产总值</a:t>
            </a:r>
            <a:r>
              <a:rPr lang="en-US" altLang="zh-CN"/>
              <a:t>/GDP</a:t>
            </a:r>
            <a:endParaRPr lang="en-US" altLang="zh-CN"/>
          </a:p>
        </p:txBody>
      </p:sp>
      <p:pic>
        <p:nvPicPr>
          <p:cNvPr id="6" name="图片 5"/>
          <p:cNvPicPr>
            <a:picLocks noChangeAspect="1"/>
          </p:cNvPicPr>
          <p:nvPr>
            <p:custDataLst>
              <p:tags r:id="rId1"/>
            </p:custDataLst>
          </p:nvPr>
        </p:nvPicPr>
        <p:blipFill>
          <a:blip r:embed="rId2"/>
          <a:stretch>
            <a:fillRect/>
          </a:stretch>
        </p:blipFill>
        <p:spPr>
          <a:xfrm>
            <a:off x="1980565" y="2622550"/>
            <a:ext cx="7753350" cy="3996055"/>
          </a:xfrm>
          <a:prstGeom prst="rect">
            <a:avLst/>
          </a:prstGeom>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固定资产投资</a:t>
            </a:r>
            <a:endParaRPr lang="zh-CN" altLang="en-US"/>
          </a:p>
        </p:txBody>
      </p:sp>
      <p:sp>
        <p:nvSpPr>
          <p:cNvPr id="3" name="内容占位符 2"/>
          <p:cNvSpPr>
            <a:spLocks noGrp="1"/>
          </p:cNvSpPr>
          <p:nvPr>
            <p:ph idx="1"/>
          </p:nvPr>
        </p:nvSpPr>
        <p:spPr/>
        <p:txBody>
          <a:bodyPr/>
          <a:p>
            <a:pPr marL="0" indent="0">
              <a:buNone/>
            </a:pPr>
            <a:r>
              <a:rPr lang="zh-CN" altLang="en-US"/>
              <a:t>固定资产投资是以价值形式表示的在一定时期内建造和购置固定资产的工作量及与此有关的费用总和。</a:t>
            </a:r>
            <a:endParaRPr lang="zh-CN" altLang="en-US"/>
          </a:p>
          <a:p>
            <a:pPr marL="0" indent="0">
              <a:buNone/>
            </a:pPr>
            <a:endParaRPr lang="zh-CN" altLang="en-US"/>
          </a:p>
          <a:p>
            <a:pPr marL="0" indent="0">
              <a:buNone/>
            </a:pPr>
            <a:r>
              <a:rPr lang="zh-CN" altLang="en-US"/>
              <a:t>固定资产投资既能拉动需求，也能推动供给。</a:t>
            </a:r>
            <a:endParaRPr lang="zh-CN" altLang="en-US"/>
          </a:p>
        </p:txBody>
      </p:sp>
      <p:graphicFrame>
        <p:nvGraphicFramePr>
          <p:cNvPr id="4" name="表格 3"/>
          <p:cNvGraphicFramePr/>
          <p:nvPr>
            <p:custDataLst>
              <p:tags r:id="rId1"/>
            </p:custDataLst>
          </p:nvPr>
        </p:nvGraphicFramePr>
        <p:xfrm>
          <a:off x="904875" y="2945765"/>
          <a:ext cx="10116820" cy="2651760"/>
        </p:xfrm>
        <a:graphic>
          <a:graphicData uri="http://schemas.openxmlformats.org/drawingml/2006/table">
            <a:tbl>
              <a:tblPr firstRow="1" bandRow="1">
                <a:tableStyleId>{5C22544A-7EE6-4342-B048-85BDC9FD1C3A}</a:tableStyleId>
              </a:tblPr>
              <a:tblGrid>
                <a:gridCol w="2463165"/>
                <a:gridCol w="1266825"/>
                <a:gridCol w="6386830"/>
              </a:tblGrid>
              <a:tr h="365760">
                <a:tc>
                  <a:txBody>
                    <a:bodyPr/>
                    <a:p>
                      <a:pPr algn="ctr">
                        <a:buNone/>
                      </a:pPr>
                      <a:r>
                        <a:rPr lang="zh-CN" altLang="en-US"/>
                        <a:t>影响市场</a:t>
                      </a:r>
                      <a:endParaRPr lang="zh-CN" altLang="en-US"/>
                    </a:p>
                  </a:txBody>
                  <a:tcPr/>
                </a:tc>
                <a:tc>
                  <a:txBody>
                    <a:bodyPr/>
                    <a:p>
                      <a:pPr algn="ctr">
                        <a:buNone/>
                      </a:pPr>
                      <a:r>
                        <a:rPr lang="zh-CN" altLang="en-US"/>
                        <a:t>相关关系</a:t>
                      </a:r>
                      <a:endParaRPr lang="zh-CN" altLang="en-US"/>
                    </a:p>
                  </a:txBody>
                  <a:tcPr/>
                </a:tc>
                <a:tc>
                  <a:txBody>
                    <a:bodyPr/>
                    <a:p>
                      <a:pPr algn="ctr">
                        <a:buNone/>
                      </a:pPr>
                      <a:r>
                        <a:rPr lang="zh-CN" altLang="en-US"/>
                        <a:t>简要分析</a:t>
                      </a:r>
                      <a:endParaRPr lang="zh-CN" altLang="en-US"/>
                    </a:p>
                  </a:txBody>
                  <a:tcPr/>
                </a:tc>
              </a:tr>
              <a:tr h="365760">
                <a:tc>
                  <a:txBody>
                    <a:bodyPr/>
                    <a:p>
                      <a:pPr algn="ctr">
                        <a:buNone/>
                      </a:pPr>
                      <a:r>
                        <a:rPr lang="zh-CN" altLang="en-US"/>
                        <a:t>股票市场</a:t>
                      </a:r>
                      <a:endParaRPr lang="zh-CN" altLang="en-US"/>
                    </a:p>
                  </a:txBody>
                  <a:tcPr anchor="ctr" anchorCtr="0"/>
                </a:tc>
                <a:tc>
                  <a:txBody>
                    <a:bodyPr/>
                    <a:p>
                      <a:pPr algn="ctr">
                        <a:buNone/>
                      </a:pPr>
                      <a:r>
                        <a:rPr lang="zh-CN" altLang="en-US"/>
                        <a:t>正相关</a:t>
                      </a:r>
                      <a:endParaRPr lang="zh-CN" altLang="en-US"/>
                    </a:p>
                  </a:txBody>
                  <a:tcPr anchor="ctr" anchorCtr="0"/>
                </a:tc>
                <a:tc>
                  <a:txBody>
                    <a:bodyPr/>
                    <a:p>
                      <a:pPr algn="l">
                        <a:buNone/>
                      </a:pPr>
                      <a:r>
                        <a:rPr lang="zh-CN" altLang="en-US"/>
                        <a:t>投资增长速度加快，企业前景看好。但过热需要注意。</a:t>
                      </a:r>
                      <a:endParaRPr lang="zh-CN" altLang="en-US"/>
                    </a:p>
                  </a:txBody>
                  <a:tcPr/>
                </a:tc>
              </a:tr>
              <a:tr h="640080">
                <a:tc>
                  <a:txBody>
                    <a:bodyPr/>
                    <a:p>
                      <a:pPr algn="ctr">
                        <a:buNone/>
                      </a:pPr>
                      <a:r>
                        <a:rPr lang="zh-CN" altLang="en-US"/>
                        <a:t>债券市场</a:t>
                      </a:r>
                      <a:endParaRPr lang="zh-CN" altLang="en-US"/>
                    </a:p>
                  </a:txBody>
                  <a:tcPr anchor="ctr" anchorCtr="0"/>
                </a:tc>
                <a:tc>
                  <a:txBody>
                    <a:bodyPr/>
                    <a:p>
                      <a:pPr algn="ctr">
                        <a:buNone/>
                      </a:pPr>
                      <a:r>
                        <a:rPr lang="zh-CN" altLang="en-US"/>
                        <a:t>负相关</a:t>
                      </a:r>
                      <a:endParaRPr lang="zh-CN" altLang="en-US"/>
                    </a:p>
                  </a:txBody>
                  <a:tcPr anchor="ctr" anchorCtr="0"/>
                </a:tc>
                <a:tc>
                  <a:txBody>
                    <a:bodyPr/>
                    <a:p>
                      <a:pPr algn="l">
                        <a:buNone/>
                      </a:pPr>
                      <a:r>
                        <a:rPr lang="zh-CN" altLang="en-US"/>
                        <a:t>投资增长速度加快，资金需求加大，利率水平可能上升，债券价格下降</a:t>
                      </a:r>
                      <a:endParaRPr lang="zh-CN" altLang="en-US"/>
                    </a:p>
                  </a:txBody>
                  <a:tcPr/>
                </a:tc>
              </a:tr>
              <a:tr h="640080">
                <a:tc>
                  <a:txBody>
                    <a:bodyPr/>
                    <a:p>
                      <a:pPr algn="ctr">
                        <a:buNone/>
                      </a:pPr>
                      <a:r>
                        <a:rPr lang="zh-CN" altLang="en-US"/>
                        <a:t>外汇市场</a:t>
                      </a:r>
                      <a:endParaRPr lang="zh-CN" altLang="en-US"/>
                    </a:p>
                  </a:txBody>
                  <a:tcPr anchor="ctr" anchorCtr="0"/>
                </a:tc>
                <a:tc>
                  <a:txBody>
                    <a:bodyPr/>
                    <a:p>
                      <a:pPr algn="ctr">
                        <a:buNone/>
                      </a:pPr>
                      <a:r>
                        <a:rPr lang="zh-CN" altLang="en-US"/>
                        <a:t>不确定</a:t>
                      </a:r>
                      <a:endParaRPr lang="zh-CN" altLang="en-US"/>
                    </a:p>
                  </a:txBody>
                  <a:tcPr anchor="ctr" anchorCtr="0"/>
                </a:tc>
                <a:tc>
                  <a:txBody>
                    <a:bodyPr/>
                    <a:p>
                      <a:pPr algn="l">
                        <a:buNone/>
                      </a:pPr>
                      <a:r>
                        <a:rPr lang="zh-CN" altLang="en-US"/>
                        <a:t>经济向好，推动本币升值；但对国外商品需求加大，又会导致本币贬值</a:t>
                      </a:r>
                      <a:endParaRPr lang="zh-CN" altLang="en-US"/>
                    </a:p>
                  </a:txBody>
                  <a:tcPr/>
                </a:tc>
              </a:tr>
              <a:tr h="640080">
                <a:tc>
                  <a:txBody>
                    <a:bodyPr/>
                    <a:p>
                      <a:pPr algn="ctr">
                        <a:buNone/>
                      </a:pPr>
                      <a:r>
                        <a:rPr lang="zh-CN" altLang="en-US"/>
                        <a:t>期货市场</a:t>
                      </a:r>
                      <a:endParaRPr lang="zh-CN" altLang="en-US"/>
                    </a:p>
                  </a:txBody>
                  <a:tcPr anchor="ctr" anchorCtr="0"/>
                </a:tc>
                <a:tc>
                  <a:txBody>
                    <a:bodyPr/>
                    <a:p>
                      <a:pPr algn="ctr">
                        <a:buNone/>
                      </a:pPr>
                      <a:r>
                        <a:rPr lang="zh-CN" altLang="en-US"/>
                        <a:t>正相关</a:t>
                      </a:r>
                      <a:endParaRPr lang="zh-CN" altLang="en-US"/>
                    </a:p>
                  </a:txBody>
                  <a:tcPr anchor="ctr" anchorCtr="0"/>
                </a:tc>
                <a:tc>
                  <a:txBody>
                    <a:bodyPr/>
                    <a:p>
                      <a:pPr algn="l">
                        <a:buNone/>
                      </a:pPr>
                      <a:r>
                        <a:rPr lang="zh-CN" altLang="en-US"/>
                        <a:t>投资增长，社会总需求增加，在大宗商品产能未有效释放的情况下，大宗商品价格会上涨</a:t>
                      </a:r>
                      <a:endParaRPr lang="zh-CN" altLang="en-US"/>
                    </a:p>
                  </a:txBody>
                  <a:tcPr/>
                </a:tc>
              </a:tr>
            </a:tbl>
          </a:graphicData>
        </a:graphic>
      </p:graphicFrame>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城镇就业数据</a:t>
            </a:r>
            <a:endParaRPr lang="zh-CN" altLang="en-US"/>
          </a:p>
        </p:txBody>
      </p:sp>
      <p:sp>
        <p:nvSpPr>
          <p:cNvPr id="3" name="内容占位符 2"/>
          <p:cNvSpPr>
            <a:spLocks noGrp="1"/>
          </p:cNvSpPr>
          <p:nvPr>
            <p:ph idx="1"/>
          </p:nvPr>
        </p:nvSpPr>
        <p:spPr/>
        <p:txBody>
          <a:bodyPr/>
          <a:p>
            <a:pPr marL="0" indent="0">
              <a:buNone/>
            </a:pPr>
            <a:r>
              <a:rPr lang="zh-CN" altLang="en-US"/>
              <a:t>失业率是反映宏观经济运行状况的重要指标。</a:t>
            </a:r>
            <a:endParaRPr lang="zh-CN" altLang="en-US"/>
          </a:p>
          <a:p>
            <a:pPr marL="0" indent="0">
              <a:buNone/>
            </a:pPr>
            <a:r>
              <a:rPr lang="zh-CN" altLang="en-US"/>
              <a:t>根据国家统计局的统计标准，失业人口是指非农业人口中在一定年龄段内（</a:t>
            </a:r>
            <a:r>
              <a:rPr lang="en-US" altLang="zh-CN"/>
              <a:t>16</a:t>
            </a:r>
            <a:r>
              <a:t>岁至法定退休年龄</a:t>
            </a:r>
            <a:r>
              <a:rPr lang="zh-CN" altLang="en-US"/>
              <a:t>）有劳动能力，在报告期内无业，并根据劳动部门就业登记规定在当地劳动部门进行求职登记的人口。我国的数据统计是以社会保险申领人数为基础统计的。</a:t>
            </a:r>
            <a:endParaRPr lang="zh-CN" altLang="en-US"/>
          </a:p>
          <a:p>
            <a:pPr marL="0" indent="0">
              <a:buNone/>
            </a:pPr>
            <a:endParaRPr lang="zh-CN" altLang="en-US"/>
          </a:p>
          <a:p>
            <a:pPr marL="0" indent="0">
              <a:buNone/>
            </a:pPr>
            <a:r>
              <a:rPr lang="zh-CN" altLang="en-US"/>
              <a:t>美国经济对就业数据更敏感，也曾有人说：</a:t>
            </a:r>
            <a:r>
              <a:rPr lang="en-US" altLang="zh-CN"/>
              <a:t>“</a:t>
            </a:r>
            <a:r>
              <a:t>赌美国经济，就看两个指标，一个是凯斯</a:t>
            </a:r>
            <a:r>
              <a:rPr lang="en-US" altLang="zh-CN"/>
              <a:t>-</a:t>
            </a:r>
            <a:r>
              <a:t>席勒指数（</a:t>
            </a:r>
            <a:r>
              <a:rPr lang="en-US" altLang="zh-CN"/>
              <a:t>Case-Shiller Home Index</a:t>
            </a:r>
            <a:r>
              <a:t>），一个是失业率。</a:t>
            </a:r>
            <a:r>
              <a:rPr lang="en-US" altLang="zh-CN"/>
              <a:t>”</a:t>
            </a:r>
            <a:endParaRPr lang="en-US" altLang="zh-CN"/>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价格指数</a:t>
            </a:r>
            <a:endParaRPr lang="zh-CN" altLang="en-US"/>
          </a:p>
        </p:txBody>
      </p:sp>
      <p:sp>
        <p:nvSpPr>
          <p:cNvPr id="3" name="内容占位符 2"/>
          <p:cNvSpPr>
            <a:spLocks noGrp="1"/>
          </p:cNvSpPr>
          <p:nvPr>
            <p:ph idx="1"/>
          </p:nvPr>
        </p:nvSpPr>
        <p:spPr/>
        <p:txBody>
          <a:bodyPr/>
          <a:p>
            <a:pPr marL="0" indent="0">
              <a:buNone/>
            </a:pPr>
            <a:r>
              <a:rPr lang="zh-CN" altLang="en-US"/>
              <a:t>价格指数是衡量物价总水平在任何一个时期相对于基期变化的指标。</a:t>
            </a:r>
            <a:endParaRPr lang="zh-CN" altLang="en-US"/>
          </a:p>
          <a:p>
            <a:pPr marL="0" indent="0">
              <a:buNone/>
            </a:pPr>
            <a:r>
              <a:rPr lang="zh-CN" altLang="en-US"/>
              <a:t>最重要的价格指数包括</a:t>
            </a:r>
            <a:r>
              <a:rPr lang="zh-CN" altLang="en-US" b="1"/>
              <a:t>消费者价格指数</a:t>
            </a:r>
            <a:r>
              <a:rPr lang="zh-CN" altLang="en-US"/>
              <a:t>（</a:t>
            </a:r>
            <a:r>
              <a:rPr lang="en-US" altLang="zh-CN"/>
              <a:t>Consumer Price Index</a:t>
            </a:r>
            <a:r>
              <a:rPr lang="zh-CN" altLang="en-US"/>
              <a:t>，</a:t>
            </a:r>
            <a:r>
              <a:rPr lang="en-US" altLang="zh-CN"/>
              <a:t>CPI</a:t>
            </a:r>
            <a:r>
              <a:rPr lang="zh-CN" altLang="en-US"/>
              <a:t>）和</a:t>
            </a:r>
            <a:r>
              <a:rPr lang="zh-CN" altLang="en-US" b="1"/>
              <a:t>生产者价格指数</a:t>
            </a:r>
            <a:r>
              <a:rPr lang="zh-CN" altLang="en-US"/>
              <a:t>（</a:t>
            </a:r>
            <a:r>
              <a:rPr lang="en-US" altLang="zh-CN"/>
              <a:t>Producer Price Index</a:t>
            </a:r>
            <a:r>
              <a:rPr lang="zh-CN" altLang="en-US"/>
              <a:t>，</a:t>
            </a:r>
            <a:r>
              <a:rPr lang="en-US" altLang="zh-CN"/>
              <a:t>PPI</a:t>
            </a:r>
            <a:r>
              <a:rPr lang="zh-CN" altLang="en-US"/>
              <a:t>）</a:t>
            </a:r>
            <a:endParaRPr lang="zh-CN" altLang="en-US"/>
          </a:p>
          <a:p>
            <a:pPr marL="0" indent="0">
              <a:buNone/>
            </a:pPr>
            <a:r>
              <a:rPr lang="zh-CN" altLang="en-US"/>
              <a:t>消费者价格指数反映一定时期内城乡居民所购买的生活消费品价格和服务项目价格变动的相对数。</a:t>
            </a:r>
            <a:endParaRPr lang="zh-CN" altLang="en-US"/>
          </a:p>
          <a:p>
            <a:pPr marL="0" indent="0">
              <a:buNone/>
            </a:pPr>
            <a:r>
              <a:rPr lang="zh-CN" altLang="en-US"/>
              <a:t>生产者价格指数反映一定时期工业生产产品出厂价格和购进价格变动的相对数。</a:t>
            </a:r>
            <a:endParaRPr lang="zh-CN" altLang="en-US"/>
          </a:p>
          <a:p>
            <a:pPr marL="0" indent="0">
              <a:buNone/>
            </a:pPr>
            <a:endParaRPr lang="zh-CN" altLang="en-US"/>
          </a:p>
          <a:p>
            <a:pPr marL="0" indent="0">
              <a:buNone/>
            </a:pPr>
            <a:r>
              <a:rPr lang="en-US" altLang="zh-CN" b="1"/>
              <a:t>CPI</a:t>
            </a:r>
            <a:r>
              <a:rPr b="1"/>
              <a:t>、</a:t>
            </a:r>
            <a:r>
              <a:rPr lang="en-US" altLang="zh-CN" b="1"/>
              <a:t>PPI</a:t>
            </a:r>
            <a:r>
              <a:rPr b="1"/>
              <a:t>走势收到大宗商品价格走势的影响，并对央行货币政策取向至关重要。</a:t>
            </a:r>
            <a:endParaRPr lang="zh-CN" altLang="en-US" b="1"/>
          </a:p>
          <a:p>
            <a:pPr marL="0" indent="0">
              <a:buNone/>
            </a:pPr>
            <a:endParaRPr lang="zh-CN" altLang="en-US" b="1"/>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156970" y="0"/>
            <a:ext cx="9877425" cy="767715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1.xml><?xml version="1.0" encoding="utf-8"?>
<p:tagLst xmlns:p="http://schemas.openxmlformats.org/presentationml/2006/main">
  <p:tag name="KSO_WM_BEAUTIFY_FLAG" val="#wm#"/>
  <p:tag name="KSO_WM_TEMPLATE_CATEGORY" val="custom"/>
  <p:tag name="KSO_WM_TEMPLATE_INDEX" val="20187308"/>
</p:tagLst>
</file>

<file path=ppt/tags/tag102.xml><?xml version="1.0" encoding="utf-8"?>
<p:tagLst xmlns:p="http://schemas.openxmlformats.org/presentationml/2006/main">
  <p:tag name="KSO_WM_BEAUTIFY_FLAG" val="#wm#"/>
  <p:tag name="KSO_WM_TEMPLATE_CATEGORY" val="custom"/>
  <p:tag name="KSO_WM_TEMPLATE_INDEX" val="20187308"/>
</p:tagLst>
</file>

<file path=ppt/tags/tag103.xml><?xml version="1.0" encoding="utf-8"?>
<p:tagLst xmlns:p="http://schemas.openxmlformats.org/presentationml/2006/main">
  <p:tag name="KSO_WM_BEAUTIFY_FLAG" val="#wm#"/>
  <p:tag name="KSO_WM_TEMPLATE_CATEGORY" val="custom"/>
  <p:tag name="KSO_WM_TEMPLATE_INDEX" val="20187308"/>
</p:tagLst>
</file>

<file path=ppt/tags/tag104.xml><?xml version="1.0" encoding="utf-8"?>
<p:tagLst xmlns:p="http://schemas.openxmlformats.org/presentationml/2006/main">
  <p:tag name="KSO_WM_BEAUTIFY_FLAG" val="#wm#"/>
  <p:tag name="KSO_WM_TEMPLATE_CATEGORY" val="custom"/>
  <p:tag name="KSO_WM_TEMPLATE_INDEX" val="20187308"/>
</p:tagLst>
</file>

<file path=ppt/tags/tag105.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BEAUTIFY_FLAG" val="#wm#"/>
  <p:tag name="KSO_WM_TEMPLATE_CATEGORY" val="custom"/>
  <p:tag name="KSO_WM_TEMPLATE_INDEX" val="20187308"/>
</p:tagLst>
</file>

<file path=ppt/tags/tag63.xml><?xml version="1.0" encoding="utf-8"?>
<p:tagLst xmlns:p="http://schemas.openxmlformats.org/presentationml/2006/main">
  <p:tag name="KSO_WM_UNIT_PLACING_PICTURE_USER_VIEWPORT" val="{&quot;height&quot;:6210,&quot;width&quot;:5220}"/>
</p:tagLst>
</file>

<file path=ppt/tags/tag64.xml><?xml version="1.0" encoding="utf-8"?>
<p:tagLst xmlns:p="http://schemas.openxmlformats.org/presentationml/2006/main">
  <p:tag name="KSO_WM_BEAUTIFY_FLAG" val="#wm#"/>
  <p:tag name="KSO_WM_TEMPLATE_CATEGORY" val="custom"/>
  <p:tag name="KSO_WM_TEMPLATE_INDEX" val="20187308"/>
</p:tagLst>
</file>

<file path=ppt/tags/tag65.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REFSHAPE" val="347865804"/>
  <p:tag name="KSO_WM_UNIT_PLACING_PICTURE_USER_VIEWPORT" val="{&quot;height&quot;:9810,&quot;width&quot;:19035}"/>
</p:tagLst>
</file>

<file path=ppt/tags/tag69.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TABLE_BEAUTIFY" val="smartTable{9e91361f-4204-4358-b220-9dd937d4f065}"/>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KSO_WM_BEAUTIFY_FLAG" val="#wm#"/>
  <p:tag name="KSO_WM_TEMPLATE_CATEGORY" val="custom"/>
  <p:tag name="KSO_WM_TEMPLATE_INDEX" val="20187308"/>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BEAUTIFY_FLAG" val="#wm#"/>
  <p:tag name="KSO_WM_TEMPLATE_CATEGORY" val="custom"/>
  <p:tag name="KSO_WM_TEMPLATE_INDEX" val="20187308"/>
</p:tagLst>
</file>

<file path=ppt/tags/tag75.xml><?xml version="1.0" encoding="utf-8"?>
<p:tagLst xmlns:p="http://schemas.openxmlformats.org/presentationml/2006/main">
  <p:tag name="KSO_WM_BEAUTIFY_FLAG" val="#wm#"/>
  <p:tag name="KSO_WM_TEMPLATE_CATEGORY" val="custom"/>
  <p:tag name="KSO_WM_TEMPLATE_INDEX" val="20187308"/>
</p:tagLst>
</file>

<file path=ppt/tags/tag76.xml><?xml version="1.0" encoding="utf-8"?>
<p:tagLst xmlns:p="http://schemas.openxmlformats.org/presentationml/2006/main">
  <p:tag name="KSO_WM_BEAUTIFY_FLAG" val="#wm#"/>
  <p:tag name="KSO_WM_TEMPLATE_CATEGORY" val="custom"/>
  <p:tag name="KSO_WM_TEMPLATE_INDEX" val="20187308"/>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KSO_WM_UNIT_TABLE_BEAUTIFY" val="smartTable{462a9fc7-98e7-404d-a384-001eea80ef93}"/>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BEAUTIFY_FLAG" val="#wm#"/>
  <p:tag name="KSO_WM_TEMPLATE_CATEGORY" val="custom"/>
  <p:tag name="KSO_WM_TEMPLATE_INDEX" val="20187308"/>
</p:tagLst>
</file>

<file path=ppt/tags/tag84.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8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6.xml><?xml version="1.0" encoding="utf-8"?>
<p:tagLst xmlns:p="http://schemas.openxmlformats.org/presentationml/2006/main">
  <p:tag name="KSO_WM_BEAUTIFY_FLAG" val="#wm#"/>
  <p:tag name="KSO_WM_TEMPLATE_CATEGORY" val="custom"/>
  <p:tag name="KSO_WM_TEMPLATE_INDEX" val="20187308"/>
</p:tagLst>
</file>

<file path=ppt/tags/tag87.xml><?xml version="1.0" encoding="utf-8"?>
<p:tagLst xmlns:p="http://schemas.openxmlformats.org/presentationml/2006/main">
  <p:tag name="KSO_WM_UNIT_TABLE_BEAUTIFY" val="smartTable{8c4c3d9f-020b-4420-8336-b4202506a295}"/>
</p:tagLst>
</file>

<file path=ppt/tags/tag88.xml><?xml version="1.0" encoding="utf-8"?>
<p:tagLst xmlns:p="http://schemas.openxmlformats.org/presentationml/2006/main">
  <p:tag name="KSO_WM_BEAUTIFY_FLAG" val="#wm#"/>
  <p:tag name="KSO_WM_TEMPLATE_CATEGORY" val="custom"/>
  <p:tag name="KSO_WM_TEMPLATE_INDEX" val="20187308"/>
</p:tagLst>
</file>

<file path=ppt/tags/tag89.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Lst>
</file>

<file path=ppt/tags/tag91.xml><?xml version="1.0" encoding="utf-8"?>
<p:tagLst xmlns:p="http://schemas.openxmlformats.org/presentationml/2006/main">
  <p:tag name="KSO_WM_BEAUTIFY_FLAG" val="#wm#"/>
  <p:tag name="KSO_WM_TEMPLATE_CATEGORY" val="custom"/>
  <p:tag name="KSO_WM_TEMPLATE_INDEX" val="20187308"/>
</p:tagLst>
</file>

<file path=ppt/tags/tag92.xml><?xml version="1.0" encoding="utf-8"?>
<p:tagLst xmlns:p="http://schemas.openxmlformats.org/presentationml/2006/main">
  <p:tag name="KSO_WM_BEAUTIFY_FLAG" val="#wm#"/>
  <p:tag name="KSO_WM_TEMPLATE_CATEGORY" val="custom"/>
  <p:tag name="KSO_WM_TEMPLATE_INDEX" val="20187308"/>
</p:tagLst>
</file>

<file path=ppt/tags/tag93.xml><?xml version="1.0" encoding="utf-8"?>
<p:tagLst xmlns:p="http://schemas.openxmlformats.org/presentationml/2006/main">
  <p:tag name="KSO_WM_BEAUTIFY_FLAG" val="#wm#"/>
  <p:tag name="KSO_WM_TEMPLATE_CATEGORY" val="custom"/>
  <p:tag name="KSO_WM_TEMPLATE_INDEX" val="20187308"/>
</p:tagLst>
</file>

<file path=ppt/tags/tag94.xml><?xml version="1.0" encoding="utf-8"?>
<p:tagLst xmlns:p="http://schemas.openxmlformats.org/presentationml/2006/main">
  <p:tag name="KSO_WM_BEAUTIFY_FLAG" val="#wm#"/>
  <p:tag name="KSO_WM_TEMPLATE_CATEGORY" val="custom"/>
  <p:tag name="KSO_WM_TEMPLATE_INDEX" val="20187308"/>
</p:tagLst>
</file>

<file path=ppt/tags/tag95.xml><?xml version="1.0" encoding="utf-8"?>
<p:tagLst xmlns:p="http://schemas.openxmlformats.org/presentationml/2006/main">
  <p:tag name="KSO_WM_BEAUTIFY_FLAG" val="#wm#"/>
  <p:tag name="KSO_WM_TEMPLATE_CATEGORY" val="custom"/>
  <p:tag name="KSO_WM_TEMPLATE_INDEX" val="20187308"/>
</p:tagLst>
</file>

<file path=ppt/tags/tag96.xml><?xml version="1.0" encoding="utf-8"?>
<p:tagLst xmlns:p="http://schemas.openxmlformats.org/presentationml/2006/main">
  <p:tag name="KSO_WM_BEAUTIFY_FLAG" val="#wm#"/>
  <p:tag name="KSO_WM_TEMPLATE_CATEGORY" val="custom"/>
  <p:tag name="KSO_WM_TEMPLATE_INDEX" val="20187308"/>
</p:tagLst>
</file>

<file path=ppt/tags/tag97.xml><?xml version="1.0" encoding="utf-8"?>
<p:tagLst xmlns:p="http://schemas.openxmlformats.org/presentationml/2006/main">
  <p:tag name="KSO_WM_UNIT_TABLE_BEAUTIFY" val="smartTable{ed4ae8da-a9ca-4d11-a8f8-d8f1ce5a58a7}"/>
</p:tagLst>
</file>

<file path=ppt/tags/tag98.xml><?xml version="1.0" encoding="utf-8"?>
<p:tagLst xmlns:p="http://schemas.openxmlformats.org/presentationml/2006/main">
  <p:tag name="KSO_WM_BEAUTIFY_FLAG" val="#wm#"/>
  <p:tag name="KSO_WM_TEMPLATE_CATEGORY" val="custom"/>
  <p:tag name="KSO_WM_TEMPLATE_INDEX" val="20187308"/>
</p:tagLst>
</file>

<file path=ppt/tags/tag99.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5118</Words>
  <Application>WPS 演示</Application>
  <PresentationFormat>宽屏</PresentationFormat>
  <Paragraphs>366</Paragraphs>
  <Slides>35</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35</vt:i4>
      </vt:variant>
    </vt:vector>
  </HeadingPairs>
  <TitlesOfParts>
    <vt:vector size="42" baseType="lpstr">
      <vt:lpstr>Arial</vt:lpstr>
      <vt:lpstr>宋体</vt:lpstr>
      <vt:lpstr>Wingdings</vt:lpstr>
      <vt:lpstr>微软雅黑</vt:lpstr>
      <vt:lpstr>Arial Unicode MS</vt:lpstr>
      <vt:lpstr>Wingdings</vt:lpstr>
      <vt:lpstr>Office 主题​​</vt:lpstr>
      <vt:lpstr>期货交易与实务（二）</vt:lpstr>
      <vt:lpstr>课程与教材内容简介</vt:lpstr>
      <vt:lpstr>第一章 宏观经济指标  第一节 主要经济指标</vt:lpstr>
      <vt:lpstr>国内生产总值/GDP</vt:lpstr>
      <vt:lpstr>国内生产总值/GDP</vt:lpstr>
      <vt:lpstr>固定资产投资</vt:lpstr>
      <vt:lpstr>城镇就业数据</vt:lpstr>
      <vt:lpstr>价格指数</vt:lpstr>
      <vt:lpstr>PowerPoint 演示文稿</vt:lpstr>
      <vt:lpstr>PowerPoint 演示文稿</vt:lpstr>
      <vt:lpstr>PowerPoint 演示文稿</vt:lpstr>
      <vt:lpstr>PowerPoint 演示文稿</vt:lpstr>
      <vt:lpstr>PowerPoint 演示文稿</vt:lpstr>
      <vt:lpstr>采购经理人指数</vt:lpstr>
      <vt:lpstr>PMI的统计计算</vt:lpstr>
      <vt:lpstr>PMI的统计计算</vt:lpstr>
      <vt:lpstr>本节内容回顾</vt:lpstr>
      <vt:lpstr>第一章 宏观经济指标  第二节 货币金融指标</vt:lpstr>
      <vt:lpstr>货币供应量</vt:lpstr>
      <vt:lpstr>货币供应量</vt:lpstr>
      <vt:lpstr>货币供应量</vt:lpstr>
      <vt:lpstr>利率、存款准备金率</vt:lpstr>
      <vt:lpstr>利率、存款准备金率</vt:lpstr>
      <vt:lpstr>利率、存款准备金率</vt:lpstr>
      <vt:lpstr>公开市场操作工具</vt:lpstr>
      <vt:lpstr>公开市场操作工具</vt:lpstr>
      <vt:lpstr>回购的原理</vt:lpstr>
      <vt:lpstr>汇率</vt:lpstr>
      <vt:lpstr>美元指数</vt:lpstr>
      <vt:lpstr>第一章 宏观经济指标  第三节 其他重要指标</vt:lpstr>
      <vt:lpstr>商品价格指数</vt:lpstr>
      <vt:lpstr>波罗的海干散货运价指数</vt:lpstr>
      <vt:lpstr>波动率指数</vt:lpstr>
      <vt:lpstr>波动率指数</vt:lpstr>
      <vt:lpstr>信用违约互换指数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李健</cp:lastModifiedBy>
  <cp:revision>34</cp:revision>
  <dcterms:created xsi:type="dcterms:W3CDTF">2019-06-19T02:08:00Z</dcterms:created>
  <dcterms:modified xsi:type="dcterms:W3CDTF">2020-02-19T08:28:21Z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